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f790f42c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f790f42c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f790f42c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f790f42c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f790f42cc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f790f42cc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f790f42cc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f790f42cc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f790f42cc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f790f42cc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f740a3a4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f740a3a4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740a3a4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f740a3a4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f740a3a4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f740a3a4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f790f42cc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f790f42cc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f740a3a4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f740a3a4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f740a3a4f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f740a3a4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f740a3a4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f740a3a4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f740a3a4f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f740a3a4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f740a3a4f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f740a3a4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740a3a4f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f740a3a4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f790f42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f790f42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f790f42c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f790f42c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f790f42c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f790f42c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Z8VvFl7nbVQ" TargetMode="External"/><Relationship Id="rId4" Type="http://schemas.openxmlformats.org/officeDocument/2006/relationships/hyperlink" Target="https://www.youtube.com/watch?v=nTr_x30jJ1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Contracted Phrases１　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ちゃ／じゃ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～</a:t>
            </a:r>
            <a:r>
              <a:rPr lang="en" sz="3000"/>
              <a:t>てしまう　　→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～でしまう　　→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リスニング　　3:10~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質問</a:t>
            </a:r>
            <a:endParaRPr b="1"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１．男の人は女の人に何をお願いしましたか？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２．最後に男の人にどんなトラブルが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　おこりましたか？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Contracted－短縮形（たんしゅくけい）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 u="sng">
                <a:solidFill>
                  <a:schemeClr val="hlink"/>
                </a:solidFill>
                <a:hlinkClick r:id="rId3"/>
              </a:rPr>
              <a:t>https://www.youtube.com/watch?v=Z8VvFl7nbVQ</a:t>
            </a:r>
            <a:endParaRPr b="1" sz="2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https://www.youtube.com/watch?v=nTr_x30jJ1M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＊最後まで言わないのが特徴です。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311700" y="365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MUST の表現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・～なくては</a:t>
            </a:r>
            <a:r>
              <a:rPr lang="en" sz="2400" u="sng"/>
              <a:t>いけません</a:t>
            </a:r>
            <a:r>
              <a:rPr lang="en" sz="2400"/>
              <a:t>　　→　　～なくては。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・～なければ</a:t>
            </a:r>
            <a:r>
              <a:rPr lang="en" sz="2400" u="sng"/>
              <a:t>なりません</a:t>
            </a:r>
            <a:r>
              <a:rPr lang="en" sz="2400"/>
              <a:t>　　→　　～なければ。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・～なきゃ</a:t>
            </a:r>
            <a:r>
              <a:rPr lang="en" sz="2400" u="sng"/>
              <a:t>なりません</a:t>
            </a:r>
            <a:r>
              <a:rPr lang="en" sz="2400"/>
              <a:t>　　　→　　～なきゃ。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・～ないと</a:t>
            </a:r>
            <a:r>
              <a:rPr lang="en" sz="2400" u="sng"/>
              <a:t>いけません</a:t>
            </a:r>
            <a:r>
              <a:rPr lang="en" sz="2400"/>
              <a:t>　　　→　　～ないと。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311700" y="365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アドバイスするとき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・～たらどうですか　　　→　　～たら？⤴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・～すればいいですよ　　→　　～すれば？⤴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・～てはどうですか　　　→　　～ては？⤴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～するといいですよ　　→　　～すると　</a:t>
            </a:r>
            <a:r>
              <a:rPr lang="en" sz="2400">
                <a:solidFill>
                  <a:srgbClr val="FF0000"/>
                </a:solidFill>
              </a:rPr>
              <a:t>✖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～って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146575" y="1152475"/>
            <a:ext cx="89412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Telling what you heard and think to others.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     けんさんは仕事をやめたと聞きました。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→けんさん、仕事やめた</a:t>
            </a:r>
            <a:r>
              <a:rPr b="1" lang="en" sz="2400">
                <a:solidFill>
                  <a:srgbClr val="FF0000"/>
                </a:solidFill>
              </a:rPr>
              <a:t>って</a:t>
            </a:r>
            <a:r>
              <a:rPr lang="en" sz="2400"/>
              <a:t>（聞いたよ）。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</a:t>
            </a:r>
            <a:r>
              <a:rPr lang="en" sz="2400"/>
              <a:t>たけしさんはメアリーと結婚すると言っていました。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　→たけしさん、メアリーと結婚する</a:t>
            </a:r>
            <a:r>
              <a:rPr b="1" lang="en" sz="2400">
                <a:solidFill>
                  <a:srgbClr val="FF0000"/>
                </a:solidFill>
              </a:rPr>
              <a:t>って</a:t>
            </a:r>
            <a:r>
              <a:rPr lang="en" sz="2400"/>
              <a:t>（言っていた）。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～って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 When you want to hear more details. 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さき：ねえ、ユニバに行こう！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けん：ユニバ</a:t>
            </a:r>
            <a:r>
              <a:rPr b="1" lang="en" sz="2400">
                <a:solidFill>
                  <a:srgbClr val="FF0000"/>
                </a:solidFill>
              </a:rPr>
              <a:t>って</a:t>
            </a:r>
            <a:r>
              <a:rPr lang="en" sz="2400"/>
              <a:t>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さき：Universal Studio Japanのこと。来週の水曜はどう？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けん：あぁ、USJか。来週の水曜</a:t>
            </a:r>
            <a:r>
              <a:rPr b="1" lang="en" sz="2400">
                <a:solidFill>
                  <a:srgbClr val="FF0000"/>
                </a:solidFill>
              </a:rPr>
              <a:t>って</a:t>
            </a:r>
            <a:r>
              <a:rPr lang="en" sz="2400"/>
              <a:t>、何日？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さき：</a:t>
            </a:r>
            <a:r>
              <a:rPr lang="en" sz="2400"/>
              <a:t>１０</a:t>
            </a:r>
            <a:r>
              <a:rPr lang="en" sz="2400"/>
              <a:t>月</a:t>
            </a:r>
            <a:r>
              <a:rPr lang="en" sz="2400"/>
              <a:t>１０</a:t>
            </a:r>
            <a:r>
              <a:rPr lang="en" sz="2400"/>
              <a:t>日だよ。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～って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3. About name  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さき：あの、これはなん</a:t>
            </a:r>
            <a:r>
              <a:rPr b="1" lang="en" sz="2400"/>
              <a:t>と</a:t>
            </a:r>
            <a:r>
              <a:rPr lang="en" sz="2400"/>
              <a:t>いう食べ物ですか？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店員：あぁ、サムゲタンという韓国のスープです。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さき：ねえ、これ、なん</a:t>
            </a:r>
            <a:r>
              <a:rPr b="1" lang="en" sz="2400">
                <a:solidFill>
                  <a:srgbClr val="FF0000"/>
                </a:solidFill>
              </a:rPr>
              <a:t>て</a:t>
            </a:r>
            <a:r>
              <a:rPr lang="en" sz="2400"/>
              <a:t>いう食べ物？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キム：サムゲタンっていう韓国のスープ。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リスニング</a:t>
            </a:r>
            <a:r>
              <a:rPr b="1" lang="en">
                <a:solidFill>
                  <a:srgbClr val="1155CC"/>
                </a:solidFill>
              </a:rPr>
              <a:t>　</a:t>
            </a:r>
            <a:r>
              <a:rPr b="1" lang="en">
                <a:solidFill>
                  <a:srgbClr val="1155CC"/>
                </a:solidFill>
              </a:rPr>
              <a:t>10</a:t>
            </a:r>
            <a:r>
              <a:rPr b="1" lang="en">
                <a:solidFill>
                  <a:srgbClr val="1155CC"/>
                </a:solidFill>
              </a:rPr>
              <a:t>:10~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152" name="Google Shape;15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質問</a:t>
            </a:r>
            <a:endParaRPr b="1"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１．</a:t>
            </a:r>
            <a:r>
              <a:rPr lang="en" sz="3000"/>
              <a:t>『土曜スペシャル』はどんな番組ですか。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２．男の人と</a:t>
            </a:r>
            <a:r>
              <a:rPr lang="en" sz="3000"/>
              <a:t>女の人は結局（けっきょく）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　　何を見ることにしましたか？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>
            <p:ph type="title"/>
          </p:nvPr>
        </p:nvSpPr>
        <p:spPr>
          <a:xfrm>
            <a:off x="311700" y="17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</a:rPr>
              <a:t>ロールプレイ　　</a:t>
            </a:r>
            <a:r>
              <a:rPr lang="en" sz="3000">
                <a:solidFill>
                  <a:schemeClr val="dk2"/>
                </a:solidFill>
              </a:rPr>
              <a:t>＊うわさ話やニュース＊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311700" y="830450"/>
            <a:ext cx="8520600" cy="4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会話のきりだしかた</a:t>
            </a:r>
            <a:r>
              <a:rPr lang="en" sz="3000"/>
              <a:t>・・・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・ねえ、知ってる？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・ねえ、聞いた？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・someone から聞いたんですけど…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・大変！！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3003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75" y="104175"/>
            <a:ext cx="7980750" cy="47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75" y="111025"/>
            <a:ext cx="6968426" cy="492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0" l="8883" r="0" t="0"/>
          <a:stretch/>
        </p:blipFill>
        <p:spPr>
          <a:xfrm rot="-5400000">
            <a:off x="1563950" y="-1400550"/>
            <a:ext cx="5058250" cy="78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 b="6094" l="0" r="0" t="0"/>
          <a:stretch/>
        </p:blipFill>
        <p:spPr>
          <a:xfrm>
            <a:off x="1005200" y="0"/>
            <a:ext cx="5364200" cy="50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ちゃ／じゃ／きゃ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～ては　　→　　～ちゃ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・</a:t>
            </a:r>
            <a:r>
              <a:rPr lang="en" sz="3000"/>
              <a:t>食べて</a:t>
            </a:r>
            <a:r>
              <a:rPr lang="en" sz="3000"/>
              <a:t>はいけません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・</a:t>
            </a:r>
            <a:r>
              <a:rPr lang="en" sz="3000"/>
              <a:t>勉強しなくてはいけません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ちゃ／じゃ／きゃ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～では　　→　　～じゃ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・泳いではいけません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・学生ではありません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311700" y="30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ちゃ／じゃ／きゃ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～なければ</a:t>
            </a:r>
            <a:r>
              <a:rPr lang="en" sz="3000"/>
              <a:t>　　→　　～</a:t>
            </a:r>
            <a:r>
              <a:rPr lang="en" sz="3000"/>
              <a:t>きゃ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・</a:t>
            </a:r>
            <a:r>
              <a:rPr lang="en" sz="3000"/>
              <a:t>勉強しなければいけません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　vs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・</a:t>
            </a:r>
            <a:r>
              <a:rPr lang="en" sz="3000"/>
              <a:t>勉強しなくてはいけ</a:t>
            </a:r>
            <a:r>
              <a:rPr lang="en" sz="3000"/>
              <a:t>ません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