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9" r:id="rId3"/>
    <p:sldId id="261" r:id="rId4"/>
    <p:sldId id="262" r:id="rId5"/>
    <p:sldId id="278" r:id="rId6"/>
    <p:sldId id="299" r:id="rId7"/>
    <p:sldId id="301" r:id="rId8"/>
    <p:sldId id="300" r:id="rId9"/>
    <p:sldId id="302" r:id="rId10"/>
    <p:sldId id="303" r:id="rId11"/>
    <p:sldId id="304" r:id="rId12"/>
    <p:sldId id="305" r:id="rId13"/>
    <p:sldId id="306" r:id="rId14"/>
    <p:sldId id="307" r:id="rId15"/>
    <p:sldId id="313" r:id="rId16"/>
    <p:sldId id="308" r:id="rId17"/>
    <p:sldId id="311" r:id="rId18"/>
    <p:sldId id="309" r:id="rId19"/>
    <p:sldId id="263" r:id="rId2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7" d="100"/>
          <a:sy n="77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81B59E-FDB2-42C9-86E5-E9201A8F51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443387D-80A8-47F9-9D8E-DF4331505B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3CB43BC-9FCA-4431-B640-4529E4A3ED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B1E2D-77E9-4296-82A1-BF632FF9DE05}" type="datetimeFigureOut">
              <a:rPr lang="cs-CZ" smtClean="0"/>
              <a:t>30.11.2018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B741022-6A46-467C-853F-DF6278DACC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CBCB3C2-884F-4B0D-8C64-8263B70349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F735D-E385-4C60-91F9-32592F568F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5936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9035D2-0F80-4F80-875E-C20214AA0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D184721-E61B-4478-80FF-3CB6F2BEFD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E16F435-4BBE-4B5B-B748-07804F2FEE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B1E2D-77E9-4296-82A1-BF632FF9DE05}" type="datetimeFigureOut">
              <a:rPr lang="cs-CZ" smtClean="0"/>
              <a:t>30.11.2018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D6E30E4-8667-4274-AEAD-45BFB5938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4CED0F4-0EF0-4732-B075-573EAF265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F735D-E385-4C60-91F9-32592F568F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6714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1C005D36-2BCF-4255-B76E-651CD33F7D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9D57D39-A946-4F6D-83E6-28DEB97A6E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5012613-F4C3-4AC2-8BAC-E346B48294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B1E2D-77E9-4296-82A1-BF632FF9DE05}" type="datetimeFigureOut">
              <a:rPr lang="cs-CZ" smtClean="0"/>
              <a:t>30.11.2018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85337EE-D7E3-4FCF-B25E-88B5AB1B70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E0B06EB-1FF0-4D23-A7F0-9E4A29B29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F735D-E385-4C60-91F9-32592F568F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0086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CBE867-7C59-476E-94E5-3C5B78CABA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DA1697F-2B31-45AD-B47D-72E54996A0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FC24FA6-FFAF-4F5E-9F76-F2B4CCFBB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B1E2D-77E9-4296-82A1-BF632FF9DE05}" type="datetimeFigureOut">
              <a:rPr lang="cs-CZ" smtClean="0"/>
              <a:t>30.11.2018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830E3D0-D023-4F5A-9E79-408FF5D656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182BC68-5C1B-4990-9F19-7166ADC2E8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F735D-E385-4C60-91F9-32592F568F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0322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2493AC-BDC0-41CE-A36D-D037AD9DC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04E8D3F4-6273-4381-B50D-9C9CA2365C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2CCED25-FA6F-4FE9-BB1E-795E0D7390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B1E2D-77E9-4296-82A1-BF632FF9DE05}" type="datetimeFigureOut">
              <a:rPr lang="cs-CZ" smtClean="0"/>
              <a:t>30.11.2018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861F554-909E-433E-BC1A-F2073232F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DA7799E-E39B-45CB-96C3-8F6B4D504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F735D-E385-4C60-91F9-32592F568F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7060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2F6E14-0FF5-47B8-B2FE-5739EADE55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C817FBB-410A-405D-AE1E-E952F14001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1ECC15DF-1FB6-4BFA-8CDF-46F8C0C638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752D274-F2D5-426F-807A-3779FCE18C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B1E2D-77E9-4296-82A1-BF632FF9DE05}" type="datetimeFigureOut">
              <a:rPr lang="cs-CZ" smtClean="0"/>
              <a:t>30.11.2018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E0E2CF8-0EA2-4305-91BF-299D069626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A33AB11-DA1D-4FEB-986A-D55170F5A6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F735D-E385-4C60-91F9-32592F568F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9881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2A18E8-8D81-4B49-874A-CBFD5F83C8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00BE3410-6576-4108-ACB5-524BF12BF7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6D0915E6-3CFD-4667-BAC9-C99D7F5789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EE0C8BF6-E1EB-4E2D-8991-E0E987A9D9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0BCEC05A-C281-473E-9F84-97249B4A36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3AB1FD8C-7080-4BC1-A078-3F8ABF01E1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B1E2D-77E9-4296-82A1-BF632FF9DE05}" type="datetimeFigureOut">
              <a:rPr lang="cs-CZ" smtClean="0"/>
              <a:t>30.11.2018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A274882C-6EC5-4371-AC06-D1912E1A43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2829C21E-EDBD-480C-A0B6-61575F7337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F735D-E385-4C60-91F9-32592F568F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0603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6E50FEE-382D-43BC-B993-27A4C427A8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BDE1D81C-D08B-478A-82E8-695767EBD4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B1E2D-77E9-4296-82A1-BF632FF9DE05}" type="datetimeFigureOut">
              <a:rPr lang="cs-CZ" smtClean="0"/>
              <a:t>30.11.2018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4551E064-35FA-4F65-895C-FC2B3F572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F7D3B78-D91B-436B-8260-01914F605E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F735D-E385-4C60-91F9-32592F568F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3251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52FDF744-EF54-49B0-8047-1233CC6C7E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B1E2D-77E9-4296-82A1-BF632FF9DE05}" type="datetimeFigureOut">
              <a:rPr lang="cs-CZ" smtClean="0"/>
              <a:t>30.11.2018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B1DB9173-9B72-41BB-BBA7-0864CA894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CF92CE9-557F-4D7C-BC34-F0899456D0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F735D-E385-4C60-91F9-32592F568F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6331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1BA915-7EC6-44E9-BDB8-95286874F6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8CC8DAA-8169-4FBF-992C-E966B9A37D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2BE32806-2E77-4622-8089-11A2AA7CED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B4402C5-CD52-4CAF-BECF-3280BDD81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B1E2D-77E9-4296-82A1-BF632FF9DE05}" type="datetimeFigureOut">
              <a:rPr lang="cs-CZ" smtClean="0"/>
              <a:t>30.11.2018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F7B1CE8-BCAF-450C-96D5-2B24F278C0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6C20C7F-59DB-4A62-92FD-5F5AC08991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F735D-E385-4C60-91F9-32592F568F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900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7F06CD-4F61-41EF-AFD6-A4C6D2544C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BB0E42BB-D650-4005-83DC-85FB301BEE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F02CB63B-4448-47BD-AC88-4B0DEBC121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24E51CE-C54A-4CCB-877A-3F59964AD3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B1E2D-77E9-4296-82A1-BF632FF9DE05}" type="datetimeFigureOut">
              <a:rPr lang="cs-CZ" smtClean="0"/>
              <a:t>30.11.2018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67CEAE9-CB08-4755-8A8F-6033985C4C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08090E6-3EBE-4695-9852-0ECC08BCD1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F735D-E385-4C60-91F9-32592F568F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0586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1A79CD6E-663C-4C88-B5B8-75B9EE8D2B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D6811F8C-F4AD-412B-91E8-8500A5B81A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2482747-EA3D-4F25-8FCF-BF75806F4D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7B1E2D-77E9-4296-82A1-BF632FF9DE05}" type="datetimeFigureOut">
              <a:rPr lang="cs-CZ" smtClean="0"/>
              <a:t>30.11.2018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180905A-CC08-45C4-9CD2-025868AE31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5204E1E-64E1-4219-9744-5B6B85CA5E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6F735D-E385-4C60-91F9-32592F568F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7483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6C97BA-6197-4226-B01C-49054D0ED7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712352"/>
            <a:ext cx="9144000" cy="1991539"/>
          </a:xfrm>
        </p:spPr>
        <p:txBody>
          <a:bodyPr>
            <a:normAutofit/>
          </a:bodyPr>
          <a:lstStyle/>
          <a:p>
            <a:r>
              <a:rPr lang="cs-CZ" sz="4400" dirty="0"/>
              <a:t>JAP341</a:t>
            </a:r>
            <a:br>
              <a:rPr lang="cs-CZ" dirty="0"/>
            </a:br>
            <a:r>
              <a:rPr lang="cs-CZ" dirty="0"/>
              <a:t>Obchodní japonština I</a:t>
            </a:r>
            <a:br>
              <a:rPr lang="cs-CZ" dirty="0"/>
            </a:br>
            <a:r>
              <a:rPr lang="cs-CZ" sz="2800" dirty="0"/>
              <a:t>podzim 2018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A0721D1-1635-49D9-9C35-BE3EE56C02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685843"/>
            <a:ext cx="9144000" cy="1655762"/>
          </a:xfrm>
        </p:spPr>
        <p:txBody>
          <a:bodyPr>
            <a:normAutofit/>
          </a:bodyPr>
          <a:lstStyle/>
          <a:p>
            <a:r>
              <a:rPr lang="cs-CZ" dirty="0"/>
              <a:t>Filozofická fakulta Masarykovy univerzita v Brně</a:t>
            </a:r>
          </a:p>
          <a:p>
            <a:r>
              <a:rPr lang="cs-CZ" sz="4000" dirty="0"/>
              <a:t>Seminář japonských studií</a:t>
            </a:r>
          </a:p>
          <a:p>
            <a:r>
              <a:rPr lang="cs-CZ" sz="2000" dirty="0"/>
              <a:t>Centrum asijských studií</a:t>
            </a:r>
          </a:p>
        </p:txBody>
      </p:sp>
      <p:sp>
        <p:nvSpPr>
          <p:cNvPr id="4" name="Podnadpis 2">
            <a:extLst>
              <a:ext uri="{FF2B5EF4-FFF2-40B4-BE49-F238E27FC236}">
                <a16:creationId xmlns:a16="http://schemas.microsoft.com/office/drawing/2014/main" id="{6F12CA68-9B3C-4EE8-BEB8-C14BADC340FE}"/>
              </a:ext>
            </a:extLst>
          </p:cNvPr>
          <p:cNvSpPr txBox="1">
            <a:spLocks/>
          </p:cNvSpPr>
          <p:nvPr/>
        </p:nvSpPr>
        <p:spPr>
          <a:xfrm>
            <a:off x="1524000" y="5387545"/>
            <a:ext cx="9144000" cy="7846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800" dirty="0"/>
              <a:t>Přednášející: Petr Podzimek</a:t>
            </a:r>
          </a:p>
        </p:txBody>
      </p:sp>
    </p:spTree>
    <p:extLst>
      <p:ext uri="{BB962C8B-B14F-4D97-AF65-F5344CB8AC3E}">
        <p14:creationId xmlns:p14="http://schemas.microsoft.com/office/powerpoint/2010/main" val="28426796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298F47E-9296-4D10-8BE6-9823185ABB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64297"/>
            <a:ext cx="10515600" cy="57366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altLang="ja-JP" b="1" dirty="0">
                <a:latin typeface="Meiryo UI" panose="020B0604030504040204" pitchFamily="34" charset="-128"/>
                <a:ea typeface="Meiryo UI" panose="020B0604030504040204" pitchFamily="34" charset="-128"/>
              </a:rPr>
              <a:t>Fráze v emailové komunikaci</a:t>
            </a:r>
            <a:endParaRPr lang="en-US" altLang="ja-JP" sz="800" b="1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indent="0">
              <a:buNone/>
            </a:pPr>
            <a:r>
              <a:rPr lang="ja-JP" altLang="en-US" dirty="0">
                <a:latin typeface="Meiryo UI" panose="020B0604030504040204" pitchFamily="34" charset="-128"/>
                <a:ea typeface="Meiryo UI" panose="020B0604030504040204" pitchFamily="34" charset="-128"/>
              </a:rPr>
              <a:t>文章の例①</a:t>
            </a:r>
            <a:endParaRPr lang="en-US" altLang="ja-JP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indent="0">
              <a:buNone/>
            </a:pPr>
            <a:endParaRPr lang="ja-JP" altLang="en-US" sz="800" b="1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indent="0">
              <a:buNone/>
            </a:pPr>
            <a:r>
              <a:rPr lang="ja-JP" altLang="en-US" sz="2400" dirty="0">
                <a:latin typeface="Meiryo UI" panose="020B0604030504040204" pitchFamily="34" charset="-128"/>
                <a:ea typeface="Meiryo UI" panose="020B0604030504040204" pitchFamily="34" charset="-128"/>
              </a:rPr>
              <a:t>〇〇さん</a:t>
            </a:r>
          </a:p>
          <a:p>
            <a:pPr marL="0" indent="0">
              <a:buNone/>
            </a:pPr>
            <a:endParaRPr lang="ja-JP" altLang="en-US" sz="10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indent="0">
              <a:buNone/>
            </a:pPr>
            <a:r>
              <a:rPr lang="ja-JP" altLang="en-US" sz="2400" dirty="0">
                <a:latin typeface="Meiryo UI" panose="020B0604030504040204" pitchFamily="34" charset="-128"/>
                <a:ea typeface="Meiryo UI" panose="020B0604030504040204" pitchFamily="34" charset="-128"/>
              </a:rPr>
              <a:t>打合せでご報告した件、下記、翻訳をお願い致します。</a:t>
            </a:r>
          </a:p>
          <a:p>
            <a:pPr marL="0" indent="0">
              <a:buNone/>
            </a:pPr>
            <a:r>
              <a:rPr lang="ja-JP" altLang="en-US" sz="2400" dirty="0">
                <a:latin typeface="Meiryo UI" panose="020B0604030504040204" pitchFamily="34" charset="-128"/>
                <a:ea typeface="Meiryo UI" panose="020B0604030504040204" pitchFamily="34" charset="-128"/>
              </a:rPr>
              <a:t>安全に関することであり、最優先でお願いしたく宜しくお願い致します。</a:t>
            </a:r>
          </a:p>
          <a:p>
            <a:pPr marL="0" indent="0">
              <a:buNone/>
            </a:pPr>
            <a:r>
              <a:rPr lang="ja-JP" altLang="en-US" sz="2400" dirty="0">
                <a:latin typeface="Meiryo UI" panose="020B0604030504040204" pitchFamily="34" charset="-128"/>
                <a:ea typeface="Meiryo UI" panose="020B0604030504040204" pitchFamily="34" charset="-128"/>
              </a:rPr>
              <a:t>これから説明に伺います。</a:t>
            </a:r>
          </a:p>
          <a:p>
            <a:pPr marL="0" indent="0">
              <a:buNone/>
            </a:pPr>
            <a:endParaRPr lang="ja-JP" altLang="en-US" sz="10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indent="0">
              <a:buNone/>
            </a:pPr>
            <a:r>
              <a:rPr lang="ja-JP" altLang="en-US" sz="2400" dirty="0">
                <a:latin typeface="Meiryo UI" panose="020B0604030504040204" pitchFamily="34" charset="-128"/>
                <a:ea typeface="Meiryo UI" panose="020B0604030504040204" pitchFamily="34" charset="-128"/>
              </a:rPr>
              <a:t>山田</a:t>
            </a:r>
          </a:p>
          <a:p>
            <a:pPr marL="0" indent="0">
              <a:buNone/>
            </a:pPr>
            <a:endParaRPr lang="ja-JP" altLang="en-US" sz="15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indent="0">
              <a:buNone/>
            </a:pPr>
            <a:endParaRPr lang="ja-JP" altLang="en-US" sz="3800" b="1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indent="0">
              <a:buNone/>
            </a:pPr>
            <a:endParaRPr lang="ja-JP" altLang="en-US" sz="3800" b="1" dirty="0">
              <a:effectLst/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239EAC15-C064-4EB5-B1DE-0E09A4BC8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7023"/>
            <a:ext cx="10515600" cy="424015"/>
          </a:xfrm>
        </p:spPr>
        <p:txBody>
          <a:bodyPr>
            <a:normAutofit fontScale="90000"/>
          </a:bodyPr>
          <a:lstStyle/>
          <a:p>
            <a:r>
              <a:rPr lang="cs-CZ" sz="3600" dirty="0"/>
              <a:t>JAP341</a:t>
            </a:r>
            <a:r>
              <a:rPr lang="cs-CZ" dirty="0"/>
              <a:t>  </a:t>
            </a:r>
            <a:r>
              <a:rPr lang="cs-CZ" b="1" dirty="0"/>
              <a:t>Obchodní japonština I</a:t>
            </a:r>
            <a:r>
              <a:rPr lang="cs-CZ" dirty="0"/>
              <a:t>   </a:t>
            </a:r>
            <a:r>
              <a:rPr lang="cs-CZ" sz="3600" dirty="0"/>
              <a:t>podzim 2018</a:t>
            </a:r>
          </a:p>
        </p:txBody>
      </p:sp>
    </p:spTree>
    <p:extLst>
      <p:ext uri="{BB962C8B-B14F-4D97-AF65-F5344CB8AC3E}">
        <p14:creationId xmlns:p14="http://schemas.microsoft.com/office/powerpoint/2010/main" val="10655020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298F47E-9296-4D10-8BE6-9823185ABB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64297"/>
            <a:ext cx="10515600" cy="5736680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cs-CZ" altLang="ja-JP" sz="3500" b="1" dirty="0">
                <a:latin typeface="Meiryo UI" panose="020B0604030504040204" pitchFamily="34" charset="-128"/>
                <a:ea typeface="Meiryo UI" panose="020B0604030504040204" pitchFamily="34" charset="-128"/>
              </a:rPr>
              <a:t>Fráze v emailové komunikaci </a:t>
            </a:r>
            <a:endParaRPr lang="en-US" altLang="ja-JP" sz="3500" b="1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indent="0">
              <a:buNone/>
            </a:pPr>
            <a:r>
              <a:rPr lang="ja-JP" altLang="en-US" sz="3500" dirty="0">
                <a:latin typeface="Meiryo UI" panose="020B0604030504040204" pitchFamily="34" charset="-128"/>
                <a:ea typeface="Meiryo UI" panose="020B0604030504040204" pitchFamily="34" charset="-128"/>
              </a:rPr>
              <a:t>文章の例②</a:t>
            </a:r>
            <a:endParaRPr lang="en-US" altLang="ja-JP" sz="35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indent="0">
              <a:buNone/>
            </a:pPr>
            <a:endParaRPr lang="ja-JP" altLang="en-US" sz="800" b="1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indent="0">
              <a:buNone/>
            </a:pPr>
            <a:r>
              <a:rPr lang="ja-JP" altLang="en-US" sz="3500" dirty="0">
                <a:latin typeface="Meiryo UI" panose="020B0604030504040204" pitchFamily="34" charset="-128"/>
                <a:ea typeface="Meiryo UI" panose="020B0604030504040204" pitchFamily="34" charset="-128"/>
              </a:rPr>
              <a:t>〇〇さん</a:t>
            </a:r>
            <a:endParaRPr lang="en-US" altLang="ja-JP" sz="35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indent="0">
              <a:buNone/>
            </a:pPr>
            <a:endParaRPr lang="ja-JP" altLang="en-US" sz="20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indent="0">
              <a:buNone/>
            </a:pPr>
            <a:r>
              <a:rPr lang="ja-JP" altLang="en-US" sz="3500" dirty="0">
                <a:latin typeface="Meiryo UI" panose="020B0604030504040204" pitchFamily="34" charset="-128"/>
                <a:ea typeface="Meiryo UI" panose="020B0604030504040204" pitchFamily="34" charset="-128"/>
              </a:rPr>
              <a:t>お疲れ様です。翻訳をお願いする資料を送信します。</a:t>
            </a:r>
          </a:p>
          <a:p>
            <a:pPr marL="0" indent="0">
              <a:buNone/>
            </a:pPr>
            <a:r>
              <a:rPr lang="ja-JP" altLang="en-US" sz="3500" dirty="0">
                <a:latin typeface="Meiryo UI" panose="020B0604030504040204" pitchFamily="34" charset="-128"/>
                <a:ea typeface="Meiryo UI" panose="020B0604030504040204" pitchFamily="34" charset="-128"/>
              </a:rPr>
              <a:t>納期は昨日△△</a:t>
            </a:r>
            <a:r>
              <a:rPr lang="ja-JP" altLang="en-US" sz="3500" dirty="0" err="1">
                <a:latin typeface="Meiryo UI" panose="020B0604030504040204" pitchFamily="34" charset="-128"/>
                <a:ea typeface="Meiryo UI" panose="020B0604030504040204" pitchFamily="34" charset="-128"/>
              </a:rPr>
              <a:t>さんに</a:t>
            </a:r>
            <a:r>
              <a:rPr lang="ja-JP" altLang="en-US" sz="3500" dirty="0">
                <a:latin typeface="Meiryo UI" panose="020B0604030504040204" pitchFamily="34" charset="-128"/>
                <a:ea typeface="Meiryo UI" panose="020B0604030504040204" pitchFamily="34" charset="-128"/>
              </a:rPr>
              <a:t>依頼したものと同じ</a:t>
            </a:r>
            <a:r>
              <a:rPr lang="en-US" altLang="ja-JP" sz="3500" dirty="0">
                <a:latin typeface="Meiryo UI" panose="020B0604030504040204" pitchFamily="34" charset="-128"/>
                <a:ea typeface="Meiryo UI" panose="020B0604030504040204" pitchFamily="34" charset="-128"/>
              </a:rPr>
              <a:t>8</a:t>
            </a:r>
            <a:r>
              <a:rPr lang="ja-JP" altLang="en-US" sz="3500" dirty="0">
                <a:latin typeface="Meiryo UI" panose="020B0604030504040204" pitchFamily="34" charset="-128"/>
                <a:ea typeface="Meiryo UI" panose="020B0604030504040204" pitchFamily="34" charset="-128"/>
              </a:rPr>
              <a:t>月</a:t>
            </a:r>
            <a:r>
              <a:rPr lang="en-US" altLang="ja-JP" sz="3500" dirty="0">
                <a:latin typeface="Meiryo UI" panose="020B0604030504040204" pitchFamily="34" charset="-128"/>
                <a:ea typeface="Meiryo UI" panose="020B0604030504040204" pitchFamily="34" charset="-128"/>
              </a:rPr>
              <a:t>17</a:t>
            </a:r>
            <a:r>
              <a:rPr lang="ja-JP" altLang="en-US" sz="3500" dirty="0">
                <a:latin typeface="Meiryo UI" panose="020B0604030504040204" pitchFamily="34" charset="-128"/>
                <a:ea typeface="Meiryo UI" panose="020B0604030504040204" pitchFamily="34" charset="-128"/>
              </a:rPr>
              <a:t>日（木）中でお願い致します。</a:t>
            </a:r>
          </a:p>
          <a:p>
            <a:pPr marL="0" indent="0">
              <a:buNone/>
            </a:pPr>
            <a:r>
              <a:rPr lang="ja-JP" altLang="en-US" sz="3500" dirty="0">
                <a:latin typeface="Meiryo UI" panose="020B0604030504040204" pitchFamily="34" charset="-128"/>
                <a:ea typeface="Meiryo UI" panose="020B0604030504040204" pitchFamily="34" charset="-128"/>
              </a:rPr>
              <a:t>下記、何点か留意点です。</a:t>
            </a:r>
          </a:p>
          <a:p>
            <a:pPr marL="0" indent="0">
              <a:buNone/>
            </a:pPr>
            <a:endParaRPr lang="ja-JP" altLang="en-US" sz="20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indent="0">
              <a:buNone/>
            </a:pPr>
            <a:r>
              <a:rPr lang="ja-JP" altLang="en-US" sz="3500" dirty="0">
                <a:latin typeface="Meiryo UI" panose="020B0604030504040204" pitchFamily="34" charset="-128"/>
                <a:ea typeface="Meiryo UI" panose="020B0604030504040204" pitchFamily="34" charset="-128"/>
              </a:rPr>
              <a:t>■</a:t>
            </a:r>
            <a:r>
              <a:rPr lang="en-US" altLang="ja-JP" sz="3500" dirty="0"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lang="ja-JP" altLang="en-US" sz="3500" dirty="0">
                <a:latin typeface="Meiryo UI" panose="020B0604030504040204" pitchFamily="34" charset="-128"/>
                <a:ea typeface="Meiryo UI" panose="020B0604030504040204" pitchFamily="34" charset="-128"/>
              </a:rPr>
              <a:t>改</a:t>
            </a:r>
            <a:r>
              <a:rPr lang="en-US" altLang="ja-JP" sz="3500" dirty="0">
                <a:latin typeface="Meiryo UI" panose="020B0604030504040204" pitchFamily="34" charset="-128"/>
                <a:ea typeface="Meiryo UI" panose="020B0604030504040204" pitchFamily="34" charset="-128"/>
              </a:rPr>
              <a:t>ABCD </a:t>
            </a:r>
            <a:r>
              <a:rPr lang="ja-JP" altLang="en-US" sz="3500" dirty="0">
                <a:latin typeface="Meiryo UI" panose="020B0604030504040204" pitchFamily="34" charset="-128"/>
                <a:ea typeface="Meiryo UI" panose="020B0604030504040204" pitchFamily="34" charset="-128"/>
              </a:rPr>
              <a:t>安全教育テキスト（日英併記　</a:t>
            </a:r>
            <a:r>
              <a:rPr lang="en-US" altLang="ja-JP" sz="3500" dirty="0">
                <a:latin typeface="Meiryo UI" panose="020B0604030504040204" pitchFamily="34" charset="-128"/>
                <a:ea typeface="Meiryo UI" panose="020B0604030504040204" pitchFamily="34" charset="-128"/>
              </a:rPr>
              <a:t>English</a:t>
            </a:r>
            <a:r>
              <a:rPr lang="ja-JP" altLang="en-US" sz="3500" dirty="0">
                <a:latin typeface="Meiryo UI" panose="020B0604030504040204" pitchFamily="34" charset="-128"/>
                <a:ea typeface="Meiryo UI" panose="020B0604030504040204" pitchFamily="34" charset="-128"/>
              </a:rPr>
              <a:t>）</a:t>
            </a:r>
            <a:r>
              <a:rPr lang="en-US" altLang="ja-JP" sz="3500" dirty="0">
                <a:latin typeface="Meiryo UI" panose="020B0604030504040204" pitchFamily="34" charset="-128"/>
                <a:ea typeface="Meiryo UI" panose="020B0604030504040204" pitchFamily="34" charset="-128"/>
              </a:rPr>
              <a:t>.doc】</a:t>
            </a:r>
            <a:endParaRPr lang="ja-JP" altLang="en-US" sz="35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indent="0">
              <a:buNone/>
            </a:pPr>
            <a:r>
              <a:rPr lang="ja-JP" altLang="en-US" sz="3500" dirty="0">
                <a:latin typeface="Meiryo UI" panose="020B0604030504040204" pitchFamily="34" charset="-128"/>
                <a:ea typeface="Meiryo UI" panose="020B0604030504040204" pitchFamily="34" charset="-128"/>
              </a:rPr>
              <a:t>　　現状日英併記ですが、翻訳版はチェコ語のみとしてください。</a:t>
            </a:r>
          </a:p>
          <a:p>
            <a:pPr marL="0" indent="0">
              <a:buNone/>
            </a:pPr>
            <a:endParaRPr lang="ja-JP" altLang="en-US" sz="20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indent="0">
              <a:buNone/>
            </a:pPr>
            <a:r>
              <a:rPr lang="ja-JP" altLang="en-US" sz="3500" dirty="0">
                <a:latin typeface="Meiryo UI" panose="020B0604030504040204" pitchFamily="34" charset="-128"/>
                <a:ea typeface="Meiryo UI" panose="020B0604030504040204" pitchFamily="34" charset="-128"/>
              </a:rPr>
              <a:t>■</a:t>
            </a:r>
            <a:r>
              <a:rPr lang="en-US" altLang="ja-JP" sz="3500" dirty="0"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lang="ja-JP" altLang="en-US" sz="3500" dirty="0">
                <a:latin typeface="Meiryo UI" panose="020B0604030504040204" pitchFamily="34" charset="-128"/>
                <a:ea typeface="Meiryo UI" panose="020B0604030504040204" pitchFamily="34" charset="-128"/>
              </a:rPr>
              <a:t>指差し呼称の構え方</a:t>
            </a:r>
            <a:r>
              <a:rPr lang="en-US" altLang="ja-JP" sz="3500" dirty="0">
                <a:latin typeface="Meiryo UI" panose="020B0604030504040204" pitchFamily="34" charset="-128"/>
                <a:ea typeface="Meiryo UI" panose="020B0604030504040204" pitchFamily="34" charset="-128"/>
              </a:rPr>
              <a:t>.ppt】</a:t>
            </a:r>
            <a:endParaRPr lang="ja-JP" altLang="en-US" sz="35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indent="0">
              <a:buNone/>
            </a:pPr>
            <a:r>
              <a:rPr lang="ja-JP" altLang="en-US" sz="3500" dirty="0">
                <a:latin typeface="Meiryo UI" panose="020B0604030504040204" pitchFamily="34" charset="-128"/>
                <a:ea typeface="Meiryo UI" panose="020B0604030504040204" pitchFamily="34" charset="-128"/>
              </a:rPr>
              <a:t>　　画像のグループ化を解除すればテキストの編集が可能となります。</a:t>
            </a:r>
          </a:p>
          <a:p>
            <a:pPr marL="0" indent="0">
              <a:buNone/>
            </a:pPr>
            <a:endParaRPr lang="en-US" altLang="ja-JP" sz="20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indent="0">
              <a:buNone/>
            </a:pPr>
            <a:r>
              <a:rPr lang="ja-JP" altLang="en-US" sz="3500" dirty="0">
                <a:latin typeface="Meiryo UI" panose="020B0604030504040204" pitchFamily="34" charset="-128"/>
                <a:ea typeface="Meiryo UI" panose="020B0604030504040204" pitchFamily="34" charset="-128"/>
              </a:rPr>
              <a:t>■</a:t>
            </a:r>
            <a:r>
              <a:rPr lang="en-US" altLang="ja-JP" sz="3500" dirty="0">
                <a:latin typeface="Meiryo UI" panose="020B0604030504040204" pitchFamily="34" charset="-128"/>
                <a:ea typeface="Meiryo UI" panose="020B0604030504040204" pitchFamily="34" charset="-128"/>
              </a:rPr>
              <a:t>【2017.08.02 </a:t>
            </a:r>
            <a:r>
              <a:rPr lang="ja-JP" altLang="en-US" sz="3500" dirty="0">
                <a:latin typeface="Meiryo UI" panose="020B0604030504040204" pitchFamily="34" charset="-128"/>
                <a:ea typeface="Meiryo UI" panose="020B0604030504040204" pitchFamily="34" charset="-128"/>
              </a:rPr>
              <a:t>スロバキア教育体系</a:t>
            </a:r>
            <a:r>
              <a:rPr lang="en-US" altLang="ja-JP" sz="3500" dirty="0">
                <a:latin typeface="Meiryo UI" panose="020B0604030504040204" pitchFamily="34" charset="-128"/>
                <a:ea typeface="Meiryo UI" panose="020B0604030504040204" pitchFamily="34" charset="-128"/>
              </a:rPr>
              <a:t>-2 .ppt】</a:t>
            </a:r>
            <a:endParaRPr lang="ja-JP" altLang="en-US" sz="35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indent="0">
              <a:buNone/>
            </a:pPr>
            <a:r>
              <a:rPr lang="ja-JP" altLang="en-US" sz="3500" dirty="0">
                <a:latin typeface="Meiryo UI" panose="020B0604030504040204" pitchFamily="34" charset="-128"/>
                <a:ea typeface="Meiryo UI" panose="020B0604030504040204" pitchFamily="34" charset="-128"/>
              </a:rPr>
              <a:t>　　これは昨日△△</a:t>
            </a:r>
            <a:r>
              <a:rPr lang="ja-JP" altLang="en-US" sz="3500" dirty="0" err="1">
                <a:latin typeface="Meiryo UI" panose="020B0604030504040204" pitchFamily="34" charset="-128"/>
                <a:ea typeface="Meiryo UI" panose="020B0604030504040204" pitchFamily="34" charset="-128"/>
              </a:rPr>
              <a:t>さんに</a:t>
            </a:r>
            <a:r>
              <a:rPr lang="ja-JP" altLang="en-US" sz="3500" dirty="0">
                <a:latin typeface="Meiryo UI" panose="020B0604030504040204" pitchFamily="34" charset="-128"/>
                <a:ea typeface="Meiryo UI" panose="020B0604030504040204" pitchFamily="34" charset="-128"/>
              </a:rPr>
              <a:t>送信し、既に半分程翻訳が終わっていると聞いているものです。この中の</a:t>
            </a:r>
            <a:r>
              <a:rPr lang="en-US" altLang="ja-JP" sz="3500" dirty="0">
                <a:latin typeface="Meiryo UI" panose="020B0604030504040204" pitchFamily="34" charset="-128"/>
                <a:ea typeface="Meiryo UI" panose="020B0604030504040204" pitchFamily="34" charset="-128"/>
              </a:rPr>
              <a:t>Page 3</a:t>
            </a:r>
            <a:r>
              <a:rPr lang="ja-JP" altLang="en-US" sz="3500" dirty="0">
                <a:latin typeface="Meiryo UI" panose="020B0604030504040204" pitchFamily="34" charset="-128"/>
                <a:ea typeface="Meiryo UI" panose="020B0604030504040204" pitchFamily="34" charset="-128"/>
              </a:rPr>
              <a:t>に本メールに添付した画像を貼り替えてください。</a:t>
            </a:r>
          </a:p>
          <a:p>
            <a:pPr marL="0" indent="0">
              <a:buNone/>
            </a:pPr>
            <a:endParaRPr lang="ja-JP" altLang="en-US" sz="20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indent="0">
              <a:buNone/>
            </a:pPr>
            <a:r>
              <a:rPr lang="ja-JP" altLang="en-US" sz="3500" dirty="0">
                <a:latin typeface="Meiryo UI" panose="020B0604030504040204" pitchFamily="34" charset="-128"/>
                <a:ea typeface="Meiryo UI" panose="020B0604030504040204" pitchFamily="34" charset="-128"/>
              </a:rPr>
              <a:t>不明点があれば随時山田までご確認ください。</a:t>
            </a:r>
          </a:p>
          <a:p>
            <a:pPr marL="0" indent="0">
              <a:buNone/>
            </a:pPr>
            <a:r>
              <a:rPr lang="ja-JP" altLang="en-US" sz="3500" dirty="0">
                <a:latin typeface="Meiryo UI" panose="020B0604030504040204" pitchFamily="34" charset="-128"/>
                <a:ea typeface="Meiryo UI" panose="020B0604030504040204" pitchFamily="34" charset="-128"/>
              </a:rPr>
              <a:t>以上宜しくお願いいたします。</a:t>
            </a:r>
          </a:p>
          <a:p>
            <a:pPr marL="0" indent="0">
              <a:buNone/>
            </a:pPr>
            <a:r>
              <a:rPr lang="ja-JP" altLang="en-US" sz="3500" dirty="0">
                <a:latin typeface="Meiryo UI" panose="020B0604030504040204" pitchFamily="34" charset="-128"/>
                <a:ea typeface="Meiryo UI" panose="020B0604030504040204" pitchFamily="34" charset="-128"/>
              </a:rPr>
              <a:t>山田</a:t>
            </a:r>
            <a:endParaRPr lang="ja-JP" altLang="en-US" sz="15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indent="0">
              <a:buNone/>
            </a:pPr>
            <a:endParaRPr lang="ja-JP" altLang="en-US" sz="3800" b="1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indent="0">
              <a:buNone/>
            </a:pPr>
            <a:endParaRPr lang="ja-JP" altLang="en-US" sz="3800" b="1" dirty="0">
              <a:effectLst/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239EAC15-C064-4EB5-B1DE-0E09A4BC8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7023"/>
            <a:ext cx="10515600" cy="424015"/>
          </a:xfrm>
        </p:spPr>
        <p:txBody>
          <a:bodyPr>
            <a:normAutofit fontScale="90000"/>
          </a:bodyPr>
          <a:lstStyle/>
          <a:p>
            <a:r>
              <a:rPr lang="cs-CZ" sz="3600" dirty="0"/>
              <a:t>JAP341</a:t>
            </a:r>
            <a:r>
              <a:rPr lang="cs-CZ" dirty="0"/>
              <a:t>  </a:t>
            </a:r>
            <a:r>
              <a:rPr lang="cs-CZ" b="1" dirty="0"/>
              <a:t>Obchodní japonština I</a:t>
            </a:r>
            <a:r>
              <a:rPr lang="cs-CZ" dirty="0"/>
              <a:t>   </a:t>
            </a:r>
            <a:r>
              <a:rPr lang="cs-CZ" sz="3600" dirty="0"/>
              <a:t>podzim 2018</a:t>
            </a:r>
          </a:p>
        </p:txBody>
      </p:sp>
    </p:spTree>
    <p:extLst>
      <p:ext uri="{BB962C8B-B14F-4D97-AF65-F5344CB8AC3E}">
        <p14:creationId xmlns:p14="http://schemas.microsoft.com/office/powerpoint/2010/main" val="21045532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298F47E-9296-4D10-8BE6-9823185ABB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64297"/>
            <a:ext cx="10515600" cy="57366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altLang="ja-JP" b="1" dirty="0">
                <a:latin typeface="Meiryo UI" panose="020B0604030504040204" pitchFamily="34" charset="-128"/>
                <a:ea typeface="Meiryo UI" panose="020B0604030504040204" pitchFamily="34" charset="-128"/>
              </a:rPr>
              <a:t>Fráze v emailové komunikaci</a:t>
            </a:r>
            <a:endParaRPr lang="en-US" altLang="ja-JP" sz="800" b="1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indent="0">
              <a:buNone/>
            </a:pPr>
            <a:r>
              <a:rPr lang="ja-JP" altLang="en-US" dirty="0">
                <a:latin typeface="Meiryo UI" panose="020B0604030504040204" pitchFamily="34" charset="-128"/>
                <a:ea typeface="Meiryo UI" panose="020B0604030504040204" pitchFamily="34" charset="-128"/>
              </a:rPr>
              <a:t>文章の例③</a:t>
            </a:r>
            <a:endParaRPr lang="en-US" altLang="ja-JP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indent="0">
              <a:buNone/>
            </a:pPr>
            <a:endParaRPr lang="ja-JP" altLang="en-US" sz="800" b="1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indent="0">
              <a:buNone/>
            </a:pPr>
            <a:r>
              <a:rPr lang="ja-JP" altLang="en-US" sz="1700" dirty="0">
                <a:latin typeface="Meiryo UI" panose="020B0604030504040204" pitchFamily="34" charset="-128"/>
                <a:ea typeface="Meiryo UI" panose="020B0604030504040204" pitchFamily="34" charset="-128"/>
              </a:rPr>
              <a:t>△△</a:t>
            </a:r>
            <a:r>
              <a:rPr lang="ja-JP" altLang="en-US" sz="1700" dirty="0"/>
              <a:t>様</a:t>
            </a:r>
          </a:p>
          <a:p>
            <a:pPr marL="0" indent="0">
              <a:buNone/>
            </a:pPr>
            <a:endParaRPr lang="ja-JP" altLang="en-US" sz="1700" dirty="0"/>
          </a:p>
          <a:p>
            <a:pPr marL="0" indent="0">
              <a:buNone/>
            </a:pPr>
            <a:r>
              <a:rPr lang="ja-JP" altLang="en-US" sz="1700" dirty="0"/>
              <a:t>いつも大変お世話になっております。</a:t>
            </a:r>
          </a:p>
          <a:p>
            <a:pPr marL="0" indent="0">
              <a:buNone/>
            </a:pPr>
            <a:r>
              <a:rPr lang="ja-JP" altLang="en-US" sz="1700" dirty="0"/>
              <a:t>下記の件、ありがとうございます。</a:t>
            </a:r>
          </a:p>
          <a:p>
            <a:pPr marL="0" indent="0">
              <a:buNone/>
            </a:pPr>
            <a:r>
              <a:rPr lang="ja-JP" altLang="en-US" sz="1700" dirty="0"/>
              <a:t>確認致しましてまた連絡致します。</a:t>
            </a:r>
          </a:p>
          <a:p>
            <a:pPr marL="0" indent="0">
              <a:buNone/>
            </a:pPr>
            <a:endParaRPr lang="ja-JP" altLang="en-US" sz="1700" dirty="0"/>
          </a:p>
          <a:p>
            <a:pPr marL="0" indent="0">
              <a:buNone/>
            </a:pPr>
            <a:r>
              <a:rPr lang="ja-JP" altLang="en-US" sz="1700" dirty="0"/>
              <a:t>お土産、お客さんに喜んで頂きました。</a:t>
            </a:r>
          </a:p>
          <a:p>
            <a:pPr marL="0" indent="0">
              <a:buNone/>
            </a:pPr>
            <a:r>
              <a:rPr lang="ja-JP" altLang="en-US" sz="1700" dirty="0"/>
              <a:t>お勧めのお店で買いました。</a:t>
            </a:r>
          </a:p>
          <a:p>
            <a:pPr marL="0" indent="0">
              <a:buNone/>
            </a:pPr>
            <a:r>
              <a:rPr lang="ja-JP" altLang="en-US" sz="1700" dirty="0"/>
              <a:t>ありがとうございます。</a:t>
            </a:r>
          </a:p>
          <a:p>
            <a:endParaRPr lang="ja-JP" altLang="en-US" sz="1700" dirty="0"/>
          </a:p>
          <a:p>
            <a:pPr marL="0" indent="0">
              <a:buNone/>
            </a:pPr>
            <a:r>
              <a:rPr lang="ja-JP" altLang="en-US" sz="1700" dirty="0">
                <a:latin typeface="Meiryo UI" panose="020B0604030504040204" pitchFamily="34" charset="-128"/>
                <a:ea typeface="Meiryo UI" panose="020B0604030504040204" pitchFamily="34" charset="-128"/>
              </a:rPr>
              <a:t>○○</a:t>
            </a:r>
          </a:p>
          <a:p>
            <a:pPr marL="0" indent="0">
              <a:buNone/>
            </a:pPr>
            <a:endParaRPr lang="ja-JP" altLang="en-US" sz="3800" b="1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indent="0">
              <a:buNone/>
            </a:pPr>
            <a:endParaRPr lang="ja-JP" altLang="en-US" sz="3800" b="1" dirty="0">
              <a:effectLst/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239EAC15-C064-4EB5-B1DE-0E09A4BC8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7023"/>
            <a:ext cx="10515600" cy="424015"/>
          </a:xfrm>
        </p:spPr>
        <p:txBody>
          <a:bodyPr>
            <a:normAutofit fontScale="90000"/>
          </a:bodyPr>
          <a:lstStyle/>
          <a:p>
            <a:r>
              <a:rPr lang="cs-CZ" sz="3600" dirty="0"/>
              <a:t>JAP341</a:t>
            </a:r>
            <a:r>
              <a:rPr lang="cs-CZ" dirty="0"/>
              <a:t>  </a:t>
            </a:r>
            <a:r>
              <a:rPr lang="cs-CZ" b="1" dirty="0"/>
              <a:t>Obchodní japonština I</a:t>
            </a:r>
            <a:r>
              <a:rPr lang="cs-CZ" dirty="0"/>
              <a:t>   </a:t>
            </a:r>
            <a:r>
              <a:rPr lang="cs-CZ" sz="3600" dirty="0"/>
              <a:t>podzim 2018</a:t>
            </a:r>
          </a:p>
        </p:txBody>
      </p:sp>
    </p:spTree>
    <p:extLst>
      <p:ext uri="{BB962C8B-B14F-4D97-AF65-F5344CB8AC3E}">
        <p14:creationId xmlns:p14="http://schemas.microsoft.com/office/powerpoint/2010/main" val="22592603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298F47E-9296-4D10-8BE6-9823185ABB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64297"/>
            <a:ext cx="10515600" cy="573668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cs-CZ" altLang="ja-JP" b="1" dirty="0">
                <a:latin typeface="Meiryo UI" panose="020B0604030504040204" pitchFamily="34" charset="-128"/>
                <a:ea typeface="Meiryo UI" panose="020B0604030504040204" pitchFamily="34" charset="-128"/>
              </a:rPr>
              <a:t>Fráze v emailové komunikaci</a:t>
            </a:r>
            <a:endParaRPr lang="en-US" altLang="ja-JP" sz="800" b="1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indent="0">
              <a:buNone/>
            </a:pPr>
            <a:r>
              <a:rPr lang="ja-JP" altLang="en-US" dirty="0">
                <a:latin typeface="Meiryo UI" panose="020B0604030504040204" pitchFamily="34" charset="-128"/>
                <a:ea typeface="Meiryo UI" panose="020B0604030504040204" pitchFamily="34" charset="-128"/>
              </a:rPr>
              <a:t>文章の例④</a:t>
            </a:r>
            <a:endParaRPr lang="en-US" altLang="ja-JP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indent="0">
              <a:buNone/>
            </a:pPr>
            <a:endParaRPr lang="ja-JP" altLang="en-US" sz="800" b="1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indent="0">
              <a:buNone/>
            </a:pPr>
            <a:r>
              <a:rPr lang="ja-JP" altLang="en-US" sz="2400" dirty="0">
                <a:latin typeface="Meiryo UI" panose="020B0604030504040204" pitchFamily="34" charset="-128"/>
                <a:ea typeface="Meiryo UI" panose="020B0604030504040204" pitchFamily="34" charset="-128"/>
              </a:rPr>
              <a:t>〇〇</a:t>
            </a:r>
            <a:r>
              <a:rPr lang="ja-JP" altLang="en-US" dirty="0"/>
              <a:t>様</a:t>
            </a:r>
            <a:endParaRPr lang="ja-JP" altLang="en-US" sz="2400" dirty="0"/>
          </a:p>
          <a:p>
            <a:pPr marL="0" indent="0">
              <a:buNone/>
            </a:pPr>
            <a:endParaRPr lang="ja-JP" altLang="en-US" sz="2400" dirty="0"/>
          </a:p>
          <a:p>
            <a:pPr marL="0" indent="0">
              <a:buNone/>
            </a:pPr>
            <a:r>
              <a:rPr lang="ja-JP" altLang="en-US" dirty="0"/>
              <a:t>いつもお世話になっております。</a:t>
            </a:r>
            <a:endParaRPr lang="ja-JP" altLang="en-US" sz="2400" dirty="0"/>
          </a:p>
          <a:p>
            <a:pPr marL="0" indent="0">
              <a:buNone/>
            </a:pPr>
            <a:endParaRPr lang="ja-JP" altLang="en-US" sz="2400" dirty="0"/>
          </a:p>
          <a:p>
            <a:pPr marL="0" indent="0">
              <a:buNone/>
            </a:pPr>
            <a:r>
              <a:rPr lang="ja-JP" altLang="en-US" dirty="0"/>
              <a:t>ご連絡事項拝承いたしました。</a:t>
            </a:r>
            <a:endParaRPr lang="ja-JP" altLang="en-US" sz="2400" dirty="0"/>
          </a:p>
          <a:p>
            <a:pPr marL="0" indent="0">
              <a:buNone/>
            </a:pPr>
            <a:r>
              <a:rPr lang="ja-JP" altLang="en-US" sz="2400" dirty="0"/>
              <a:t> </a:t>
            </a:r>
          </a:p>
          <a:p>
            <a:pPr marL="0" indent="0">
              <a:buNone/>
            </a:pPr>
            <a:r>
              <a:rPr lang="ja-JP" altLang="en-US" dirty="0"/>
              <a:t>お土産の件、お役に立てたのであれば光栄です。</a:t>
            </a:r>
            <a:endParaRPr lang="ja-JP" altLang="en-US" sz="2400" dirty="0"/>
          </a:p>
          <a:p>
            <a:pPr marL="0" indent="0">
              <a:buNone/>
            </a:pPr>
            <a:r>
              <a:rPr lang="ja-JP" altLang="en-US" dirty="0"/>
              <a:t>クリスマスプレゼント合戦の時期も到来しつつありますので、ちょうど良い機会であったかと思われます。</a:t>
            </a:r>
            <a:endParaRPr lang="ja-JP" altLang="en-US" sz="2400" dirty="0"/>
          </a:p>
          <a:p>
            <a:pPr marL="0" indent="0">
              <a:buNone/>
            </a:pPr>
            <a:r>
              <a:rPr lang="ja-JP" altLang="en-US" sz="2400" dirty="0"/>
              <a:t> </a:t>
            </a:r>
          </a:p>
          <a:p>
            <a:pPr marL="0" indent="0">
              <a:buNone/>
            </a:pPr>
            <a:r>
              <a:rPr lang="ja-JP" altLang="en-US" dirty="0"/>
              <a:t>その他、チェコ人は</a:t>
            </a:r>
            <a:r>
              <a:rPr lang="en-US" altLang="ja-JP" sz="2400" dirty="0"/>
              <a:t>Name Day※</a:t>
            </a:r>
            <a:r>
              <a:rPr lang="ja-JP" altLang="en-US" dirty="0"/>
              <a:t>をお持ちですので、そのタイミングでメッセージやチョコレートを贈られると喜ばれます。</a:t>
            </a:r>
            <a:endParaRPr lang="ja-JP" altLang="en-US" sz="2400" dirty="0"/>
          </a:p>
          <a:p>
            <a:pPr marL="0" indent="0">
              <a:buNone/>
            </a:pPr>
            <a:r>
              <a:rPr lang="ja-JP" altLang="en-US" dirty="0"/>
              <a:t>そのあたり気をつけてコミュニケーションを取っていると、どの方とも仲良くなれるかと思われます。</a:t>
            </a:r>
            <a:endParaRPr lang="ja-JP" altLang="en-US" sz="2400" dirty="0"/>
          </a:p>
          <a:p>
            <a:pPr marL="0" indent="0">
              <a:buNone/>
            </a:pPr>
            <a:r>
              <a:rPr lang="ja-JP" altLang="en-US" sz="2400" dirty="0"/>
              <a:t> </a:t>
            </a:r>
          </a:p>
          <a:p>
            <a:pPr marL="0" indent="0">
              <a:buNone/>
            </a:pPr>
            <a:r>
              <a:rPr lang="en-US" altLang="ja-JP" sz="2400" dirty="0"/>
              <a:t>※</a:t>
            </a:r>
            <a:r>
              <a:rPr lang="ja-JP" altLang="en-US" dirty="0"/>
              <a:t>みなさん聖人のお名前がほとんどですので、カレンダー上で自分の名前を見つけることができます。</a:t>
            </a:r>
            <a:endParaRPr lang="ja-JP" altLang="en-US" sz="2400" dirty="0"/>
          </a:p>
          <a:p>
            <a:pPr marL="0" indent="0">
              <a:buNone/>
            </a:pPr>
            <a:r>
              <a:rPr lang="ja-JP" altLang="en-US" sz="2400" dirty="0"/>
              <a:t> </a:t>
            </a:r>
          </a:p>
          <a:p>
            <a:pPr marL="0" indent="0">
              <a:buNone/>
            </a:pPr>
            <a:r>
              <a:rPr lang="ja-JP" altLang="en-US" dirty="0"/>
              <a:t>よろしくお願いいたします。</a:t>
            </a:r>
            <a:endParaRPr lang="ja-JP" altLang="en-US" sz="2400" dirty="0"/>
          </a:p>
          <a:p>
            <a:pPr marL="0" indent="0">
              <a:buNone/>
            </a:pPr>
            <a:r>
              <a:rPr lang="ja-JP" altLang="en-US" sz="2400" dirty="0"/>
              <a:t> 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>
                <a:latin typeface="Meiryo UI" panose="020B0604030504040204" pitchFamily="34" charset="-128"/>
                <a:ea typeface="Meiryo UI" panose="020B0604030504040204" pitchFamily="34" charset="-128"/>
              </a:rPr>
              <a:t>△△</a:t>
            </a:r>
          </a:p>
          <a:p>
            <a:pPr marL="0" indent="0">
              <a:buNone/>
            </a:pPr>
            <a:endParaRPr lang="ja-JP" altLang="en-US" sz="15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indent="0">
              <a:buNone/>
            </a:pPr>
            <a:endParaRPr lang="ja-JP" altLang="en-US" sz="3800" b="1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indent="0">
              <a:buNone/>
            </a:pPr>
            <a:endParaRPr lang="ja-JP" altLang="en-US" sz="3800" b="1" dirty="0">
              <a:effectLst/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239EAC15-C064-4EB5-B1DE-0E09A4BC8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7023"/>
            <a:ext cx="10515600" cy="424015"/>
          </a:xfrm>
        </p:spPr>
        <p:txBody>
          <a:bodyPr>
            <a:normAutofit fontScale="90000"/>
          </a:bodyPr>
          <a:lstStyle/>
          <a:p>
            <a:r>
              <a:rPr lang="cs-CZ" sz="3600" dirty="0"/>
              <a:t>JAP341</a:t>
            </a:r>
            <a:r>
              <a:rPr lang="cs-CZ" dirty="0"/>
              <a:t>  </a:t>
            </a:r>
            <a:r>
              <a:rPr lang="cs-CZ" b="1" dirty="0"/>
              <a:t>Obchodní japonština I</a:t>
            </a:r>
            <a:r>
              <a:rPr lang="cs-CZ" dirty="0"/>
              <a:t>   </a:t>
            </a:r>
            <a:r>
              <a:rPr lang="cs-CZ" sz="3600" dirty="0"/>
              <a:t>podzim 2018</a:t>
            </a:r>
          </a:p>
        </p:txBody>
      </p:sp>
    </p:spTree>
    <p:extLst>
      <p:ext uri="{BB962C8B-B14F-4D97-AF65-F5344CB8AC3E}">
        <p14:creationId xmlns:p14="http://schemas.microsoft.com/office/powerpoint/2010/main" val="30120404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298F47E-9296-4D10-8BE6-9823185ABB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64297"/>
            <a:ext cx="10515600" cy="57366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altLang="ja-JP" b="1" dirty="0">
                <a:latin typeface="Meiryo UI" panose="020B0604030504040204" pitchFamily="34" charset="-128"/>
                <a:ea typeface="Meiryo UI" panose="020B0604030504040204" pitchFamily="34" charset="-128"/>
              </a:rPr>
              <a:t>Fráze v emailové komunikaci</a:t>
            </a:r>
            <a:endParaRPr lang="en-US" altLang="ja-JP" sz="800" b="1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indent="0">
              <a:buNone/>
            </a:pPr>
            <a:r>
              <a:rPr lang="ja-JP" altLang="en-US" dirty="0">
                <a:latin typeface="Meiryo UI" panose="020B0604030504040204" pitchFamily="34" charset="-128"/>
                <a:ea typeface="Meiryo UI" panose="020B0604030504040204" pitchFamily="34" charset="-128"/>
              </a:rPr>
              <a:t>文章の例⑤</a:t>
            </a:r>
            <a:endParaRPr lang="en-US" altLang="ja-JP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indent="0">
              <a:buNone/>
            </a:pPr>
            <a:endParaRPr lang="ja-JP" altLang="en-US" sz="800" b="1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indent="0">
              <a:buNone/>
            </a:pPr>
            <a:r>
              <a:rPr lang="ja-JP" altLang="en-US" sz="1800" dirty="0">
                <a:latin typeface="Meiryo UI" panose="020B0604030504040204" pitchFamily="34" charset="-128"/>
                <a:ea typeface="Meiryo UI" panose="020B0604030504040204" pitchFamily="34" charset="-128"/>
              </a:rPr>
              <a:t>△△</a:t>
            </a:r>
            <a:r>
              <a:rPr lang="ja-JP" altLang="en-US" sz="1800" dirty="0"/>
              <a:t>様</a:t>
            </a:r>
          </a:p>
          <a:p>
            <a:pPr marL="0" indent="0">
              <a:buNone/>
            </a:pPr>
            <a:endParaRPr lang="ja-JP" altLang="en-US" sz="1800" dirty="0"/>
          </a:p>
          <a:p>
            <a:pPr marL="0" indent="0">
              <a:buNone/>
            </a:pPr>
            <a:r>
              <a:rPr lang="ja-JP" altLang="en-US" sz="1800" dirty="0"/>
              <a:t>大変お世話になっております。</a:t>
            </a:r>
          </a:p>
          <a:p>
            <a:pPr marL="0" indent="0">
              <a:buNone/>
            </a:pPr>
            <a:endParaRPr lang="ja-JP" altLang="en-US" sz="1800" dirty="0"/>
          </a:p>
          <a:p>
            <a:pPr marL="0" indent="0">
              <a:buNone/>
            </a:pPr>
            <a:r>
              <a:rPr lang="ja-JP" altLang="en-US" sz="1800" dirty="0"/>
              <a:t>添付にて英・チェコ語併記の資料をお送りいたします。</a:t>
            </a:r>
          </a:p>
          <a:p>
            <a:pPr marL="0" indent="0">
              <a:buNone/>
            </a:pPr>
            <a:r>
              <a:rPr lang="ja-JP" altLang="en-US" sz="1800" dirty="0"/>
              <a:t>職務などにおいて追加項目が必要でしたらご連絡ください。</a:t>
            </a:r>
          </a:p>
          <a:p>
            <a:pPr marL="0" indent="0">
              <a:buNone/>
            </a:pPr>
            <a:endParaRPr lang="ja-JP" altLang="en-US" sz="1800" dirty="0"/>
          </a:p>
          <a:p>
            <a:pPr marL="0" indent="0">
              <a:buNone/>
            </a:pPr>
            <a:r>
              <a:rPr lang="ja-JP" altLang="en-US" sz="1800" dirty="0"/>
              <a:t>よろしくお願いいたします。</a:t>
            </a:r>
            <a:endParaRPr lang="en-US" altLang="ja-JP" sz="1800" dirty="0"/>
          </a:p>
          <a:p>
            <a:pPr marL="0" indent="0">
              <a:buNone/>
            </a:pPr>
            <a:endParaRPr lang="ja-JP" altLang="en-US" sz="1800" dirty="0"/>
          </a:p>
          <a:p>
            <a:pPr marL="0" indent="0">
              <a:buNone/>
            </a:pPr>
            <a:r>
              <a:rPr lang="ja-JP" altLang="en-US" sz="1800" dirty="0">
                <a:latin typeface="Meiryo UI" panose="020B0604030504040204" pitchFamily="34" charset="-128"/>
                <a:ea typeface="Meiryo UI" panose="020B0604030504040204" pitchFamily="34" charset="-128"/>
              </a:rPr>
              <a:t>○○</a:t>
            </a:r>
          </a:p>
          <a:p>
            <a:pPr marL="0" indent="0">
              <a:buNone/>
            </a:pPr>
            <a:endParaRPr lang="ja-JP" altLang="en-US" sz="3800" b="1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indent="0">
              <a:buNone/>
            </a:pPr>
            <a:endParaRPr lang="ja-JP" altLang="en-US" sz="3800" b="1" dirty="0">
              <a:effectLst/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239EAC15-C064-4EB5-B1DE-0E09A4BC8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7023"/>
            <a:ext cx="10515600" cy="424015"/>
          </a:xfrm>
        </p:spPr>
        <p:txBody>
          <a:bodyPr>
            <a:normAutofit fontScale="90000"/>
          </a:bodyPr>
          <a:lstStyle/>
          <a:p>
            <a:r>
              <a:rPr lang="cs-CZ" sz="3600" dirty="0"/>
              <a:t>JAP341</a:t>
            </a:r>
            <a:r>
              <a:rPr lang="cs-CZ" dirty="0"/>
              <a:t>  </a:t>
            </a:r>
            <a:r>
              <a:rPr lang="cs-CZ" b="1" dirty="0"/>
              <a:t>Obchodní japonština I</a:t>
            </a:r>
            <a:r>
              <a:rPr lang="cs-CZ" dirty="0"/>
              <a:t>   </a:t>
            </a:r>
            <a:r>
              <a:rPr lang="cs-CZ" sz="3600" dirty="0"/>
              <a:t>podzim 2018</a:t>
            </a:r>
          </a:p>
        </p:txBody>
      </p:sp>
    </p:spTree>
    <p:extLst>
      <p:ext uri="{BB962C8B-B14F-4D97-AF65-F5344CB8AC3E}">
        <p14:creationId xmlns:p14="http://schemas.microsoft.com/office/powerpoint/2010/main" val="35114091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298F47E-9296-4D10-8BE6-9823185ABB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64297"/>
            <a:ext cx="10515600" cy="573668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altLang="ja-JP" sz="1500" b="1" dirty="0">
                <a:latin typeface="Meiryo UI" panose="020B0604030504040204" pitchFamily="34" charset="-128"/>
                <a:ea typeface="Meiryo UI" panose="020B0604030504040204" pitchFamily="34" charset="-128"/>
              </a:rPr>
              <a:t>Fráze v emailové komunikaci</a:t>
            </a:r>
            <a:endParaRPr lang="en-US" altLang="ja-JP" sz="1500" b="1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indent="0">
              <a:buNone/>
            </a:pPr>
            <a:r>
              <a:rPr lang="ja-JP" altLang="en-US" sz="1500" dirty="0">
                <a:latin typeface="Meiryo UI" panose="020B0604030504040204" pitchFamily="34" charset="-128"/>
                <a:ea typeface="Meiryo UI" panose="020B0604030504040204" pitchFamily="34" charset="-128"/>
              </a:rPr>
              <a:t>文章の例⑥</a:t>
            </a:r>
            <a:endParaRPr lang="en-US" altLang="ja-JP" sz="15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indent="0">
              <a:buNone/>
            </a:pPr>
            <a:endParaRPr lang="ja-JP" altLang="en-US" sz="800" b="1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ja-JP" altLang="en-US" sz="1700" dirty="0">
                <a:latin typeface="Meiryo UI" panose="020B0604030504040204" pitchFamily="34" charset="-128"/>
                <a:ea typeface="Meiryo UI" panose="020B0604030504040204" pitchFamily="34" charset="-128"/>
              </a:rPr>
              <a:t>良い例－－－－－－－－－－－－－－－－－－－－－－－－－－－－</a:t>
            </a:r>
            <a:br>
              <a:rPr lang="ja-JP" altLang="en-US" sz="1700" dirty="0">
                <a:latin typeface="Meiryo UI" panose="020B0604030504040204" pitchFamily="34" charset="-128"/>
                <a:ea typeface="Meiryo UI" panose="020B0604030504040204" pitchFamily="34" charset="-128"/>
              </a:rPr>
            </a:br>
            <a:r>
              <a:rPr lang="ja-JP" altLang="en-US" sz="1700" dirty="0">
                <a:latin typeface="Meiryo UI" panose="020B0604030504040204" pitchFamily="34" charset="-128"/>
                <a:ea typeface="Meiryo UI" panose="020B0604030504040204" pitchFamily="34" charset="-128"/>
              </a:rPr>
              <a:t>件名：面接日時の変更のお願いの件（△山○子／◎◎大学）</a:t>
            </a:r>
            <a:br>
              <a:rPr lang="ja-JP" altLang="en-US" sz="1700" dirty="0">
                <a:latin typeface="Meiryo UI" panose="020B0604030504040204" pitchFamily="34" charset="-128"/>
                <a:ea typeface="Meiryo UI" panose="020B0604030504040204" pitchFamily="34" charset="-128"/>
              </a:rPr>
            </a:br>
            <a:r>
              <a:rPr lang="ja-JP" altLang="en-US" sz="1700" dirty="0">
                <a:latin typeface="Meiryo UI" panose="020B0604030504040204" pitchFamily="34" charset="-128"/>
                <a:ea typeface="Meiryo UI" panose="020B0604030504040204" pitchFamily="34" charset="-128"/>
              </a:rPr>
              <a:t>－－－－－－－－－－－－－－－－－－－－－－－－－－－－</a:t>
            </a:r>
            <a:br>
              <a:rPr lang="ja-JP" altLang="en-US" sz="1700" dirty="0">
                <a:latin typeface="Meiryo UI" panose="020B0604030504040204" pitchFamily="34" charset="-128"/>
                <a:ea typeface="Meiryo UI" panose="020B0604030504040204" pitchFamily="34" charset="-128"/>
              </a:rPr>
            </a:br>
            <a:r>
              <a:rPr lang="ja-JP" altLang="en-US" sz="1700" dirty="0">
                <a:latin typeface="Meiryo UI" panose="020B0604030504040204" pitchFamily="34" charset="-128"/>
                <a:ea typeface="Meiryo UI" panose="020B0604030504040204" pitchFamily="34" charset="-128"/>
              </a:rPr>
              <a:t>株式会社＊＊＊＊＊＊　人事部採用チーム</a:t>
            </a:r>
            <a:br>
              <a:rPr lang="ja-JP" altLang="en-US" sz="1700" dirty="0">
                <a:latin typeface="Meiryo UI" panose="020B0604030504040204" pitchFamily="34" charset="-128"/>
                <a:ea typeface="Meiryo UI" panose="020B0604030504040204" pitchFamily="34" charset="-128"/>
              </a:rPr>
            </a:br>
            <a:r>
              <a:rPr lang="ja-JP" altLang="en-US" sz="1700" dirty="0">
                <a:latin typeface="Meiryo UI" panose="020B0604030504040204" pitchFamily="34" charset="-128"/>
                <a:ea typeface="Meiryo UI" panose="020B0604030504040204" pitchFamily="34" charset="-128"/>
              </a:rPr>
              <a:t>〇△　◆子　様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ja-JP" altLang="en-US" sz="1700" dirty="0">
                <a:latin typeface="Meiryo UI" panose="020B0604030504040204" pitchFamily="34" charset="-128"/>
                <a:ea typeface="Meiryo UI" panose="020B0604030504040204" pitchFamily="34" charset="-128"/>
              </a:rPr>
              <a:t>面接日時のご連絡をいただき、誠にありがとうございます。</a:t>
            </a:r>
            <a:br>
              <a:rPr lang="ja-JP" altLang="en-US" sz="1700" dirty="0">
                <a:latin typeface="Meiryo UI" panose="020B0604030504040204" pitchFamily="34" charset="-128"/>
                <a:ea typeface="Meiryo UI" panose="020B0604030504040204" pitchFamily="34" charset="-128"/>
              </a:rPr>
            </a:br>
            <a:r>
              <a:rPr lang="ja-JP" altLang="en-US" sz="1700" dirty="0">
                <a:latin typeface="Meiryo UI" panose="020B0604030504040204" pitchFamily="34" charset="-128"/>
                <a:ea typeface="Meiryo UI" panose="020B0604030504040204" pitchFamily="34" charset="-128"/>
              </a:rPr>
              <a:t>◎◎大学△山○子　です。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ja-JP" altLang="en-US" sz="1700" dirty="0">
                <a:latin typeface="Meiryo UI" panose="020B0604030504040204" pitchFamily="34" charset="-128"/>
                <a:ea typeface="Meiryo UI" panose="020B0604030504040204" pitchFamily="34" charset="-128"/>
              </a:rPr>
              <a:t>誠に申し訳ございませんが、ご連絡をいただきました〇月〇日１３時からですと</a:t>
            </a:r>
            <a:br>
              <a:rPr lang="ja-JP" altLang="en-US" sz="1700" dirty="0">
                <a:latin typeface="Meiryo UI" panose="020B0604030504040204" pitchFamily="34" charset="-128"/>
                <a:ea typeface="Meiryo UI" panose="020B0604030504040204" pitchFamily="34" charset="-128"/>
              </a:rPr>
            </a:br>
            <a:r>
              <a:rPr lang="ja-JP" altLang="en-US" sz="1700" dirty="0">
                <a:latin typeface="Meiryo UI" panose="020B0604030504040204" pitchFamily="34" charset="-128"/>
                <a:ea typeface="Meiryo UI" panose="020B0604030504040204" pitchFamily="34" charset="-128"/>
              </a:rPr>
              <a:t>大学の試験と重なってしまいました。</a:t>
            </a:r>
            <a:br>
              <a:rPr lang="ja-JP" altLang="en-US" sz="1700" dirty="0">
                <a:latin typeface="Meiryo UI" panose="020B0604030504040204" pitchFamily="34" charset="-128"/>
                <a:ea typeface="Meiryo UI" panose="020B0604030504040204" pitchFamily="34" charset="-128"/>
              </a:rPr>
            </a:br>
            <a:r>
              <a:rPr lang="ja-JP" altLang="en-US" sz="1700" dirty="0">
                <a:latin typeface="Meiryo UI" panose="020B0604030504040204" pitchFamily="34" charset="-128"/>
                <a:ea typeface="Meiryo UI" panose="020B0604030504040204" pitchFamily="34" charset="-128"/>
              </a:rPr>
              <a:t>以下のいずれかに変更していただくことは可能でしょうか。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ja-JP" altLang="en-US" sz="1700" dirty="0">
                <a:latin typeface="Meiryo UI" panose="020B0604030504040204" pitchFamily="34" charset="-128"/>
                <a:ea typeface="Meiryo UI" panose="020B0604030504040204" pitchFamily="34" charset="-128"/>
              </a:rPr>
              <a:t>△月△日の１４時から</a:t>
            </a:r>
            <a:br>
              <a:rPr lang="ja-JP" altLang="en-US" sz="1700" dirty="0">
                <a:latin typeface="Meiryo UI" panose="020B0604030504040204" pitchFamily="34" charset="-128"/>
                <a:ea typeface="Meiryo UI" panose="020B0604030504040204" pitchFamily="34" charset="-128"/>
              </a:rPr>
            </a:br>
            <a:r>
              <a:rPr lang="ja-JP" altLang="en-US" sz="1700" dirty="0">
                <a:latin typeface="Meiryo UI" panose="020B0604030504040204" pitchFamily="34" charset="-128"/>
                <a:ea typeface="Meiryo UI" panose="020B0604030504040204" pitchFamily="34" charset="-128"/>
              </a:rPr>
              <a:t>△月△日の１５時から</a:t>
            </a:r>
            <a:br>
              <a:rPr lang="ja-JP" altLang="en-US" sz="1700" dirty="0">
                <a:latin typeface="Meiryo UI" panose="020B0604030504040204" pitchFamily="34" charset="-128"/>
                <a:ea typeface="Meiryo UI" panose="020B0604030504040204" pitchFamily="34" charset="-128"/>
              </a:rPr>
            </a:br>
            <a:r>
              <a:rPr lang="ja-JP" altLang="en-US" sz="1700" dirty="0">
                <a:latin typeface="Meiryo UI" panose="020B0604030504040204" pitchFamily="34" charset="-128"/>
                <a:ea typeface="Meiryo UI" panose="020B0604030504040204" pitchFamily="34" charset="-128"/>
              </a:rPr>
              <a:t>□月□日の１０時から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ja-JP" altLang="en-US" sz="1700" dirty="0">
                <a:latin typeface="Meiryo UI" panose="020B0604030504040204" pitchFamily="34" charset="-128"/>
                <a:ea typeface="Meiryo UI" panose="020B0604030504040204" pitchFamily="34" charset="-128"/>
              </a:rPr>
              <a:t>上記が難しい場合は　貴社より別の候補日時にて面接の機会をいただけますと</a:t>
            </a:r>
            <a:br>
              <a:rPr lang="ja-JP" altLang="en-US" sz="1700" dirty="0">
                <a:latin typeface="Meiryo UI" panose="020B0604030504040204" pitchFamily="34" charset="-128"/>
                <a:ea typeface="Meiryo UI" panose="020B0604030504040204" pitchFamily="34" charset="-128"/>
              </a:rPr>
            </a:br>
            <a:r>
              <a:rPr lang="ja-JP" altLang="en-US" sz="1700" dirty="0">
                <a:latin typeface="Meiryo UI" panose="020B0604030504040204" pitchFamily="34" charset="-128"/>
                <a:ea typeface="Meiryo UI" panose="020B0604030504040204" pitchFamily="34" charset="-128"/>
              </a:rPr>
              <a:t>大変ありがたいです。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ja-JP" altLang="en-US" sz="1700" dirty="0">
                <a:latin typeface="Meiryo UI" panose="020B0604030504040204" pitchFamily="34" charset="-128"/>
                <a:ea typeface="Meiryo UI" panose="020B0604030504040204" pitchFamily="34" charset="-128"/>
              </a:rPr>
              <a:t>お手間をおかけしますが、ぜひ貴社の次の選考に進みたいと思っております。</a:t>
            </a:r>
            <a:br>
              <a:rPr lang="ja-JP" altLang="en-US" sz="1700" dirty="0">
                <a:latin typeface="Meiryo UI" panose="020B0604030504040204" pitchFamily="34" charset="-128"/>
                <a:ea typeface="Meiryo UI" panose="020B0604030504040204" pitchFamily="34" charset="-128"/>
              </a:rPr>
            </a:br>
            <a:r>
              <a:rPr lang="ja-JP" altLang="en-US" sz="1700" dirty="0">
                <a:latin typeface="Meiryo UI" panose="020B0604030504040204" pitchFamily="34" charset="-128"/>
                <a:ea typeface="Meiryo UI" panose="020B0604030504040204" pitchFamily="34" charset="-128"/>
              </a:rPr>
              <a:t>何卒、よろしくお願い申し上げます。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ja-JP" altLang="en-US" sz="1700" dirty="0">
                <a:latin typeface="Meiryo UI" panose="020B0604030504040204" pitchFamily="34" charset="-128"/>
                <a:ea typeface="Meiryo UI" panose="020B0604030504040204" pitchFamily="34" charset="-128"/>
              </a:rPr>
              <a:t>◎◎大学</a:t>
            </a:r>
            <a:br>
              <a:rPr lang="ja-JP" altLang="en-US" sz="1700" dirty="0">
                <a:latin typeface="Meiryo UI" panose="020B0604030504040204" pitchFamily="34" charset="-128"/>
                <a:ea typeface="Meiryo UI" panose="020B0604030504040204" pitchFamily="34" charset="-128"/>
              </a:rPr>
            </a:br>
            <a:r>
              <a:rPr lang="ja-JP" altLang="en-US" sz="1700" dirty="0">
                <a:latin typeface="Meiryo UI" panose="020B0604030504040204" pitchFamily="34" charset="-128"/>
                <a:ea typeface="Meiryo UI" panose="020B0604030504040204" pitchFamily="34" charset="-128"/>
              </a:rPr>
              <a:t>△山○子（読み仮名）</a:t>
            </a:r>
            <a:br>
              <a:rPr lang="ja-JP" altLang="en-US" sz="1700" dirty="0">
                <a:latin typeface="Meiryo UI" panose="020B0604030504040204" pitchFamily="34" charset="-128"/>
                <a:ea typeface="Meiryo UI" panose="020B0604030504040204" pitchFamily="34" charset="-128"/>
              </a:rPr>
            </a:br>
            <a:r>
              <a:rPr lang="en-US" altLang="ja-JP" sz="1700" dirty="0">
                <a:latin typeface="Meiryo UI" panose="020B0604030504040204" pitchFamily="34" charset="-128"/>
                <a:ea typeface="Meiryo UI" panose="020B0604030504040204" pitchFamily="34" charset="-128"/>
              </a:rPr>
              <a:t>090-</a:t>
            </a:r>
            <a:r>
              <a:rPr lang="cs-CZ" sz="1700" dirty="0">
                <a:latin typeface="Meiryo UI" panose="020B0604030504040204" pitchFamily="34" charset="-128"/>
                <a:ea typeface="Meiryo UI" panose="020B0604030504040204" pitchFamily="34" charset="-128"/>
              </a:rPr>
              <a:t>XXXX-XXXX</a:t>
            </a:r>
            <a:br>
              <a:rPr lang="cs-CZ" sz="1700" dirty="0">
                <a:latin typeface="Meiryo UI" panose="020B0604030504040204" pitchFamily="34" charset="-128"/>
                <a:ea typeface="Meiryo UI" panose="020B0604030504040204" pitchFamily="34" charset="-128"/>
              </a:rPr>
            </a:br>
            <a:r>
              <a:rPr lang="cs-CZ" sz="1700" dirty="0">
                <a:latin typeface="Meiryo UI" panose="020B0604030504040204" pitchFamily="34" charset="-128"/>
                <a:ea typeface="Meiryo UI" panose="020B0604030504040204" pitchFamily="34" charset="-128"/>
              </a:rPr>
              <a:t>xxxxx@xxxxx.com</a:t>
            </a:r>
          </a:p>
          <a:p>
            <a:pPr marL="0" indent="0">
              <a:buNone/>
            </a:pPr>
            <a:endParaRPr lang="ja-JP" altLang="en-US" sz="3800" b="1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indent="0">
              <a:buNone/>
            </a:pPr>
            <a:endParaRPr lang="ja-JP" altLang="en-US" sz="3800" b="1" dirty="0">
              <a:effectLst/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239EAC15-C064-4EB5-B1DE-0E09A4BC8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7023"/>
            <a:ext cx="10515600" cy="424015"/>
          </a:xfrm>
        </p:spPr>
        <p:txBody>
          <a:bodyPr>
            <a:normAutofit fontScale="90000"/>
          </a:bodyPr>
          <a:lstStyle/>
          <a:p>
            <a:r>
              <a:rPr lang="cs-CZ" sz="3600" dirty="0"/>
              <a:t>JAP341</a:t>
            </a:r>
            <a:r>
              <a:rPr lang="cs-CZ" dirty="0"/>
              <a:t>  </a:t>
            </a:r>
            <a:r>
              <a:rPr lang="cs-CZ" b="1" dirty="0"/>
              <a:t>Obchodní japonština I</a:t>
            </a:r>
            <a:r>
              <a:rPr lang="cs-CZ" dirty="0"/>
              <a:t>   </a:t>
            </a:r>
            <a:r>
              <a:rPr lang="cs-CZ" sz="3600" dirty="0"/>
              <a:t>podzim 2018</a:t>
            </a:r>
          </a:p>
        </p:txBody>
      </p:sp>
    </p:spTree>
    <p:extLst>
      <p:ext uri="{BB962C8B-B14F-4D97-AF65-F5344CB8AC3E}">
        <p14:creationId xmlns:p14="http://schemas.microsoft.com/office/powerpoint/2010/main" val="22563066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298F47E-9296-4D10-8BE6-9823185ABB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64297"/>
            <a:ext cx="10515600" cy="57366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>
                <a:latin typeface="Meiryo UI" panose="020B0604030504040204" pitchFamily="34" charset="-128"/>
                <a:ea typeface="Meiryo UI" panose="020B0604030504040204" pitchFamily="34" charset="-128"/>
              </a:rPr>
              <a:t>Pojmy související s provozem průmyslového podniku</a:t>
            </a:r>
            <a:r>
              <a:rPr lang="ja-JP" altLang="en-US" b="1" dirty="0">
                <a:latin typeface="Meiryo UI" panose="020B0604030504040204" pitchFamily="34" charset="-128"/>
                <a:ea typeface="Meiryo UI" panose="020B0604030504040204" pitchFamily="34" charset="-128"/>
              </a:rPr>
              <a:t>①</a:t>
            </a:r>
          </a:p>
          <a:p>
            <a:pPr marL="0" indent="0">
              <a:buNone/>
            </a:pPr>
            <a:endParaRPr lang="en-US" altLang="ja-JP" sz="8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indent="0">
              <a:buNone/>
            </a:pPr>
            <a:r>
              <a:rPr lang="en-US" altLang="ja-JP" sz="2300" dirty="0">
                <a:latin typeface="Meiryo UI" panose="020B0604030504040204" pitchFamily="34" charset="-128"/>
                <a:ea typeface="Meiryo UI" panose="020B0604030504040204" pitchFamily="34" charset="-128"/>
              </a:rPr>
              <a:t>TPS</a:t>
            </a:r>
          </a:p>
          <a:p>
            <a:pPr marL="0" indent="0">
              <a:buNone/>
            </a:pPr>
            <a:endParaRPr lang="en-US" altLang="ja-JP" sz="8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indent="0">
              <a:buNone/>
            </a:pPr>
            <a:r>
              <a:rPr lang="en-US" altLang="ja-JP" sz="2300" dirty="0">
                <a:latin typeface="Meiryo UI" panose="020B0604030504040204" pitchFamily="34" charset="-128"/>
                <a:ea typeface="Meiryo UI" panose="020B0604030504040204" pitchFamily="34" charset="-128"/>
              </a:rPr>
              <a:t>JIT</a:t>
            </a:r>
            <a:r>
              <a:rPr lang="ja-JP" altLang="en-US" sz="2300" dirty="0">
                <a:latin typeface="Meiryo UI" panose="020B0604030504040204" pitchFamily="34" charset="-128"/>
                <a:ea typeface="Meiryo UI" panose="020B0604030504040204" pitchFamily="34" charset="-128"/>
              </a:rPr>
              <a:t>・ジャストインタイム</a:t>
            </a:r>
            <a:endParaRPr lang="en-US" altLang="ja-JP" sz="23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indent="0">
              <a:buNone/>
            </a:pPr>
            <a:r>
              <a:rPr lang="en-US" altLang="ja-JP" sz="2300" dirty="0">
                <a:latin typeface="Meiryo UI" panose="020B0604030504040204" pitchFamily="34" charset="-128"/>
                <a:ea typeface="Meiryo UI" panose="020B0604030504040204" pitchFamily="34" charset="-128"/>
              </a:rPr>
              <a:t>KANBAN</a:t>
            </a:r>
            <a:r>
              <a:rPr lang="ja-JP" altLang="en-US" sz="2300" dirty="0">
                <a:latin typeface="Meiryo UI" panose="020B0604030504040204" pitchFamily="34" charset="-128"/>
                <a:ea typeface="Meiryo UI" panose="020B0604030504040204" pitchFamily="34" charset="-128"/>
              </a:rPr>
              <a:t>・かんばん</a:t>
            </a:r>
            <a:endParaRPr lang="en-US" altLang="ja-JP" sz="23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indent="0">
              <a:buNone/>
            </a:pPr>
            <a:r>
              <a:rPr lang="ja-JP" altLang="en-US" sz="2300" dirty="0">
                <a:latin typeface="Meiryo UI" panose="020B0604030504040204" pitchFamily="34" charset="-128"/>
                <a:ea typeface="Meiryo UI" panose="020B0604030504040204" pitchFamily="34" charset="-128"/>
              </a:rPr>
              <a:t>自動化</a:t>
            </a:r>
            <a:endParaRPr lang="en-US" altLang="ja-JP" sz="23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indent="0">
              <a:buNone/>
            </a:pPr>
            <a:r>
              <a:rPr lang="ja-JP" altLang="en-US" sz="2300" dirty="0">
                <a:latin typeface="Meiryo UI" panose="020B0604030504040204" pitchFamily="34" charset="-128"/>
                <a:ea typeface="Meiryo UI" panose="020B0604030504040204" pitchFamily="34" charset="-128"/>
              </a:rPr>
              <a:t>ポカヨケ</a:t>
            </a:r>
            <a:endParaRPr lang="en-US" altLang="ja-JP" sz="23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indent="0">
              <a:buNone/>
            </a:pPr>
            <a:r>
              <a:rPr lang="ja-JP" altLang="en-US" sz="2300" dirty="0">
                <a:latin typeface="Meiryo UI" panose="020B0604030504040204" pitchFamily="34" charset="-128"/>
                <a:ea typeface="Meiryo UI" panose="020B0604030504040204" pitchFamily="34" charset="-128"/>
              </a:rPr>
              <a:t>見える化</a:t>
            </a:r>
            <a:endParaRPr lang="en-US" altLang="ja-JP" sz="23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indent="0">
              <a:buNone/>
            </a:pPr>
            <a:r>
              <a:rPr lang="ja-JP" altLang="en-US" sz="2300" dirty="0">
                <a:latin typeface="Meiryo UI" panose="020B0604030504040204" pitchFamily="34" charset="-128"/>
                <a:ea typeface="Meiryo UI" panose="020B0604030504040204" pitchFamily="34" charset="-128"/>
              </a:rPr>
              <a:t>アンドン</a:t>
            </a:r>
            <a:endParaRPr lang="en-US" altLang="ja-JP" sz="23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indent="0">
              <a:buNone/>
            </a:pPr>
            <a:r>
              <a:rPr lang="ja-JP" altLang="en-US" sz="2300" dirty="0">
                <a:latin typeface="Meiryo UI" panose="020B0604030504040204" pitchFamily="34" charset="-128"/>
                <a:ea typeface="Meiryo UI" panose="020B0604030504040204" pitchFamily="34" charset="-128"/>
              </a:rPr>
              <a:t>平準化</a:t>
            </a:r>
            <a:endParaRPr lang="en-US" altLang="ja-JP" sz="23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indent="0">
              <a:buNone/>
            </a:pPr>
            <a:r>
              <a:rPr lang="ja-JP" altLang="en-US" sz="2300" dirty="0">
                <a:latin typeface="Meiryo UI" panose="020B0604030504040204" pitchFamily="34" charset="-128"/>
                <a:ea typeface="Meiryo UI" panose="020B0604030504040204" pitchFamily="34" charset="-128"/>
              </a:rPr>
              <a:t>ムダ、ムリ</a:t>
            </a:r>
            <a:endParaRPr lang="en-US" altLang="ja-JP" sz="23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indent="0">
              <a:buNone/>
            </a:pPr>
            <a:r>
              <a:rPr lang="ja-JP" altLang="en-US" sz="2300" dirty="0">
                <a:latin typeface="Meiryo UI" panose="020B0604030504040204" pitchFamily="34" charset="-128"/>
                <a:ea typeface="Meiryo UI" panose="020B0604030504040204" pitchFamily="34" charset="-128"/>
              </a:rPr>
              <a:t>改善・改善活動・改善道場・改善サークル</a:t>
            </a:r>
            <a:endParaRPr lang="ja-JP" altLang="en-US" sz="15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indent="0">
              <a:buNone/>
            </a:pPr>
            <a:endParaRPr lang="ja-JP" altLang="en-US" sz="3800" b="1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indent="0">
              <a:buNone/>
            </a:pPr>
            <a:endParaRPr lang="ja-JP" altLang="en-US" sz="3800" b="1" dirty="0">
              <a:effectLst/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239EAC15-C064-4EB5-B1DE-0E09A4BC8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7023"/>
            <a:ext cx="10515600" cy="424015"/>
          </a:xfrm>
        </p:spPr>
        <p:txBody>
          <a:bodyPr>
            <a:normAutofit fontScale="90000"/>
          </a:bodyPr>
          <a:lstStyle/>
          <a:p>
            <a:r>
              <a:rPr lang="cs-CZ" sz="3600" dirty="0"/>
              <a:t>JAP341</a:t>
            </a:r>
            <a:r>
              <a:rPr lang="cs-CZ" dirty="0"/>
              <a:t>  </a:t>
            </a:r>
            <a:r>
              <a:rPr lang="cs-CZ" b="1" dirty="0"/>
              <a:t>Obchodní japonština I</a:t>
            </a:r>
            <a:r>
              <a:rPr lang="cs-CZ" dirty="0"/>
              <a:t>   </a:t>
            </a:r>
            <a:r>
              <a:rPr lang="cs-CZ" sz="3600" dirty="0"/>
              <a:t>podzim 2018</a:t>
            </a:r>
          </a:p>
        </p:txBody>
      </p:sp>
    </p:spTree>
    <p:extLst>
      <p:ext uri="{BB962C8B-B14F-4D97-AF65-F5344CB8AC3E}">
        <p14:creationId xmlns:p14="http://schemas.microsoft.com/office/powerpoint/2010/main" val="38339071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298F47E-9296-4D10-8BE6-9823185ABB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64297"/>
            <a:ext cx="10515600" cy="573668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2400" b="1" dirty="0">
                <a:latin typeface="Meiryo UI" panose="020B0604030504040204" pitchFamily="34" charset="-128"/>
                <a:ea typeface="Meiryo UI" panose="020B0604030504040204" pitchFamily="34" charset="-128"/>
              </a:rPr>
              <a:t>Pojmy související s provozem průmyslového podniku</a:t>
            </a:r>
            <a:r>
              <a:rPr lang="ja-JP" altLang="en-US" sz="2400" b="1" dirty="0">
                <a:latin typeface="Meiryo UI" panose="020B0604030504040204" pitchFamily="34" charset="-128"/>
                <a:ea typeface="Meiryo UI" panose="020B0604030504040204" pitchFamily="34" charset="-128"/>
              </a:rPr>
              <a:t>②</a:t>
            </a:r>
          </a:p>
          <a:p>
            <a:pPr marL="0" indent="0">
              <a:buNone/>
            </a:pPr>
            <a:endParaRPr lang="en-US" altLang="ja-JP" sz="8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indent="0">
              <a:buNone/>
            </a:pPr>
            <a:r>
              <a:rPr lang="ja-JP" altLang="en-US" sz="2400" dirty="0">
                <a:latin typeface="Meiryo UI" panose="020B0604030504040204" pitchFamily="34" charset="-128"/>
                <a:ea typeface="Meiryo UI" panose="020B0604030504040204" pitchFamily="34" charset="-128"/>
              </a:rPr>
              <a:t>ほうれんそう　　報・連・相</a:t>
            </a:r>
            <a:endParaRPr lang="cs-CZ" altLang="ja-JP" sz="24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indent="0">
              <a:buNone/>
            </a:pPr>
            <a:r>
              <a:rPr lang="en-US" altLang="ja-JP" sz="2400" dirty="0">
                <a:latin typeface="Meiryo UI" panose="020B0604030504040204" pitchFamily="34" charset="-128"/>
                <a:ea typeface="Meiryo UI" panose="020B0604030504040204" pitchFamily="34" charset="-128"/>
              </a:rPr>
              <a:t>5S</a:t>
            </a:r>
            <a:r>
              <a:rPr lang="ja-JP" altLang="en-US" sz="2400" dirty="0">
                <a:latin typeface="Meiryo UI" panose="020B0604030504040204" pitchFamily="34" charset="-128"/>
                <a:ea typeface="Meiryo UI" panose="020B0604030504040204" pitchFamily="34" charset="-128"/>
              </a:rPr>
              <a:t>　（整理・整頓・清掃・清潔・躾）</a:t>
            </a:r>
          </a:p>
          <a:p>
            <a:pPr marL="0" indent="0">
              <a:buNone/>
            </a:pPr>
            <a:endParaRPr lang="en-US" altLang="ja-JP" sz="2400" b="1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indent="0">
              <a:buNone/>
            </a:pPr>
            <a:r>
              <a:rPr lang="ja-JP" altLang="en-US" sz="2400" dirty="0">
                <a:latin typeface="Meiryo UI" panose="020B0604030504040204" pitchFamily="34" charset="-128"/>
                <a:ea typeface="Meiryo UI" panose="020B0604030504040204" pitchFamily="34" charset="-128"/>
              </a:rPr>
              <a:t>＜６Ｗ３Ｈ＞</a:t>
            </a:r>
            <a:br>
              <a:rPr lang="ja-JP" altLang="en-US" sz="2400" dirty="0">
                <a:latin typeface="Meiryo UI" panose="020B0604030504040204" pitchFamily="34" charset="-128"/>
                <a:ea typeface="Meiryo UI" panose="020B0604030504040204" pitchFamily="34" charset="-128"/>
              </a:rPr>
            </a:br>
            <a:r>
              <a:rPr lang="ja-JP" altLang="en-US" sz="2400" dirty="0">
                <a:latin typeface="Meiryo UI" panose="020B0604030504040204" pitchFamily="34" charset="-128"/>
                <a:ea typeface="Meiryo UI" panose="020B0604030504040204" pitchFamily="34" charset="-128"/>
              </a:rPr>
              <a:t>Ｗ</a:t>
            </a:r>
            <a:r>
              <a:rPr lang="en-US" altLang="ja-JP" sz="2400" dirty="0">
                <a:latin typeface="Meiryo UI" panose="020B0604030504040204" pitchFamily="34" charset="-128"/>
                <a:ea typeface="Meiryo UI" panose="020B0604030504040204" pitchFamily="34" charset="-128"/>
              </a:rPr>
              <a:t>ho</a:t>
            </a:r>
            <a:r>
              <a:rPr lang="ja-JP" altLang="en-US" sz="2400" dirty="0">
                <a:latin typeface="Meiryo UI" panose="020B0604030504040204" pitchFamily="34" charset="-128"/>
                <a:ea typeface="Meiryo UI" panose="020B0604030504040204" pitchFamily="34" charset="-128"/>
              </a:rPr>
              <a:t>　　　</a:t>
            </a:r>
            <a:r>
              <a:rPr lang="en-US" altLang="ja-JP" sz="2400" dirty="0">
                <a:latin typeface="Meiryo UI" panose="020B0604030504040204" pitchFamily="34" charset="-128"/>
                <a:ea typeface="Meiryo UI" panose="020B0604030504040204" pitchFamily="34" charset="-128"/>
              </a:rPr>
              <a:t>	</a:t>
            </a:r>
            <a:r>
              <a:rPr lang="ja-JP" altLang="en-US" sz="2400" dirty="0">
                <a:latin typeface="Meiryo UI" panose="020B0604030504040204" pitchFamily="34" charset="-128"/>
                <a:ea typeface="Meiryo UI" panose="020B0604030504040204" pitchFamily="34" charset="-128"/>
              </a:rPr>
              <a:t>だれが、だれを、だれに、だれと</a:t>
            </a:r>
            <a:br>
              <a:rPr lang="ja-JP" altLang="en-US" sz="2400" dirty="0">
                <a:latin typeface="Meiryo UI" panose="020B0604030504040204" pitchFamily="34" charset="-128"/>
                <a:ea typeface="Meiryo UI" panose="020B0604030504040204" pitchFamily="34" charset="-128"/>
              </a:rPr>
            </a:br>
            <a:r>
              <a:rPr lang="ja-JP" altLang="en-US" sz="2400" dirty="0">
                <a:latin typeface="Meiryo UI" panose="020B0604030504040204" pitchFamily="34" charset="-128"/>
                <a:ea typeface="Meiryo UI" panose="020B0604030504040204" pitchFamily="34" charset="-128"/>
              </a:rPr>
              <a:t>Ｗ</a:t>
            </a:r>
            <a:r>
              <a:rPr lang="en-US" altLang="ja-JP" sz="2400" dirty="0">
                <a:latin typeface="Meiryo UI" panose="020B0604030504040204" pitchFamily="34" charset="-128"/>
                <a:ea typeface="Meiryo UI" panose="020B0604030504040204" pitchFamily="34" charset="-128"/>
              </a:rPr>
              <a:t>hat</a:t>
            </a:r>
            <a:r>
              <a:rPr lang="ja-JP" altLang="en-US" sz="2400" dirty="0">
                <a:latin typeface="Meiryo UI" panose="020B0604030504040204" pitchFamily="34" charset="-128"/>
                <a:ea typeface="Meiryo UI" panose="020B0604030504040204" pitchFamily="34" charset="-128"/>
              </a:rPr>
              <a:t>　　</a:t>
            </a:r>
            <a:r>
              <a:rPr lang="en-US" altLang="ja-JP" sz="2400" dirty="0">
                <a:latin typeface="Meiryo UI" panose="020B0604030504040204" pitchFamily="34" charset="-128"/>
                <a:ea typeface="Meiryo UI" panose="020B0604030504040204" pitchFamily="34" charset="-128"/>
              </a:rPr>
              <a:t>	</a:t>
            </a:r>
            <a:r>
              <a:rPr lang="ja-JP" altLang="en-US" sz="2400" dirty="0">
                <a:latin typeface="Meiryo UI" panose="020B0604030504040204" pitchFamily="34" charset="-128"/>
                <a:ea typeface="Meiryo UI" panose="020B0604030504040204" pitchFamily="34" charset="-128"/>
              </a:rPr>
              <a:t>何が、何を、何に</a:t>
            </a:r>
            <a:br>
              <a:rPr lang="ja-JP" altLang="en-US" sz="2400" dirty="0">
                <a:latin typeface="Meiryo UI" panose="020B0604030504040204" pitchFamily="34" charset="-128"/>
                <a:ea typeface="Meiryo UI" panose="020B0604030504040204" pitchFamily="34" charset="-128"/>
              </a:rPr>
            </a:br>
            <a:r>
              <a:rPr lang="ja-JP" altLang="en-US" sz="2400" dirty="0">
                <a:latin typeface="Meiryo UI" panose="020B0604030504040204" pitchFamily="34" charset="-128"/>
                <a:ea typeface="Meiryo UI" panose="020B0604030504040204" pitchFamily="34" charset="-128"/>
              </a:rPr>
              <a:t>Ｗ</a:t>
            </a:r>
            <a:r>
              <a:rPr lang="en-US" altLang="ja-JP" sz="2400" dirty="0">
                <a:latin typeface="Meiryo UI" panose="020B0604030504040204" pitchFamily="34" charset="-128"/>
                <a:ea typeface="Meiryo UI" panose="020B0604030504040204" pitchFamily="34" charset="-128"/>
              </a:rPr>
              <a:t>hen</a:t>
            </a:r>
            <a:r>
              <a:rPr lang="ja-JP" altLang="en-US" sz="2400" dirty="0">
                <a:latin typeface="Meiryo UI" panose="020B0604030504040204" pitchFamily="34" charset="-128"/>
                <a:ea typeface="Meiryo UI" panose="020B0604030504040204" pitchFamily="34" charset="-128"/>
              </a:rPr>
              <a:t>　　</a:t>
            </a:r>
            <a:r>
              <a:rPr lang="en-US" altLang="ja-JP" sz="2400" dirty="0">
                <a:latin typeface="Meiryo UI" panose="020B0604030504040204" pitchFamily="34" charset="-128"/>
                <a:ea typeface="Meiryo UI" panose="020B0604030504040204" pitchFamily="34" charset="-128"/>
              </a:rPr>
              <a:t>	</a:t>
            </a:r>
            <a:r>
              <a:rPr lang="ja-JP" altLang="en-US" sz="2400" dirty="0">
                <a:latin typeface="Meiryo UI" panose="020B0604030504040204" pitchFamily="34" charset="-128"/>
                <a:ea typeface="Meiryo UI" panose="020B0604030504040204" pitchFamily="34" charset="-128"/>
              </a:rPr>
              <a:t>いつ、いつから、いつまでに</a:t>
            </a:r>
            <a:br>
              <a:rPr lang="ja-JP" altLang="en-US" sz="2400" dirty="0">
                <a:latin typeface="Meiryo UI" panose="020B0604030504040204" pitchFamily="34" charset="-128"/>
                <a:ea typeface="Meiryo UI" panose="020B0604030504040204" pitchFamily="34" charset="-128"/>
              </a:rPr>
            </a:br>
            <a:r>
              <a:rPr lang="ja-JP" altLang="en-US" sz="2400" dirty="0">
                <a:latin typeface="Meiryo UI" panose="020B0604030504040204" pitchFamily="34" charset="-128"/>
                <a:ea typeface="Meiryo UI" panose="020B0604030504040204" pitchFamily="34" charset="-128"/>
              </a:rPr>
              <a:t>Ｗ</a:t>
            </a:r>
            <a:r>
              <a:rPr lang="en-US" altLang="ja-JP" sz="2400" dirty="0">
                <a:latin typeface="Meiryo UI" panose="020B0604030504040204" pitchFamily="34" charset="-128"/>
                <a:ea typeface="Meiryo UI" panose="020B0604030504040204" pitchFamily="34" charset="-128"/>
              </a:rPr>
              <a:t>here		</a:t>
            </a:r>
            <a:r>
              <a:rPr lang="ja-JP" altLang="en-US" sz="2400" dirty="0">
                <a:latin typeface="Meiryo UI" panose="020B0604030504040204" pitchFamily="34" charset="-128"/>
                <a:ea typeface="Meiryo UI" panose="020B0604030504040204" pitchFamily="34" charset="-128"/>
              </a:rPr>
              <a:t>どこで、どこに、どこが、どこを</a:t>
            </a:r>
            <a:br>
              <a:rPr lang="ja-JP" altLang="en-US" sz="2400" dirty="0">
                <a:latin typeface="Meiryo UI" panose="020B0604030504040204" pitchFamily="34" charset="-128"/>
                <a:ea typeface="Meiryo UI" panose="020B0604030504040204" pitchFamily="34" charset="-128"/>
              </a:rPr>
            </a:br>
            <a:r>
              <a:rPr lang="ja-JP" altLang="en-US" sz="2400" dirty="0">
                <a:latin typeface="Meiryo UI" panose="020B0604030504040204" pitchFamily="34" charset="-128"/>
                <a:ea typeface="Meiryo UI" panose="020B0604030504040204" pitchFamily="34" charset="-128"/>
              </a:rPr>
              <a:t>Ｗ</a:t>
            </a:r>
            <a:r>
              <a:rPr lang="en-US" altLang="ja-JP" sz="2400" dirty="0" err="1">
                <a:latin typeface="Meiryo UI" panose="020B0604030504040204" pitchFamily="34" charset="-128"/>
                <a:ea typeface="Meiryo UI" panose="020B0604030504040204" pitchFamily="34" charset="-128"/>
              </a:rPr>
              <a:t>hy</a:t>
            </a:r>
            <a:r>
              <a:rPr lang="ja-JP" altLang="en-US" sz="2400" dirty="0">
                <a:latin typeface="Meiryo UI" panose="020B0604030504040204" pitchFamily="34" charset="-128"/>
                <a:ea typeface="Meiryo UI" panose="020B0604030504040204" pitchFamily="34" charset="-128"/>
              </a:rPr>
              <a:t>　　　</a:t>
            </a:r>
            <a:r>
              <a:rPr lang="en-US" altLang="ja-JP" sz="2400" dirty="0">
                <a:latin typeface="Meiryo UI" panose="020B0604030504040204" pitchFamily="34" charset="-128"/>
                <a:ea typeface="Meiryo UI" panose="020B0604030504040204" pitchFamily="34" charset="-128"/>
              </a:rPr>
              <a:t>	</a:t>
            </a:r>
            <a:r>
              <a:rPr lang="ja-JP" altLang="en-US" sz="2400" dirty="0">
                <a:latin typeface="Meiryo UI" panose="020B0604030504040204" pitchFamily="34" charset="-128"/>
                <a:ea typeface="Meiryo UI" panose="020B0604030504040204" pitchFamily="34" charset="-128"/>
              </a:rPr>
              <a:t>なぜ、どうして、何のために</a:t>
            </a:r>
            <a:br>
              <a:rPr lang="ja-JP" altLang="en-US" sz="2400" dirty="0">
                <a:latin typeface="Meiryo UI" panose="020B0604030504040204" pitchFamily="34" charset="-128"/>
                <a:ea typeface="Meiryo UI" panose="020B0604030504040204" pitchFamily="34" charset="-128"/>
              </a:rPr>
            </a:br>
            <a:r>
              <a:rPr lang="ja-JP" altLang="en-US" sz="2400" dirty="0">
                <a:latin typeface="Meiryo UI" panose="020B0604030504040204" pitchFamily="34" charset="-128"/>
                <a:ea typeface="Meiryo UI" panose="020B0604030504040204" pitchFamily="34" charset="-128"/>
              </a:rPr>
              <a:t>Ｗ</a:t>
            </a:r>
            <a:r>
              <a:rPr lang="en-US" altLang="ja-JP" sz="2400" dirty="0" err="1">
                <a:latin typeface="Meiryo UI" panose="020B0604030504040204" pitchFamily="34" charset="-128"/>
                <a:ea typeface="Meiryo UI" panose="020B0604030504040204" pitchFamily="34" charset="-128"/>
              </a:rPr>
              <a:t>hom</a:t>
            </a:r>
            <a:r>
              <a:rPr lang="ja-JP" altLang="en-US" sz="2400" dirty="0">
                <a:latin typeface="Meiryo UI" panose="020B0604030504040204" pitchFamily="34" charset="-128"/>
                <a:ea typeface="Meiryo UI" panose="020B0604030504040204" pitchFamily="34" charset="-128"/>
              </a:rPr>
              <a:t>　</a:t>
            </a:r>
            <a:r>
              <a:rPr lang="en-US" altLang="ja-JP" sz="2400" dirty="0">
                <a:latin typeface="Meiryo UI" panose="020B0604030504040204" pitchFamily="34" charset="-128"/>
                <a:ea typeface="Meiryo UI" panose="020B0604030504040204" pitchFamily="34" charset="-128"/>
              </a:rPr>
              <a:t>	</a:t>
            </a:r>
            <a:r>
              <a:rPr lang="ja-JP" altLang="en-US" sz="2400" dirty="0">
                <a:latin typeface="Meiryo UI" panose="020B0604030504040204" pitchFamily="34" charset="-128"/>
                <a:ea typeface="Meiryo UI" panose="020B0604030504040204" pitchFamily="34" charset="-128"/>
              </a:rPr>
              <a:t>誰のために</a:t>
            </a:r>
            <a:br>
              <a:rPr lang="ja-JP" altLang="en-US" sz="2400" dirty="0">
                <a:latin typeface="Meiryo UI" panose="020B0604030504040204" pitchFamily="34" charset="-128"/>
                <a:ea typeface="Meiryo UI" panose="020B0604030504040204" pitchFamily="34" charset="-128"/>
              </a:rPr>
            </a:br>
            <a:r>
              <a:rPr lang="ja-JP" altLang="en-US" sz="2400" dirty="0">
                <a:latin typeface="Meiryo UI" panose="020B0604030504040204" pitchFamily="34" charset="-128"/>
                <a:ea typeface="Meiryo UI" panose="020B0604030504040204" pitchFamily="34" charset="-128"/>
              </a:rPr>
              <a:t>Ｈ</a:t>
            </a:r>
            <a:r>
              <a:rPr lang="en-US" altLang="ja-JP" sz="2400" dirty="0">
                <a:latin typeface="Meiryo UI" panose="020B0604030504040204" pitchFamily="34" charset="-128"/>
                <a:ea typeface="Meiryo UI" panose="020B0604030504040204" pitchFamily="34" charset="-128"/>
              </a:rPr>
              <a:t>ow</a:t>
            </a:r>
            <a:r>
              <a:rPr lang="ja-JP" altLang="en-US" sz="2400" dirty="0">
                <a:latin typeface="Meiryo UI" panose="020B0604030504040204" pitchFamily="34" charset="-128"/>
                <a:ea typeface="Meiryo UI" panose="020B0604030504040204" pitchFamily="34" charset="-128"/>
              </a:rPr>
              <a:t>　　　</a:t>
            </a:r>
            <a:r>
              <a:rPr lang="en-US" altLang="ja-JP" sz="2400" dirty="0">
                <a:latin typeface="Meiryo UI" panose="020B0604030504040204" pitchFamily="34" charset="-128"/>
                <a:ea typeface="Meiryo UI" panose="020B0604030504040204" pitchFamily="34" charset="-128"/>
              </a:rPr>
              <a:t>	</a:t>
            </a:r>
            <a:r>
              <a:rPr lang="ja-JP" altLang="en-US" sz="2400" dirty="0">
                <a:latin typeface="Meiryo UI" panose="020B0604030504040204" pitchFamily="34" charset="-128"/>
                <a:ea typeface="Meiryo UI" panose="020B0604030504040204" pitchFamily="34" charset="-128"/>
              </a:rPr>
              <a:t>どのように、どんなやり方で</a:t>
            </a:r>
            <a:br>
              <a:rPr lang="ja-JP" altLang="en-US" sz="2400" dirty="0">
                <a:latin typeface="Meiryo UI" panose="020B0604030504040204" pitchFamily="34" charset="-128"/>
                <a:ea typeface="Meiryo UI" panose="020B0604030504040204" pitchFamily="34" charset="-128"/>
              </a:rPr>
            </a:br>
            <a:r>
              <a:rPr lang="ja-JP" altLang="en-US" sz="2400" dirty="0">
                <a:latin typeface="Meiryo UI" panose="020B0604030504040204" pitchFamily="34" charset="-128"/>
                <a:ea typeface="Meiryo UI" panose="020B0604030504040204" pitchFamily="34" charset="-128"/>
              </a:rPr>
              <a:t>Ｈ</a:t>
            </a:r>
            <a:r>
              <a:rPr lang="en-US" altLang="ja-JP" sz="2400" dirty="0">
                <a:latin typeface="Meiryo UI" panose="020B0604030504040204" pitchFamily="34" charset="-128"/>
                <a:ea typeface="Meiryo UI" panose="020B0604030504040204" pitchFamily="34" charset="-128"/>
              </a:rPr>
              <a:t>ow much</a:t>
            </a:r>
            <a:r>
              <a:rPr lang="ja-JP" altLang="en-US" sz="2400" dirty="0">
                <a:latin typeface="Meiryo UI" panose="020B0604030504040204" pitchFamily="34" charset="-128"/>
                <a:ea typeface="Meiryo UI" panose="020B0604030504040204" pitchFamily="34" charset="-128"/>
              </a:rPr>
              <a:t>　</a:t>
            </a:r>
            <a:r>
              <a:rPr lang="en-US" altLang="ja-JP" sz="2400" dirty="0">
                <a:latin typeface="Meiryo UI" panose="020B0604030504040204" pitchFamily="34" charset="-128"/>
                <a:ea typeface="Meiryo UI" panose="020B0604030504040204" pitchFamily="34" charset="-128"/>
              </a:rPr>
              <a:t>	</a:t>
            </a:r>
            <a:r>
              <a:rPr lang="ja-JP" altLang="en-US" sz="2400" dirty="0">
                <a:latin typeface="Meiryo UI" panose="020B0604030504040204" pitchFamily="34" charset="-128"/>
                <a:ea typeface="Meiryo UI" panose="020B0604030504040204" pitchFamily="34" charset="-128"/>
              </a:rPr>
              <a:t>いくらで</a:t>
            </a:r>
            <a:br>
              <a:rPr lang="ja-JP" altLang="en-US" sz="2400" dirty="0">
                <a:latin typeface="Meiryo UI" panose="020B0604030504040204" pitchFamily="34" charset="-128"/>
                <a:ea typeface="Meiryo UI" panose="020B0604030504040204" pitchFamily="34" charset="-128"/>
              </a:rPr>
            </a:br>
            <a:r>
              <a:rPr lang="ja-JP" altLang="en-US" sz="2400" dirty="0">
                <a:latin typeface="Meiryo UI" panose="020B0604030504040204" pitchFamily="34" charset="-128"/>
                <a:ea typeface="Meiryo UI" panose="020B0604030504040204" pitchFamily="34" charset="-128"/>
              </a:rPr>
              <a:t>Ｈ</a:t>
            </a:r>
            <a:r>
              <a:rPr lang="en-US" altLang="ja-JP" sz="2400" dirty="0">
                <a:latin typeface="Meiryo UI" panose="020B0604030504040204" pitchFamily="34" charset="-128"/>
                <a:ea typeface="Meiryo UI" panose="020B0604030504040204" pitchFamily="34" charset="-128"/>
              </a:rPr>
              <a:t>ow many</a:t>
            </a:r>
            <a:r>
              <a:rPr lang="ja-JP" altLang="en-US" sz="2400" dirty="0">
                <a:latin typeface="Meiryo UI" panose="020B0604030504040204" pitchFamily="34" charset="-128"/>
                <a:ea typeface="Meiryo UI" panose="020B0604030504040204" pitchFamily="34" charset="-128"/>
              </a:rPr>
              <a:t>　</a:t>
            </a:r>
            <a:r>
              <a:rPr lang="en-US" altLang="ja-JP" sz="2400" dirty="0">
                <a:latin typeface="Meiryo UI" panose="020B0604030504040204" pitchFamily="34" charset="-128"/>
                <a:ea typeface="Meiryo UI" panose="020B0604030504040204" pitchFamily="34" charset="-128"/>
              </a:rPr>
              <a:t>	</a:t>
            </a:r>
            <a:r>
              <a:rPr lang="ja-JP" altLang="en-US" sz="2400" dirty="0">
                <a:latin typeface="Meiryo UI" panose="020B0604030504040204" pitchFamily="34" charset="-128"/>
                <a:ea typeface="Meiryo UI" panose="020B0604030504040204" pitchFamily="34" charset="-128"/>
              </a:rPr>
              <a:t>いくつ</a:t>
            </a:r>
            <a:endParaRPr lang="en-US" altLang="ja-JP" sz="2400" b="1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indent="0">
              <a:buNone/>
            </a:pPr>
            <a:endParaRPr lang="en-US" altLang="ja-JP" sz="2400" b="1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indent="0">
              <a:buNone/>
            </a:pPr>
            <a:r>
              <a:rPr lang="cs-CZ" sz="2400" b="1" dirty="0">
                <a:latin typeface="Meiryo UI" panose="020B0604030504040204" pitchFamily="34" charset="-128"/>
                <a:ea typeface="Meiryo UI" panose="020B0604030504040204" pitchFamily="34" charset="-128"/>
              </a:rPr>
              <a:t>Endemické pojmy</a:t>
            </a:r>
            <a:endParaRPr lang="en-US" altLang="ja-JP" sz="8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indent="0">
              <a:buNone/>
            </a:pPr>
            <a:endParaRPr lang="cs-CZ" altLang="ja-JP" sz="24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indent="0">
              <a:buNone/>
            </a:pPr>
            <a:endParaRPr lang="ja-JP" altLang="en-US" sz="3800" b="1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indent="0">
              <a:buNone/>
            </a:pPr>
            <a:endParaRPr lang="ja-JP" altLang="en-US" sz="3800" b="1" dirty="0">
              <a:effectLst/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239EAC15-C064-4EB5-B1DE-0E09A4BC8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7023"/>
            <a:ext cx="10515600" cy="424015"/>
          </a:xfrm>
        </p:spPr>
        <p:txBody>
          <a:bodyPr>
            <a:normAutofit fontScale="90000"/>
          </a:bodyPr>
          <a:lstStyle/>
          <a:p>
            <a:r>
              <a:rPr lang="cs-CZ" sz="3600" dirty="0"/>
              <a:t>JAP341</a:t>
            </a:r>
            <a:r>
              <a:rPr lang="cs-CZ" dirty="0"/>
              <a:t>  </a:t>
            </a:r>
            <a:r>
              <a:rPr lang="cs-CZ" b="1" dirty="0"/>
              <a:t>Obchodní japonština I</a:t>
            </a:r>
            <a:r>
              <a:rPr lang="cs-CZ" dirty="0"/>
              <a:t>   </a:t>
            </a:r>
            <a:r>
              <a:rPr lang="cs-CZ" sz="3600" dirty="0"/>
              <a:t>podzim 2018</a:t>
            </a:r>
          </a:p>
        </p:txBody>
      </p:sp>
    </p:spTree>
    <p:extLst>
      <p:ext uri="{BB962C8B-B14F-4D97-AF65-F5344CB8AC3E}">
        <p14:creationId xmlns:p14="http://schemas.microsoft.com/office/powerpoint/2010/main" val="19186097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298F47E-9296-4D10-8BE6-9823185ABB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64297"/>
            <a:ext cx="10515600" cy="57366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b="1" dirty="0" err="1">
                <a:latin typeface="Meiryo UI" panose="020B0604030504040204" pitchFamily="34" charset="-128"/>
                <a:ea typeface="Meiryo UI" panose="020B0604030504040204" pitchFamily="34" charset="-128"/>
              </a:rPr>
              <a:t>Dokumenty</a:t>
            </a:r>
            <a:r>
              <a:rPr lang="cs-CZ" altLang="ja-JP" b="1" dirty="0">
                <a:latin typeface="Meiryo UI" panose="020B0604030504040204" pitchFamily="34" charset="-128"/>
                <a:ea typeface="Meiryo UI" panose="020B0604030504040204" pitchFamily="34" charset="-128"/>
              </a:rPr>
              <a:t> v japonském</a:t>
            </a:r>
            <a:r>
              <a:rPr lang="cs-CZ" b="1" dirty="0">
                <a:latin typeface="Meiryo UI" panose="020B0604030504040204" pitchFamily="34" charset="-128"/>
                <a:ea typeface="Meiryo UI" panose="020B0604030504040204" pitchFamily="34" charset="-128"/>
              </a:rPr>
              <a:t> průmyslovém podniku</a:t>
            </a:r>
            <a:endParaRPr lang="ja-JP" altLang="en-US" b="1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indent="0">
              <a:buNone/>
            </a:pPr>
            <a:endParaRPr lang="en-US" altLang="ja-JP" sz="8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indent="0">
              <a:buNone/>
            </a:pPr>
            <a:r>
              <a:rPr lang="cs-CZ" altLang="ja-JP" sz="2300" i="1" dirty="0">
                <a:latin typeface="Meiryo UI" panose="020B0604030504040204" pitchFamily="34" charset="-128"/>
                <a:ea typeface="Meiryo UI" panose="020B0604030504040204" pitchFamily="34" charset="-128"/>
              </a:rPr>
              <a:t>příklady</a:t>
            </a:r>
          </a:p>
          <a:p>
            <a:pPr marL="0" indent="0">
              <a:buNone/>
            </a:pPr>
            <a:endParaRPr lang="ja-JP" altLang="en-US" sz="15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indent="0">
              <a:buNone/>
            </a:pPr>
            <a:endParaRPr lang="ja-JP" altLang="en-US" sz="3800" b="1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indent="0">
              <a:buNone/>
            </a:pPr>
            <a:endParaRPr lang="ja-JP" altLang="en-US" sz="3800" b="1" dirty="0">
              <a:effectLst/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239EAC15-C064-4EB5-B1DE-0E09A4BC8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7023"/>
            <a:ext cx="10515600" cy="424015"/>
          </a:xfrm>
        </p:spPr>
        <p:txBody>
          <a:bodyPr>
            <a:normAutofit fontScale="90000"/>
          </a:bodyPr>
          <a:lstStyle/>
          <a:p>
            <a:r>
              <a:rPr lang="cs-CZ" sz="3600" dirty="0"/>
              <a:t>JAP341</a:t>
            </a:r>
            <a:r>
              <a:rPr lang="cs-CZ" dirty="0"/>
              <a:t>  </a:t>
            </a:r>
            <a:r>
              <a:rPr lang="cs-CZ" b="1" dirty="0"/>
              <a:t>Obchodní japonština I</a:t>
            </a:r>
            <a:r>
              <a:rPr lang="cs-CZ" dirty="0"/>
              <a:t>   </a:t>
            </a:r>
            <a:r>
              <a:rPr lang="cs-CZ" sz="3600" dirty="0"/>
              <a:t>podzim 2018</a:t>
            </a:r>
          </a:p>
        </p:txBody>
      </p:sp>
    </p:spTree>
    <p:extLst>
      <p:ext uri="{BB962C8B-B14F-4D97-AF65-F5344CB8AC3E}">
        <p14:creationId xmlns:p14="http://schemas.microsoft.com/office/powerpoint/2010/main" val="13641135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298F47E-9296-4D10-8BE6-9823185ABB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84853"/>
            <a:ext cx="10515600" cy="379210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5400" b="1" i="1" dirty="0"/>
              <a:t>Příprava na následující lekci</a:t>
            </a:r>
          </a:p>
          <a:p>
            <a:pPr marL="0" indent="0" algn="ctr">
              <a:buNone/>
            </a:pPr>
            <a:endParaRPr lang="cs-CZ" sz="600" dirty="0"/>
          </a:p>
          <a:p>
            <a:pPr marL="0" lvl="0" indent="0">
              <a:buNone/>
            </a:pPr>
            <a:r>
              <a:rPr lang="ja-JP" altLang="en-US" dirty="0">
                <a:latin typeface="Meiryo UI" panose="020B0604030504040204" pitchFamily="34" charset="-128"/>
                <a:ea typeface="Meiryo UI" panose="020B0604030504040204" pitchFamily="34" charset="-128"/>
              </a:rPr>
              <a:t>・　語彙の復習</a:t>
            </a:r>
            <a:endParaRPr lang="en-US" altLang="ja-JP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lvl="0" indent="0">
              <a:buNone/>
            </a:pPr>
            <a:r>
              <a:rPr lang="ja-JP" altLang="en-US" dirty="0">
                <a:latin typeface="Meiryo UI" panose="020B0604030504040204" pitchFamily="34" charset="-128"/>
                <a:ea typeface="Meiryo UI" panose="020B0604030504040204" pitchFamily="34" charset="-128"/>
              </a:rPr>
              <a:t>・　メール作成（社内・他部署・打合せ日程変更・件名！）</a:t>
            </a:r>
            <a:endParaRPr lang="en-US" altLang="ja-JP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lvl="0" indent="0">
              <a:buNone/>
            </a:pPr>
            <a:r>
              <a:rPr lang="ja-JP" altLang="en-US" dirty="0">
                <a:latin typeface="Meiryo UI" panose="020B0604030504040204" pitchFamily="34" charset="-128"/>
                <a:ea typeface="Meiryo UI" panose="020B0604030504040204" pitchFamily="34" charset="-128"/>
              </a:rPr>
              <a:t>・　メール作成（社外・商品の仕様書</a:t>
            </a:r>
            <a:r>
              <a:rPr lang="ja-JP" altLang="en-US">
                <a:latin typeface="Meiryo UI" panose="020B0604030504040204" pitchFamily="34" charset="-128"/>
                <a:ea typeface="Meiryo UI" panose="020B0604030504040204" pitchFamily="34" charset="-128"/>
              </a:rPr>
              <a:t>の依頼・件名！）</a:t>
            </a:r>
            <a:endParaRPr lang="en-US" altLang="ja-JP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lvl="0" indent="0">
              <a:buNone/>
            </a:pPr>
            <a:endParaRPr lang="cs-CZ" sz="20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239EAC15-C064-4EB5-B1DE-0E09A4BC8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cs-CZ" sz="3600" dirty="0"/>
              <a:t>JAP341</a:t>
            </a:r>
            <a:r>
              <a:rPr lang="cs-CZ" dirty="0"/>
              <a:t>  </a:t>
            </a:r>
            <a:r>
              <a:rPr lang="cs-CZ" b="1" dirty="0"/>
              <a:t>Obchodní japonština I</a:t>
            </a:r>
            <a:r>
              <a:rPr lang="cs-CZ" dirty="0"/>
              <a:t>   </a:t>
            </a:r>
            <a:r>
              <a:rPr lang="cs-CZ" sz="3600" dirty="0"/>
              <a:t>podzim 2018</a:t>
            </a:r>
          </a:p>
        </p:txBody>
      </p:sp>
    </p:spTree>
    <p:extLst>
      <p:ext uri="{BB962C8B-B14F-4D97-AF65-F5344CB8AC3E}">
        <p14:creationId xmlns:p14="http://schemas.microsoft.com/office/powerpoint/2010/main" val="16899975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298F47E-9296-4D10-8BE6-9823185ABB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623116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000" u="sng" dirty="0"/>
              <a:t>V. BLOK</a:t>
            </a:r>
            <a:endParaRPr lang="cs-CZ" b="1" i="1" dirty="0"/>
          </a:p>
          <a:p>
            <a:r>
              <a:rPr lang="cs-CZ" b="1" i="1" dirty="0"/>
              <a:t>Teoretický rámec</a:t>
            </a:r>
            <a:endParaRPr lang="cs-CZ" dirty="0"/>
          </a:p>
          <a:p>
            <a:pPr marL="0" indent="0">
              <a:buNone/>
            </a:pPr>
            <a:r>
              <a:rPr lang="cs-CZ" sz="2200" dirty="0"/>
              <a:t>    Specifika japonské </a:t>
            </a:r>
            <a:r>
              <a:rPr lang="cs-CZ" sz="2200" dirty="0" err="1"/>
              <a:t>netikety</a:t>
            </a:r>
            <a:endParaRPr lang="cs-CZ" sz="2200" dirty="0"/>
          </a:p>
          <a:p>
            <a:pPr marL="0" indent="0">
              <a:buNone/>
            </a:pPr>
            <a:r>
              <a:rPr lang="cs-CZ" sz="2200" dirty="0"/>
              <a:t>    Komunikace a jednání mezi kulturně smíšenými týmy a předcházení nedorozuměním</a:t>
            </a:r>
            <a:endParaRPr lang="cs-CZ" sz="1500" dirty="0"/>
          </a:p>
          <a:p>
            <a:r>
              <a:rPr lang="cs-CZ" b="1" i="1" dirty="0"/>
              <a:t>Jazyková část</a:t>
            </a:r>
            <a:endParaRPr lang="cs-CZ" dirty="0"/>
          </a:p>
          <a:p>
            <a:pPr marL="0" indent="0">
              <a:buNone/>
            </a:pPr>
            <a:r>
              <a:rPr lang="cs-CZ" sz="2200" dirty="0"/>
              <a:t>    Fráze v emailové komunikaci</a:t>
            </a:r>
          </a:p>
          <a:p>
            <a:pPr marL="0" indent="0">
              <a:buNone/>
            </a:pPr>
            <a:r>
              <a:rPr lang="cs-CZ" sz="2200" dirty="0"/>
              <a:t>    Pojmy související s provozem průmyslového podniku</a:t>
            </a:r>
          </a:p>
          <a:p>
            <a:pPr marL="0" indent="0">
              <a:buNone/>
            </a:pPr>
            <a:r>
              <a:rPr lang="cs-CZ" sz="2200" dirty="0"/>
              <a:t>    Endemické výrazy</a:t>
            </a:r>
          </a:p>
          <a:p>
            <a:pPr marL="0" indent="0">
              <a:buNone/>
            </a:pPr>
            <a:r>
              <a:rPr lang="cs-CZ" sz="2200" dirty="0"/>
              <a:t>    Dokumentace, oběžníky apod.</a:t>
            </a:r>
          </a:p>
          <a:p>
            <a:pPr marL="0" lvl="0" indent="0">
              <a:buNone/>
            </a:pPr>
            <a:endParaRPr lang="cs-CZ" sz="2200" dirty="0"/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239EAC15-C064-4EB5-B1DE-0E09A4BC8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cs-CZ" sz="3600" dirty="0"/>
              <a:t>JAP341</a:t>
            </a:r>
            <a:r>
              <a:rPr lang="cs-CZ" dirty="0"/>
              <a:t>  </a:t>
            </a:r>
            <a:r>
              <a:rPr lang="cs-CZ" b="1" dirty="0"/>
              <a:t>Obchodní japonština I</a:t>
            </a:r>
            <a:r>
              <a:rPr lang="cs-CZ" dirty="0"/>
              <a:t>   </a:t>
            </a:r>
            <a:r>
              <a:rPr lang="cs-CZ" sz="3600" dirty="0"/>
              <a:t>podzim 2018</a:t>
            </a:r>
          </a:p>
        </p:txBody>
      </p:sp>
    </p:spTree>
    <p:extLst>
      <p:ext uri="{BB962C8B-B14F-4D97-AF65-F5344CB8AC3E}">
        <p14:creationId xmlns:p14="http://schemas.microsoft.com/office/powerpoint/2010/main" val="40475917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298F47E-9296-4D10-8BE6-9823185ABB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84853"/>
            <a:ext cx="10515600" cy="379210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5400" b="1" i="1" dirty="0"/>
              <a:t>Teoretický rámec</a:t>
            </a:r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dirty="0"/>
              <a:t>Specifika japonské </a:t>
            </a:r>
            <a:r>
              <a:rPr lang="cs-CZ" dirty="0" err="1"/>
              <a:t>netikety</a:t>
            </a:r>
            <a:endParaRPr lang="cs-CZ" dirty="0"/>
          </a:p>
          <a:p>
            <a:pPr marL="0" indent="0" algn="ctr">
              <a:buNone/>
            </a:pPr>
            <a:r>
              <a:rPr lang="cs-CZ" dirty="0"/>
              <a:t>Komunikace a jednání mezi kulturně smíšenými týmy a </a:t>
            </a:r>
          </a:p>
          <a:p>
            <a:pPr marL="0" indent="0" algn="ctr">
              <a:buNone/>
            </a:pPr>
            <a:r>
              <a:rPr lang="cs-CZ" dirty="0"/>
              <a:t>předcházení specifickým nedorozuměním</a:t>
            </a:r>
            <a:endParaRPr lang="cs-CZ" sz="5400" dirty="0"/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239EAC15-C064-4EB5-B1DE-0E09A4BC8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cs-CZ" sz="3600" dirty="0"/>
              <a:t>JAP341</a:t>
            </a:r>
            <a:r>
              <a:rPr lang="cs-CZ" dirty="0"/>
              <a:t>  </a:t>
            </a:r>
            <a:r>
              <a:rPr lang="cs-CZ" b="1" dirty="0"/>
              <a:t>Obchodní japonština I</a:t>
            </a:r>
            <a:r>
              <a:rPr lang="cs-CZ" dirty="0"/>
              <a:t>   </a:t>
            </a:r>
            <a:r>
              <a:rPr lang="cs-CZ" sz="3600" dirty="0"/>
              <a:t>podzim 2018</a:t>
            </a:r>
          </a:p>
        </p:txBody>
      </p:sp>
    </p:spTree>
    <p:extLst>
      <p:ext uri="{BB962C8B-B14F-4D97-AF65-F5344CB8AC3E}">
        <p14:creationId xmlns:p14="http://schemas.microsoft.com/office/powerpoint/2010/main" val="22477084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298F47E-9296-4D10-8BE6-9823185ABB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84853"/>
            <a:ext cx="10515600" cy="379210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5400" b="1" i="1" dirty="0"/>
              <a:t>Jazyková část</a:t>
            </a:r>
          </a:p>
          <a:p>
            <a:pPr marL="0" indent="0" algn="ctr">
              <a:buNone/>
            </a:pPr>
            <a:endParaRPr lang="cs-CZ" sz="600" dirty="0"/>
          </a:p>
          <a:p>
            <a:pPr marL="0" indent="0" algn="ctr">
              <a:buNone/>
            </a:pPr>
            <a:r>
              <a:rPr lang="cs-CZ" dirty="0"/>
              <a:t>Fráze v emailové komunikaci</a:t>
            </a:r>
          </a:p>
          <a:p>
            <a:pPr marL="0" indent="0" algn="ctr">
              <a:buNone/>
            </a:pPr>
            <a:r>
              <a:rPr lang="cs-CZ" dirty="0"/>
              <a:t>Pojmy související s provozem průmyslového podniku</a:t>
            </a:r>
          </a:p>
          <a:p>
            <a:pPr marL="0" indent="0" algn="ctr">
              <a:buNone/>
            </a:pPr>
            <a:r>
              <a:rPr lang="cs-CZ" dirty="0"/>
              <a:t>Endemické výrazy</a:t>
            </a:r>
          </a:p>
          <a:p>
            <a:pPr marL="0" indent="0" algn="ctr">
              <a:buNone/>
            </a:pPr>
            <a:r>
              <a:rPr lang="cs-CZ" dirty="0"/>
              <a:t>Dokumentace, oběžníky apod.</a:t>
            </a:r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239EAC15-C064-4EB5-B1DE-0E09A4BC8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cs-CZ" sz="3600" dirty="0"/>
              <a:t>JAP341</a:t>
            </a:r>
            <a:r>
              <a:rPr lang="cs-CZ" dirty="0"/>
              <a:t>  </a:t>
            </a:r>
            <a:r>
              <a:rPr lang="cs-CZ" b="1" dirty="0"/>
              <a:t>Obchodní japonština I</a:t>
            </a:r>
            <a:r>
              <a:rPr lang="cs-CZ" dirty="0"/>
              <a:t>   </a:t>
            </a:r>
            <a:r>
              <a:rPr lang="cs-CZ" sz="3600" dirty="0"/>
              <a:t>podzim 2018</a:t>
            </a:r>
          </a:p>
        </p:txBody>
      </p:sp>
    </p:spTree>
    <p:extLst>
      <p:ext uri="{BB962C8B-B14F-4D97-AF65-F5344CB8AC3E}">
        <p14:creationId xmlns:p14="http://schemas.microsoft.com/office/powerpoint/2010/main" val="19816457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298F47E-9296-4D10-8BE6-9823185ABB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64297"/>
            <a:ext cx="10515600" cy="57366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altLang="ja-JP" b="1" dirty="0">
                <a:latin typeface="Meiryo UI" panose="020B0604030504040204" pitchFamily="34" charset="-128"/>
                <a:ea typeface="Meiryo UI" panose="020B0604030504040204" pitchFamily="34" charset="-128"/>
              </a:rPr>
              <a:t>Fráze v emailové komunikaci </a:t>
            </a:r>
            <a:r>
              <a:rPr lang="ja-JP" altLang="en-US" b="1" dirty="0">
                <a:latin typeface="Meiryo UI" panose="020B0604030504040204" pitchFamily="34" charset="-128"/>
                <a:ea typeface="Meiryo UI" panose="020B0604030504040204" pitchFamily="34" charset="-128"/>
              </a:rPr>
              <a:t>①</a:t>
            </a:r>
          </a:p>
          <a:p>
            <a:pPr marL="0" indent="0">
              <a:buNone/>
            </a:pPr>
            <a:endParaRPr lang="ja-JP" altLang="en-US" sz="1400" b="1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indent="0">
              <a:buNone/>
            </a:pPr>
            <a:r>
              <a:rPr lang="ja-JP" altLang="en-US" sz="2400" b="1" dirty="0">
                <a:latin typeface="Meiryo UI" panose="020B0604030504040204" pitchFamily="34" charset="-128"/>
                <a:ea typeface="Meiryo UI" panose="020B0604030504040204" pitchFamily="34" charset="-128"/>
              </a:rPr>
              <a:t>「相手と自分の関係」・「手紙の目的」</a:t>
            </a:r>
            <a:endParaRPr lang="en-US" altLang="ja-JP" sz="23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indent="0">
              <a:buNone/>
            </a:pPr>
            <a:endParaRPr lang="en-US" altLang="ja-JP" sz="23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indent="0">
              <a:buNone/>
            </a:pPr>
            <a:r>
              <a:rPr lang="ja-JP" altLang="en-US" sz="2300" dirty="0">
                <a:latin typeface="Meiryo UI" panose="020B0604030504040204" pitchFamily="34" charset="-128"/>
                <a:ea typeface="Meiryo UI" panose="020B0604030504040204" pitchFamily="34" charset="-128"/>
              </a:rPr>
              <a:t>社内　　社外　　フォーマル　　友人関係</a:t>
            </a:r>
            <a:endParaRPr lang="en-US" altLang="ja-JP" sz="23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indent="0">
              <a:buNone/>
            </a:pPr>
            <a:endParaRPr lang="en-US" altLang="ja-JP" sz="23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indent="0">
              <a:buNone/>
            </a:pPr>
            <a:r>
              <a:rPr lang="ja-JP" altLang="en-US" sz="2300" dirty="0">
                <a:latin typeface="Meiryo UI" panose="020B0604030504040204" pitchFamily="34" charset="-128"/>
                <a:ea typeface="Meiryo UI" panose="020B0604030504040204" pitchFamily="34" charset="-128"/>
              </a:rPr>
              <a:t>前文　　中文　　末文</a:t>
            </a:r>
            <a:endParaRPr lang="en-US" altLang="ja-JP" sz="23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indent="0">
              <a:buNone/>
            </a:pPr>
            <a:endParaRPr lang="en-US" altLang="ja-JP" sz="23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indent="0">
              <a:buNone/>
            </a:pPr>
            <a:r>
              <a:rPr lang="ja-JP" altLang="en-US" sz="2300" dirty="0">
                <a:latin typeface="Meiryo UI" panose="020B0604030504040204" pitchFamily="34" charset="-128"/>
                <a:ea typeface="Meiryo UI" panose="020B0604030504040204" pitchFamily="34" charset="-128"/>
              </a:rPr>
              <a:t>挨拶　　時候の挨拶　　相手への気遣い　　相手への感謝・尊敬</a:t>
            </a:r>
            <a:endParaRPr lang="en-US" altLang="ja-JP" sz="23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indent="0">
              <a:buNone/>
            </a:pPr>
            <a:r>
              <a:rPr lang="ja-JP" altLang="en-US" sz="2300" dirty="0">
                <a:latin typeface="Meiryo UI" panose="020B0604030504040204" pitchFamily="34" charset="-128"/>
                <a:ea typeface="Meiryo UI" panose="020B0604030504040204" pitchFamily="34" charset="-128"/>
              </a:rPr>
              <a:t>用件</a:t>
            </a:r>
            <a:endParaRPr lang="en-US" altLang="ja-JP" sz="23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indent="0">
              <a:buNone/>
            </a:pPr>
            <a:r>
              <a:rPr lang="ja-JP" altLang="en-US" sz="2300" dirty="0">
                <a:latin typeface="Meiryo UI" panose="020B0604030504040204" pitchFamily="34" charset="-128"/>
                <a:ea typeface="Meiryo UI" panose="020B0604030504040204" pitchFamily="34" charset="-128"/>
              </a:rPr>
              <a:t>用件のまとめ　　結語</a:t>
            </a:r>
          </a:p>
          <a:p>
            <a:pPr marL="0" indent="0">
              <a:buNone/>
            </a:pPr>
            <a:endParaRPr lang="ja-JP" altLang="en-US" sz="15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indent="0">
              <a:buNone/>
            </a:pPr>
            <a:endParaRPr lang="ja-JP" altLang="en-US" sz="15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indent="0">
              <a:buNone/>
            </a:pPr>
            <a:endParaRPr lang="ja-JP" altLang="en-US" sz="3800" b="1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indent="0">
              <a:buNone/>
            </a:pPr>
            <a:endParaRPr lang="ja-JP" altLang="en-US" sz="3800" b="1" dirty="0">
              <a:effectLst/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239EAC15-C064-4EB5-B1DE-0E09A4BC8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7023"/>
            <a:ext cx="10515600" cy="424015"/>
          </a:xfrm>
        </p:spPr>
        <p:txBody>
          <a:bodyPr>
            <a:normAutofit fontScale="90000"/>
          </a:bodyPr>
          <a:lstStyle/>
          <a:p>
            <a:r>
              <a:rPr lang="cs-CZ" sz="3600" dirty="0"/>
              <a:t>JAP341</a:t>
            </a:r>
            <a:r>
              <a:rPr lang="cs-CZ" dirty="0"/>
              <a:t>  </a:t>
            </a:r>
            <a:r>
              <a:rPr lang="cs-CZ" b="1" dirty="0"/>
              <a:t>Obchodní japonština I</a:t>
            </a:r>
            <a:r>
              <a:rPr lang="cs-CZ" dirty="0"/>
              <a:t>   </a:t>
            </a:r>
            <a:r>
              <a:rPr lang="cs-CZ" sz="3600" dirty="0"/>
              <a:t>podzim 2018</a:t>
            </a:r>
          </a:p>
        </p:txBody>
      </p:sp>
    </p:spTree>
    <p:extLst>
      <p:ext uri="{BB962C8B-B14F-4D97-AF65-F5344CB8AC3E}">
        <p14:creationId xmlns:p14="http://schemas.microsoft.com/office/powerpoint/2010/main" val="38345217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298F47E-9296-4D10-8BE6-9823185ABB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64297"/>
            <a:ext cx="10515600" cy="57366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altLang="ja-JP" b="1" dirty="0">
                <a:latin typeface="Meiryo UI" panose="020B0604030504040204" pitchFamily="34" charset="-128"/>
                <a:ea typeface="Meiryo UI" panose="020B0604030504040204" pitchFamily="34" charset="-128"/>
              </a:rPr>
              <a:t>Fráze v emailové komunikaci </a:t>
            </a:r>
            <a:r>
              <a:rPr lang="ja-JP" altLang="en-US" b="1" dirty="0">
                <a:latin typeface="Meiryo UI" panose="020B0604030504040204" pitchFamily="34" charset="-128"/>
                <a:ea typeface="Meiryo UI" panose="020B0604030504040204" pitchFamily="34" charset="-128"/>
              </a:rPr>
              <a:t>②</a:t>
            </a:r>
            <a:endParaRPr lang="en-US" altLang="ja-JP" sz="23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indent="0">
              <a:buNone/>
            </a:pPr>
            <a:endParaRPr lang="en-US" altLang="ja-JP" sz="8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indent="0">
              <a:buNone/>
            </a:pPr>
            <a:r>
              <a:rPr lang="ja-JP" altLang="en-US" sz="2300" dirty="0">
                <a:latin typeface="Meiryo UI" panose="020B0604030504040204" pitchFamily="34" charset="-128"/>
                <a:ea typeface="Meiryo UI" panose="020B0604030504040204" pitchFamily="34" charset="-128"/>
              </a:rPr>
              <a:t>「お疲れ様です。」</a:t>
            </a:r>
            <a:endParaRPr lang="en-US" altLang="ja-JP" sz="23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indent="0">
              <a:buNone/>
            </a:pPr>
            <a:endParaRPr lang="en-US" altLang="ja-JP" sz="8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indent="0">
              <a:buNone/>
            </a:pPr>
            <a:r>
              <a:rPr lang="ja-JP" altLang="en-US" sz="2300" dirty="0">
                <a:latin typeface="Meiryo UI" panose="020B0604030504040204" pitchFamily="34" charset="-128"/>
                <a:ea typeface="Meiryo UI" panose="020B0604030504040204" pitchFamily="34" charset="-128"/>
              </a:rPr>
              <a:t>「お世話になっております。」</a:t>
            </a:r>
            <a:endParaRPr lang="en-US" altLang="ja-JP" sz="23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indent="0">
              <a:buNone/>
            </a:pPr>
            <a:r>
              <a:rPr lang="ja-JP" altLang="en-US" sz="2300" dirty="0">
                <a:latin typeface="Meiryo UI" panose="020B0604030504040204" pitchFamily="34" charset="-128"/>
                <a:ea typeface="Meiryo UI" panose="020B0604030504040204" pitchFamily="34" charset="-128"/>
              </a:rPr>
              <a:t>「大変お世話になっております。」</a:t>
            </a:r>
            <a:endParaRPr lang="en-US" altLang="ja-JP" sz="23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indent="0">
              <a:buNone/>
            </a:pPr>
            <a:r>
              <a:rPr lang="ja-JP" altLang="en-US" sz="2300" dirty="0">
                <a:latin typeface="Meiryo UI" panose="020B0604030504040204" pitchFamily="34" charset="-128"/>
                <a:ea typeface="Meiryo UI" panose="020B0604030504040204" pitchFamily="34" charset="-128"/>
              </a:rPr>
              <a:t>「いつもお世話になっております。」</a:t>
            </a:r>
            <a:endParaRPr lang="en-US" altLang="ja-JP" sz="23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indent="0">
              <a:buNone/>
            </a:pPr>
            <a:endParaRPr lang="en-US" altLang="ja-JP" sz="8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indent="0">
              <a:buNone/>
            </a:pPr>
            <a:r>
              <a:rPr lang="ja-JP" altLang="en-US" sz="2300" dirty="0">
                <a:latin typeface="Meiryo UI" panose="020B0604030504040204" pitchFamily="34" charset="-128"/>
                <a:ea typeface="Meiryo UI" panose="020B0604030504040204" pitchFamily="34" charset="-128"/>
              </a:rPr>
              <a:t>「拝啓」</a:t>
            </a:r>
            <a:endParaRPr lang="en-US" altLang="ja-JP" sz="23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indent="0">
              <a:buNone/>
            </a:pPr>
            <a:r>
              <a:rPr lang="ja-JP" altLang="en-US" sz="2300" dirty="0">
                <a:latin typeface="Meiryo UI" panose="020B0604030504040204" pitchFamily="34" charset="-128"/>
                <a:ea typeface="Meiryo UI" panose="020B0604030504040204" pitchFamily="34" charset="-128"/>
              </a:rPr>
              <a:t>「貴社ますますご盛栄のこととお喜び申し上げます。」「平素よりお世話になっております。」</a:t>
            </a:r>
            <a:endParaRPr lang="en-US" altLang="ja-JP" sz="23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indent="0">
              <a:buNone/>
            </a:pPr>
            <a:r>
              <a:rPr lang="en-US" altLang="ja-JP" sz="2300" dirty="0">
                <a:latin typeface="Meiryo UI" panose="020B0604030504040204" pitchFamily="34" charset="-128"/>
                <a:ea typeface="Meiryo UI" panose="020B0604030504040204" pitchFamily="34" charset="-128"/>
              </a:rPr>
              <a:t>※</a:t>
            </a:r>
            <a:r>
              <a:rPr lang="ja-JP" altLang="en-US" sz="2300" dirty="0">
                <a:latin typeface="Meiryo UI" panose="020B0604030504040204" pitchFamily="34" charset="-128"/>
                <a:ea typeface="Meiryo UI" panose="020B0604030504040204" pitchFamily="34" charset="-128"/>
              </a:rPr>
              <a:t>気候の挨拶の例　「爽秋の候、貴社ますますご発展のこととお慶び申し上げます。」</a:t>
            </a:r>
            <a:endParaRPr lang="en-US" altLang="ja-JP" sz="23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indent="0">
              <a:buNone/>
            </a:pPr>
            <a:endParaRPr lang="en-US" altLang="ja-JP" sz="8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indent="0">
              <a:buNone/>
            </a:pPr>
            <a:r>
              <a:rPr lang="ja-JP" altLang="en-US" sz="2300" dirty="0">
                <a:latin typeface="Meiryo UI" panose="020B0604030504040204" pitchFamily="34" charset="-128"/>
                <a:ea typeface="Meiryo UI" panose="020B0604030504040204" pitchFamily="34" charset="-128"/>
              </a:rPr>
              <a:t>「ご無沙汰しております。」</a:t>
            </a:r>
          </a:p>
          <a:p>
            <a:pPr marL="0" indent="0">
              <a:buNone/>
            </a:pPr>
            <a:endParaRPr lang="ja-JP" altLang="en-US" sz="23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indent="0">
              <a:buNone/>
            </a:pPr>
            <a:endParaRPr lang="ja-JP" altLang="en-US" sz="15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indent="0">
              <a:buNone/>
            </a:pPr>
            <a:endParaRPr lang="ja-JP" altLang="en-US" sz="15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indent="0">
              <a:buNone/>
            </a:pPr>
            <a:endParaRPr lang="ja-JP" altLang="en-US" sz="3800" b="1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indent="0">
              <a:buNone/>
            </a:pPr>
            <a:endParaRPr lang="ja-JP" altLang="en-US" sz="3800" b="1" dirty="0">
              <a:effectLst/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239EAC15-C064-4EB5-B1DE-0E09A4BC8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7023"/>
            <a:ext cx="10515600" cy="424015"/>
          </a:xfrm>
        </p:spPr>
        <p:txBody>
          <a:bodyPr>
            <a:normAutofit fontScale="90000"/>
          </a:bodyPr>
          <a:lstStyle/>
          <a:p>
            <a:r>
              <a:rPr lang="cs-CZ" sz="3600" dirty="0"/>
              <a:t>JAP341</a:t>
            </a:r>
            <a:r>
              <a:rPr lang="cs-CZ" dirty="0"/>
              <a:t>  </a:t>
            </a:r>
            <a:r>
              <a:rPr lang="cs-CZ" b="1" dirty="0"/>
              <a:t>Obchodní japonština I</a:t>
            </a:r>
            <a:r>
              <a:rPr lang="cs-CZ" dirty="0"/>
              <a:t>   </a:t>
            </a:r>
            <a:r>
              <a:rPr lang="cs-CZ" sz="3600" dirty="0"/>
              <a:t>podzim 2018</a:t>
            </a:r>
          </a:p>
        </p:txBody>
      </p:sp>
    </p:spTree>
    <p:extLst>
      <p:ext uri="{BB962C8B-B14F-4D97-AF65-F5344CB8AC3E}">
        <p14:creationId xmlns:p14="http://schemas.microsoft.com/office/powerpoint/2010/main" val="29515381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298F47E-9296-4D10-8BE6-9823185ABB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64297"/>
            <a:ext cx="10515600" cy="57366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altLang="ja-JP" b="1" dirty="0">
                <a:latin typeface="Meiryo UI" panose="020B0604030504040204" pitchFamily="34" charset="-128"/>
                <a:ea typeface="Meiryo UI" panose="020B0604030504040204" pitchFamily="34" charset="-128"/>
              </a:rPr>
              <a:t>Fráze v emailové komunikaci </a:t>
            </a:r>
            <a:r>
              <a:rPr lang="ja-JP" altLang="en-US" b="1" dirty="0">
                <a:latin typeface="Meiryo UI" panose="020B0604030504040204" pitchFamily="34" charset="-128"/>
                <a:ea typeface="Meiryo UI" panose="020B0604030504040204" pitchFamily="34" charset="-128"/>
              </a:rPr>
              <a:t>③</a:t>
            </a:r>
            <a:endParaRPr lang="en-US" altLang="ja-JP" sz="23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indent="0">
              <a:buNone/>
            </a:pPr>
            <a:endParaRPr lang="en-US" altLang="ja-JP" sz="23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indent="0">
              <a:buNone/>
            </a:pPr>
            <a:r>
              <a:rPr lang="ja-JP" altLang="en-US" sz="2300" dirty="0">
                <a:latin typeface="Meiryo UI" panose="020B0604030504040204" pitchFamily="34" charset="-128"/>
                <a:ea typeface="Meiryo UI" panose="020B0604030504040204" pitchFamily="34" charset="-128"/>
              </a:rPr>
              <a:t>「主題の件、」「○○の件ですが、」</a:t>
            </a:r>
            <a:endParaRPr lang="en-US" altLang="ja-JP" sz="23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indent="0">
              <a:buNone/>
            </a:pPr>
            <a:endParaRPr lang="en-US" altLang="ja-JP" sz="23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indent="0">
              <a:buNone/>
            </a:pPr>
            <a:r>
              <a:rPr lang="ja-JP" altLang="en-US" sz="2300" dirty="0">
                <a:latin typeface="Meiryo UI" panose="020B0604030504040204" pitchFamily="34" charset="-128"/>
                <a:ea typeface="Meiryo UI" panose="020B0604030504040204" pitchFamily="34" charset="-128"/>
              </a:rPr>
              <a:t>「○○の件でご連絡いたしました。」</a:t>
            </a:r>
            <a:endParaRPr lang="en-US" altLang="ja-JP" sz="23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indent="0">
              <a:buNone/>
            </a:pPr>
            <a:r>
              <a:rPr lang="ja-JP" altLang="en-US" sz="2300" dirty="0">
                <a:latin typeface="Meiryo UI" panose="020B0604030504040204" pitchFamily="34" charset="-128"/>
                <a:ea typeface="Meiryo UI" panose="020B0604030504040204" pitchFamily="34" charset="-128"/>
              </a:rPr>
              <a:t>「さて、」</a:t>
            </a:r>
            <a:endParaRPr lang="en-US" altLang="ja-JP" sz="23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indent="0">
              <a:buNone/>
            </a:pPr>
            <a:endParaRPr lang="ja-JP" altLang="en-US" sz="23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indent="0">
              <a:buNone/>
            </a:pPr>
            <a:endParaRPr lang="ja-JP" altLang="en-US" sz="15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indent="0">
              <a:buNone/>
            </a:pPr>
            <a:endParaRPr lang="ja-JP" altLang="en-US" sz="15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indent="0">
              <a:buNone/>
            </a:pPr>
            <a:endParaRPr lang="ja-JP" altLang="en-US" sz="3800" b="1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indent="0">
              <a:buNone/>
            </a:pPr>
            <a:endParaRPr lang="ja-JP" altLang="en-US" sz="3800" b="1" dirty="0">
              <a:effectLst/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239EAC15-C064-4EB5-B1DE-0E09A4BC8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7023"/>
            <a:ext cx="10515600" cy="424015"/>
          </a:xfrm>
        </p:spPr>
        <p:txBody>
          <a:bodyPr>
            <a:normAutofit fontScale="90000"/>
          </a:bodyPr>
          <a:lstStyle/>
          <a:p>
            <a:r>
              <a:rPr lang="cs-CZ" sz="3600" dirty="0"/>
              <a:t>JAP341</a:t>
            </a:r>
            <a:r>
              <a:rPr lang="cs-CZ" dirty="0"/>
              <a:t>  </a:t>
            </a:r>
            <a:r>
              <a:rPr lang="cs-CZ" b="1" dirty="0"/>
              <a:t>Obchodní japonština I</a:t>
            </a:r>
            <a:r>
              <a:rPr lang="cs-CZ" dirty="0"/>
              <a:t>   </a:t>
            </a:r>
            <a:r>
              <a:rPr lang="cs-CZ" sz="3600" dirty="0"/>
              <a:t>podzim 2018</a:t>
            </a:r>
          </a:p>
        </p:txBody>
      </p:sp>
    </p:spTree>
    <p:extLst>
      <p:ext uri="{BB962C8B-B14F-4D97-AF65-F5344CB8AC3E}">
        <p14:creationId xmlns:p14="http://schemas.microsoft.com/office/powerpoint/2010/main" val="31965079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298F47E-9296-4D10-8BE6-9823185ABB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64297"/>
            <a:ext cx="10515600" cy="57366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altLang="ja-JP" b="1" dirty="0">
                <a:latin typeface="Meiryo UI" panose="020B0604030504040204" pitchFamily="34" charset="-128"/>
                <a:ea typeface="Meiryo UI" panose="020B0604030504040204" pitchFamily="34" charset="-128"/>
              </a:rPr>
              <a:t>Fráze v emailové komunikaci </a:t>
            </a:r>
            <a:r>
              <a:rPr lang="ja-JP" altLang="en-US" b="1" dirty="0">
                <a:latin typeface="Meiryo UI" panose="020B0604030504040204" pitchFamily="34" charset="-128"/>
                <a:ea typeface="Meiryo UI" panose="020B0604030504040204" pitchFamily="34" charset="-128"/>
              </a:rPr>
              <a:t>④</a:t>
            </a:r>
          </a:p>
          <a:p>
            <a:pPr marL="0" indent="0">
              <a:buNone/>
            </a:pPr>
            <a:endParaRPr lang="ja-JP" altLang="en-US" sz="1400" b="1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indent="0">
              <a:buNone/>
            </a:pPr>
            <a:r>
              <a:rPr lang="ja-JP" altLang="en-US" sz="2300" dirty="0">
                <a:latin typeface="Meiryo UI" panose="020B0604030504040204" pitchFamily="34" charset="-128"/>
                <a:ea typeface="Meiryo UI" panose="020B0604030504040204" pitchFamily="34" charset="-128"/>
              </a:rPr>
              <a:t>「よろしくお願いいたします。」</a:t>
            </a:r>
            <a:endParaRPr lang="cs-CZ" altLang="ja-JP" sz="23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indent="0">
              <a:buNone/>
            </a:pPr>
            <a:r>
              <a:rPr lang="ja-JP" altLang="en-US" sz="2300" dirty="0">
                <a:latin typeface="Meiryo UI" panose="020B0604030504040204" pitchFamily="34" charset="-128"/>
                <a:ea typeface="Meiryo UI" panose="020B0604030504040204" pitchFamily="34" charset="-128"/>
              </a:rPr>
              <a:t>「以上、宜しくお願いいたします。」</a:t>
            </a:r>
            <a:endParaRPr lang="en-US" altLang="ja-JP" sz="23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indent="0">
              <a:buNone/>
            </a:pPr>
            <a:r>
              <a:rPr lang="ja-JP" altLang="en-US" sz="2300" dirty="0">
                <a:latin typeface="Meiryo UI" panose="020B0604030504040204" pitchFamily="34" charset="-128"/>
                <a:ea typeface="Meiryo UI" panose="020B0604030504040204" pitchFamily="34" charset="-128"/>
              </a:rPr>
              <a:t>「以上」</a:t>
            </a:r>
            <a:endParaRPr lang="en-US" altLang="ja-JP" sz="23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indent="0">
              <a:buNone/>
            </a:pPr>
            <a:endParaRPr lang="en-US" altLang="ja-JP" sz="23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indent="0">
              <a:buNone/>
            </a:pPr>
            <a:r>
              <a:rPr lang="ja-JP" altLang="en-US" sz="2300" dirty="0">
                <a:latin typeface="Meiryo UI" panose="020B0604030504040204" pitchFamily="34" charset="-128"/>
                <a:ea typeface="Meiryo UI" panose="020B0604030504040204" pitchFamily="34" charset="-128"/>
              </a:rPr>
              <a:t>「何卒よろしくお願いいたします。」</a:t>
            </a:r>
            <a:endParaRPr lang="en-US" altLang="ja-JP" sz="23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indent="0">
              <a:buNone/>
            </a:pPr>
            <a:r>
              <a:rPr lang="ja-JP" altLang="en-US" sz="2300" dirty="0">
                <a:latin typeface="Meiryo UI" panose="020B0604030504040204" pitchFamily="34" charset="-128"/>
                <a:ea typeface="Meiryo UI" panose="020B0604030504040204" pitchFamily="34" charset="-128"/>
              </a:rPr>
              <a:t>「よろしくお願い申し上げます。」</a:t>
            </a:r>
            <a:endParaRPr lang="en-US" altLang="ja-JP" sz="23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indent="0">
              <a:buNone/>
            </a:pPr>
            <a:endParaRPr lang="en-US" altLang="ja-JP" sz="23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indent="0">
              <a:buNone/>
            </a:pPr>
            <a:r>
              <a:rPr lang="ja-JP" altLang="en-US" sz="2300" dirty="0">
                <a:latin typeface="Meiryo UI" panose="020B0604030504040204" pitchFamily="34" charset="-128"/>
                <a:ea typeface="Meiryo UI" panose="020B0604030504040204" pitchFamily="34" charset="-128"/>
              </a:rPr>
              <a:t>「敬具」</a:t>
            </a:r>
            <a:endParaRPr lang="en-US" altLang="ja-JP" sz="23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indent="0">
              <a:buNone/>
            </a:pPr>
            <a:endParaRPr lang="en-US" altLang="ja-JP" sz="23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indent="0">
              <a:buNone/>
            </a:pPr>
            <a:r>
              <a:rPr lang="ja-JP" altLang="en-US" sz="2300" dirty="0">
                <a:latin typeface="Meiryo UI" panose="020B0604030504040204" pitchFamily="34" charset="-128"/>
                <a:ea typeface="Meiryo UI" panose="020B0604030504040204" pitchFamily="34" charset="-128"/>
              </a:rPr>
              <a:t>「お体にお気をつけて下さい。」</a:t>
            </a:r>
            <a:endParaRPr lang="ja-JP" altLang="en-US" sz="15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indent="0">
              <a:buNone/>
            </a:pPr>
            <a:endParaRPr lang="ja-JP" altLang="en-US" sz="15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indent="0">
              <a:buNone/>
            </a:pPr>
            <a:endParaRPr lang="ja-JP" altLang="en-US" sz="3800" b="1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indent="0">
              <a:buNone/>
            </a:pPr>
            <a:endParaRPr lang="ja-JP" altLang="en-US" sz="3800" b="1" dirty="0">
              <a:effectLst/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239EAC15-C064-4EB5-B1DE-0E09A4BC8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7023"/>
            <a:ext cx="10515600" cy="424015"/>
          </a:xfrm>
        </p:spPr>
        <p:txBody>
          <a:bodyPr>
            <a:normAutofit fontScale="90000"/>
          </a:bodyPr>
          <a:lstStyle/>
          <a:p>
            <a:r>
              <a:rPr lang="cs-CZ" sz="3600" dirty="0"/>
              <a:t>JAP341</a:t>
            </a:r>
            <a:r>
              <a:rPr lang="cs-CZ" dirty="0"/>
              <a:t>  </a:t>
            </a:r>
            <a:r>
              <a:rPr lang="cs-CZ" b="1" dirty="0"/>
              <a:t>Obchodní japonština I</a:t>
            </a:r>
            <a:r>
              <a:rPr lang="cs-CZ" dirty="0"/>
              <a:t>   </a:t>
            </a:r>
            <a:r>
              <a:rPr lang="cs-CZ" sz="3600" dirty="0"/>
              <a:t>podzim 2018</a:t>
            </a:r>
          </a:p>
        </p:txBody>
      </p:sp>
    </p:spTree>
    <p:extLst>
      <p:ext uri="{BB962C8B-B14F-4D97-AF65-F5344CB8AC3E}">
        <p14:creationId xmlns:p14="http://schemas.microsoft.com/office/powerpoint/2010/main" val="13806501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298F47E-9296-4D10-8BE6-9823185ABB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64297"/>
            <a:ext cx="10515600" cy="57366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altLang="ja-JP" b="1" dirty="0">
                <a:latin typeface="Meiryo UI" panose="020B0604030504040204" pitchFamily="34" charset="-128"/>
                <a:ea typeface="Meiryo UI" panose="020B0604030504040204" pitchFamily="34" charset="-128"/>
              </a:rPr>
              <a:t>Fráze v emailové komunikaci </a:t>
            </a:r>
            <a:r>
              <a:rPr lang="ja-JP" altLang="en-US" b="1" dirty="0">
                <a:latin typeface="Meiryo UI" panose="020B0604030504040204" pitchFamily="34" charset="-128"/>
                <a:ea typeface="Meiryo UI" panose="020B0604030504040204" pitchFamily="34" charset="-128"/>
              </a:rPr>
              <a:t>⑤</a:t>
            </a:r>
          </a:p>
          <a:p>
            <a:pPr marL="0" indent="0">
              <a:buNone/>
            </a:pPr>
            <a:endParaRPr lang="ja-JP" altLang="en-US" sz="1400" b="1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indent="0">
              <a:buNone/>
            </a:pPr>
            <a:endParaRPr lang="ja-JP" altLang="en-US" sz="15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indent="0">
              <a:buNone/>
            </a:pPr>
            <a:endParaRPr lang="ja-JP" altLang="en-US" sz="3800" b="1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indent="0">
              <a:buNone/>
            </a:pPr>
            <a:endParaRPr lang="ja-JP" altLang="en-US" sz="3800" b="1" dirty="0">
              <a:effectLst/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239EAC15-C064-4EB5-B1DE-0E09A4BC8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7023"/>
            <a:ext cx="10515600" cy="424015"/>
          </a:xfrm>
        </p:spPr>
        <p:txBody>
          <a:bodyPr>
            <a:normAutofit fontScale="90000"/>
          </a:bodyPr>
          <a:lstStyle/>
          <a:p>
            <a:r>
              <a:rPr lang="cs-CZ" sz="3600" dirty="0"/>
              <a:t>JAP341</a:t>
            </a:r>
            <a:r>
              <a:rPr lang="cs-CZ" dirty="0"/>
              <a:t>  </a:t>
            </a:r>
            <a:r>
              <a:rPr lang="cs-CZ" b="1" dirty="0"/>
              <a:t>Obchodní japonština I</a:t>
            </a:r>
            <a:r>
              <a:rPr lang="cs-CZ" dirty="0"/>
              <a:t>   </a:t>
            </a:r>
            <a:r>
              <a:rPr lang="cs-CZ" sz="3600" dirty="0"/>
              <a:t>podzim 2018</a:t>
            </a:r>
          </a:p>
        </p:txBody>
      </p:sp>
      <p:graphicFrame>
        <p:nvGraphicFramePr>
          <p:cNvPr id="2" name="Tabulka 1">
            <a:extLst>
              <a:ext uri="{FF2B5EF4-FFF2-40B4-BE49-F238E27FC236}">
                <a16:creationId xmlns:a16="http://schemas.microsoft.com/office/drawing/2014/main" id="{75999638-7879-4DD9-89AD-64634FF61B94}"/>
              </a:ext>
            </a:extLst>
          </p:cNvPr>
          <p:cNvGraphicFramePr>
            <a:graphicFrameLocks noGrp="1"/>
          </p:cNvGraphicFramePr>
          <p:nvPr/>
        </p:nvGraphicFramePr>
        <p:xfrm>
          <a:off x="838200" y="2151539"/>
          <a:ext cx="10515600" cy="3699510"/>
        </p:xfrm>
        <a:graphic>
          <a:graphicData uri="http://schemas.openxmlformats.org/drawingml/2006/table">
            <a:tbl>
              <a:tblPr/>
              <a:tblGrid>
                <a:gridCol w="1314450">
                  <a:extLst>
                    <a:ext uri="{9D8B030D-6E8A-4147-A177-3AD203B41FA5}">
                      <a16:colId xmlns:a16="http://schemas.microsoft.com/office/drawing/2014/main" val="3574389001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822481187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3378131312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640842596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2116189122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821066866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3574622255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215490194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cs-CZ"/>
                        <a:t> 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/>
                        <a:t>上旬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/>
                        <a:t>中旬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/>
                        <a:t>下旬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/>
                        <a:t> 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/>
                        <a:t>上旬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/>
                        <a:t>中旬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/>
                        <a:t>下旬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379729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altLang="ja-JP"/>
                        <a:t>1</a:t>
                      </a:r>
                      <a:r>
                        <a:rPr lang="ja-JP" altLang="en-US"/>
                        <a:t>月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/>
                        <a:t>新春の候</a:t>
                      </a:r>
                      <a:br>
                        <a:rPr lang="ja-JP" altLang="en-US"/>
                      </a:br>
                      <a:r>
                        <a:rPr lang="ja-JP" altLang="en-US"/>
                        <a:t>初春の候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/>
                        <a:t>寒風の候</a:t>
                      </a:r>
                      <a:br>
                        <a:rPr lang="ja-JP" altLang="en-US"/>
                      </a:br>
                      <a:r>
                        <a:rPr lang="ja-JP" altLang="en-US"/>
                        <a:t>寒中の候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/>
                        <a:t>厳寒の候</a:t>
                      </a:r>
                      <a:br>
                        <a:rPr lang="ja-JP" altLang="en-US"/>
                      </a:br>
                      <a:r>
                        <a:rPr lang="ja-JP" altLang="en-US"/>
                        <a:t>大寒の候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/>
                        <a:t>7</a:t>
                      </a:r>
                      <a:r>
                        <a:rPr lang="ja-JP" altLang="en-US"/>
                        <a:t>月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/>
                        <a:t>盛夏の候</a:t>
                      </a:r>
                      <a:br>
                        <a:rPr lang="ja-JP" altLang="en-US"/>
                      </a:br>
                      <a:r>
                        <a:rPr lang="ja-JP" altLang="en-US"/>
                        <a:t>小暑の候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/>
                        <a:t>盛夏の候</a:t>
                      </a:r>
                      <a:br>
                        <a:rPr lang="ja-JP" altLang="en-US"/>
                      </a:br>
                      <a:r>
                        <a:rPr lang="ja-JP" altLang="en-US"/>
                        <a:t>暑中の候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/>
                        <a:t>盛夏の候</a:t>
                      </a:r>
                      <a:br>
                        <a:rPr lang="ja-JP" altLang="en-US"/>
                      </a:br>
                      <a:r>
                        <a:rPr lang="ja-JP" altLang="en-US"/>
                        <a:t>大暑の候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75958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altLang="ja-JP"/>
                        <a:t>2</a:t>
                      </a:r>
                      <a:r>
                        <a:rPr lang="ja-JP" altLang="en-US"/>
                        <a:t>月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dirty="0"/>
                        <a:t>晩冬の候</a:t>
                      </a:r>
                      <a:br>
                        <a:rPr lang="ja-JP" altLang="en-US" dirty="0"/>
                      </a:br>
                      <a:r>
                        <a:rPr lang="ja-JP" altLang="en-US" dirty="0"/>
                        <a:t>立春の候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/>
                        <a:t>余寒の候</a:t>
                      </a:r>
                      <a:br>
                        <a:rPr lang="ja-JP" altLang="en-US"/>
                      </a:br>
                      <a:r>
                        <a:rPr lang="ja-JP" altLang="en-US"/>
                        <a:t>梅花の候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/>
                        <a:t>春寒の候</a:t>
                      </a:r>
                      <a:br>
                        <a:rPr lang="ja-JP" altLang="en-US"/>
                      </a:br>
                      <a:r>
                        <a:rPr lang="ja-JP" altLang="en-US"/>
                        <a:t>向春の候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/>
                        <a:t>8</a:t>
                      </a:r>
                      <a:r>
                        <a:rPr lang="ja-JP" altLang="en-US"/>
                        <a:t>月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/>
                        <a:t>立秋の候</a:t>
                      </a:r>
                      <a:br>
                        <a:rPr lang="ja-JP" altLang="en-US"/>
                      </a:br>
                      <a:r>
                        <a:rPr lang="ja-JP" altLang="en-US"/>
                        <a:t>晩夏の候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/>
                        <a:t>残暑の候</a:t>
                      </a:r>
                      <a:br>
                        <a:rPr lang="ja-JP" altLang="en-US"/>
                      </a:br>
                      <a:r>
                        <a:rPr lang="ja-JP" altLang="en-US"/>
                        <a:t>晩夏の候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/>
                        <a:t>残暑の候</a:t>
                      </a:r>
                      <a:br>
                        <a:rPr lang="ja-JP" altLang="en-US"/>
                      </a:br>
                      <a:r>
                        <a:rPr lang="ja-JP" altLang="en-US"/>
                        <a:t>秋暑の候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3424545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altLang="ja-JP"/>
                        <a:t>3</a:t>
                      </a:r>
                      <a:r>
                        <a:rPr lang="ja-JP" altLang="en-US"/>
                        <a:t>月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/>
                        <a:t>早春の候</a:t>
                      </a:r>
                      <a:br>
                        <a:rPr lang="ja-JP" altLang="en-US"/>
                      </a:br>
                      <a:r>
                        <a:rPr lang="ja-JP" altLang="en-US"/>
                        <a:t>浅春の候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/>
                        <a:t>仲春の候</a:t>
                      </a:r>
                      <a:br>
                        <a:rPr lang="ja-JP" altLang="en-US"/>
                      </a:br>
                      <a:r>
                        <a:rPr lang="ja-JP" altLang="en-US"/>
                        <a:t>春色の候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/>
                        <a:t>春分の候</a:t>
                      </a:r>
                      <a:br>
                        <a:rPr lang="ja-JP" altLang="en-US"/>
                      </a:br>
                      <a:r>
                        <a:rPr lang="ja-JP" altLang="en-US"/>
                        <a:t>春暖の候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/>
                        <a:t>9</a:t>
                      </a:r>
                      <a:r>
                        <a:rPr lang="ja-JP" altLang="en-US"/>
                        <a:t>月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/>
                        <a:t>初秋の候</a:t>
                      </a:r>
                      <a:br>
                        <a:rPr lang="ja-JP" altLang="en-US"/>
                      </a:br>
                      <a:r>
                        <a:rPr lang="ja-JP" altLang="en-US"/>
                        <a:t>新涼の候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/>
                        <a:t>爽秋の候</a:t>
                      </a:r>
                      <a:br>
                        <a:rPr lang="ja-JP" altLang="en-US"/>
                      </a:br>
                      <a:r>
                        <a:rPr lang="ja-JP" altLang="en-US"/>
                        <a:t>涼風の候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/>
                        <a:t>秋涼の候</a:t>
                      </a:r>
                      <a:br>
                        <a:rPr lang="ja-JP" altLang="en-US"/>
                      </a:br>
                      <a:r>
                        <a:rPr lang="ja-JP" altLang="en-US"/>
                        <a:t>秋色の候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149958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altLang="ja-JP"/>
                        <a:t>4</a:t>
                      </a:r>
                      <a:r>
                        <a:rPr lang="ja-JP" altLang="en-US"/>
                        <a:t>月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/>
                        <a:t>陽春の候</a:t>
                      </a:r>
                      <a:br>
                        <a:rPr lang="ja-JP" altLang="en-US"/>
                      </a:br>
                      <a:r>
                        <a:rPr lang="ja-JP" altLang="en-US"/>
                        <a:t>桜花の候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/>
                        <a:t>陽春の候</a:t>
                      </a:r>
                      <a:br>
                        <a:rPr lang="ja-JP" altLang="en-US"/>
                      </a:br>
                      <a:r>
                        <a:rPr lang="ja-JP" altLang="en-US"/>
                        <a:t>春風の候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/>
                        <a:t>春陽の候</a:t>
                      </a:r>
                      <a:br>
                        <a:rPr lang="ja-JP" altLang="en-US"/>
                      </a:br>
                      <a:r>
                        <a:rPr lang="ja-JP" altLang="en-US"/>
                        <a:t>晩春の候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/>
                        <a:t>10</a:t>
                      </a:r>
                      <a:r>
                        <a:rPr lang="ja-JP" altLang="en-US"/>
                        <a:t>月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/>
                        <a:t>秋色の候</a:t>
                      </a:r>
                      <a:br>
                        <a:rPr lang="ja-JP" altLang="en-US"/>
                      </a:br>
                      <a:r>
                        <a:rPr lang="ja-JP" altLang="en-US"/>
                        <a:t>秋晴の候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/>
                        <a:t>秋麗の候</a:t>
                      </a:r>
                      <a:br>
                        <a:rPr lang="ja-JP" altLang="en-US"/>
                      </a:br>
                      <a:r>
                        <a:rPr lang="ja-JP" altLang="en-US"/>
                        <a:t>紅葉の候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/>
                        <a:t>秋冷の候</a:t>
                      </a:r>
                      <a:br>
                        <a:rPr lang="ja-JP" altLang="en-US"/>
                      </a:br>
                      <a:r>
                        <a:rPr lang="ja-JP" altLang="en-US"/>
                        <a:t>紅葉の候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1539201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altLang="ja-JP"/>
                        <a:t>5</a:t>
                      </a:r>
                      <a:r>
                        <a:rPr lang="ja-JP" altLang="en-US"/>
                        <a:t>月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/>
                        <a:t>新緑の候</a:t>
                      </a:r>
                      <a:br>
                        <a:rPr lang="ja-JP" altLang="en-US"/>
                      </a:br>
                      <a:r>
                        <a:rPr lang="ja-JP" altLang="en-US"/>
                        <a:t>立夏の候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/>
                        <a:t>新緑の候</a:t>
                      </a:r>
                      <a:br>
                        <a:rPr lang="ja-JP" altLang="en-US"/>
                      </a:br>
                      <a:r>
                        <a:rPr lang="ja-JP" altLang="en-US"/>
                        <a:t>薫風の候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/>
                        <a:t>薫風の候</a:t>
                      </a:r>
                      <a:br>
                        <a:rPr lang="ja-JP" altLang="en-US"/>
                      </a:br>
                      <a:r>
                        <a:rPr lang="ja-JP" altLang="en-US"/>
                        <a:t>青葉の候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/>
                        <a:t>11</a:t>
                      </a:r>
                      <a:r>
                        <a:rPr lang="ja-JP" altLang="en-US"/>
                        <a:t>月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/>
                        <a:t>晩秋の候</a:t>
                      </a:r>
                      <a:br>
                        <a:rPr lang="ja-JP" altLang="en-US"/>
                      </a:br>
                      <a:r>
                        <a:rPr lang="ja-JP" altLang="en-US"/>
                        <a:t>紅葉の候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/>
                        <a:t>落葉の候</a:t>
                      </a:r>
                      <a:br>
                        <a:rPr lang="ja-JP" altLang="en-US"/>
                      </a:br>
                      <a:r>
                        <a:rPr lang="ja-JP" altLang="en-US"/>
                        <a:t>向寒の候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/>
                        <a:t>霜秋の候</a:t>
                      </a:r>
                      <a:br>
                        <a:rPr lang="ja-JP" altLang="en-US"/>
                      </a:br>
                      <a:r>
                        <a:rPr lang="ja-JP" altLang="en-US"/>
                        <a:t>向寒の候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3947928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altLang="ja-JP"/>
                        <a:t>6</a:t>
                      </a:r>
                      <a:r>
                        <a:rPr lang="ja-JP" altLang="en-US"/>
                        <a:t>月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/>
                        <a:t>初夏の候</a:t>
                      </a:r>
                      <a:br>
                        <a:rPr lang="ja-JP" altLang="en-US"/>
                      </a:br>
                      <a:r>
                        <a:rPr lang="ja-JP" altLang="en-US"/>
                        <a:t>青葉の候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/>
                        <a:t>深緑の候</a:t>
                      </a:r>
                      <a:br>
                        <a:rPr lang="ja-JP" altLang="en-US"/>
                      </a:br>
                      <a:r>
                        <a:rPr lang="ja-JP" altLang="en-US"/>
                        <a:t>向暑の候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/>
                        <a:t>梅雨の候</a:t>
                      </a:r>
                      <a:br>
                        <a:rPr lang="ja-JP" altLang="en-US"/>
                      </a:br>
                      <a:r>
                        <a:rPr lang="ja-JP" altLang="en-US"/>
                        <a:t>向暑の候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/>
                        <a:t>12</a:t>
                      </a:r>
                      <a:r>
                        <a:rPr lang="ja-JP" altLang="en-US"/>
                        <a:t>月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/>
                        <a:t>初冬の候</a:t>
                      </a:r>
                      <a:br>
                        <a:rPr lang="ja-JP" altLang="en-US"/>
                      </a:br>
                      <a:r>
                        <a:rPr lang="ja-JP" altLang="en-US"/>
                        <a:t>師走の候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/>
                        <a:t>師走の候</a:t>
                      </a:r>
                      <a:br>
                        <a:rPr lang="ja-JP" altLang="en-US"/>
                      </a:br>
                      <a:r>
                        <a:rPr lang="ja-JP" altLang="en-US"/>
                        <a:t>寒冷の候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dirty="0"/>
                        <a:t>寒冷の候</a:t>
                      </a:r>
                      <a:br>
                        <a:rPr lang="ja-JP" altLang="en-US" dirty="0"/>
                      </a:br>
                      <a:r>
                        <a:rPr lang="ja-JP" altLang="en-US" dirty="0"/>
                        <a:t>歳末の候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3671183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482E9F13-6DEA-41AF-B3A6-E3BC2B7A75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1475838"/>
            <a:ext cx="10628334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34" charset="-128"/>
                <a:ea typeface="Meiryo UI" panose="020B0604030504040204" pitchFamily="34" charset="-128"/>
              </a:rPr>
              <a:t>気候の挨拶　・　一覧表</a:t>
            </a:r>
            <a:endParaRPr kumimoji="0" lang="en-US" altLang="ja-JP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34" charset="-128"/>
                <a:ea typeface="Meiryo UI" panose="020B0604030504040204" pitchFamily="34" charset="-128"/>
              </a:rPr>
              <a:t>※ </a:t>
            </a:r>
            <a:r>
              <a:rPr kumimoji="0" lang="cs-CZ" altLang="cs-CZ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34" charset="-128"/>
                <a:ea typeface="Meiryo UI" panose="020B0604030504040204" pitchFamily="34" charset="-128"/>
              </a:rPr>
              <a:t>上旬・中旬・下旬は目安です</a:t>
            </a: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34" charset="-128"/>
                <a:ea typeface="Meiryo UI" panose="020B0604030504040204" pitchFamily="34" charset="-128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258679822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1856</TotalTime>
  <Words>830</Words>
  <Application>Microsoft Office PowerPoint</Application>
  <PresentationFormat>Širokoúhlá obrazovka</PresentationFormat>
  <Paragraphs>276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5" baseType="lpstr">
      <vt:lpstr>Meiryo UI</vt:lpstr>
      <vt:lpstr>游ゴシック</vt:lpstr>
      <vt:lpstr>Arial</vt:lpstr>
      <vt:lpstr>Calibri</vt:lpstr>
      <vt:lpstr>Calibri Light</vt:lpstr>
      <vt:lpstr>Motiv Office</vt:lpstr>
      <vt:lpstr>JAP341 Obchodní japonština I podzim 2018</vt:lpstr>
      <vt:lpstr>JAP341  Obchodní japonština I   podzim 2018</vt:lpstr>
      <vt:lpstr>JAP341  Obchodní japonština I   podzim 2018</vt:lpstr>
      <vt:lpstr>JAP341  Obchodní japonština I   podzim 2018</vt:lpstr>
      <vt:lpstr>JAP341  Obchodní japonština I   podzim 2018</vt:lpstr>
      <vt:lpstr>JAP341  Obchodní japonština I   podzim 2018</vt:lpstr>
      <vt:lpstr>JAP341  Obchodní japonština I   podzim 2018</vt:lpstr>
      <vt:lpstr>JAP341  Obchodní japonština I   podzim 2018</vt:lpstr>
      <vt:lpstr>JAP341  Obchodní japonština I   podzim 2018</vt:lpstr>
      <vt:lpstr>JAP341  Obchodní japonština I   podzim 2018</vt:lpstr>
      <vt:lpstr>JAP341  Obchodní japonština I   podzim 2018</vt:lpstr>
      <vt:lpstr>JAP341  Obchodní japonština I   podzim 2018</vt:lpstr>
      <vt:lpstr>JAP341  Obchodní japonština I   podzim 2018</vt:lpstr>
      <vt:lpstr>JAP341  Obchodní japonština I   podzim 2018</vt:lpstr>
      <vt:lpstr>JAP341  Obchodní japonština I   podzim 2018</vt:lpstr>
      <vt:lpstr>JAP341  Obchodní japonština I   podzim 2018</vt:lpstr>
      <vt:lpstr>JAP341  Obchodní japonština I   podzim 2018</vt:lpstr>
      <vt:lpstr>JAP341  Obchodní japonština I   podzim 2018</vt:lpstr>
      <vt:lpstr>JAP341  Obchodní japonština I   podzim 2018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Obchodní japonština I 2018 zimní semestr</dc:title>
  <dc:creator>Petr Podzimek</dc:creator>
  <cp:lastModifiedBy>Petr Podzimek</cp:lastModifiedBy>
  <cp:revision>92</cp:revision>
  <dcterms:created xsi:type="dcterms:W3CDTF">2018-10-05T05:09:08Z</dcterms:created>
  <dcterms:modified xsi:type="dcterms:W3CDTF">2018-11-30T13:07:24Z</dcterms:modified>
</cp:coreProperties>
</file>