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288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5A9CD-8F64-4037-BD12-ED9D45E6BDCF}" type="datetimeFigureOut">
              <a:rPr lang="cs-CZ"/>
              <a:t>29. 9. 2016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7556E-0E43-4FED-BDAE-2E9604DD77F3}" type="slidenum">
              <a:rPr lang="cs-CZ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77556E-0E43-4FED-BDAE-2E9604DD77F3}" type="slidenum">
              <a:rPr lang="cs-CZ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604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5233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3603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3562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94752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34116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3897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2035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6101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367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6580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3895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995364-D098-45C5-BCDA-40110BBD4223}" type="datetimeFigureOut">
              <a:rPr lang="es-ES" smtClean="0"/>
              <a:t>29/09/2016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987A8A-A78F-4F9E-ACC9-4E8711F3EF74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9701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/>
              <a:t>Literatura catalana III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/>
              <a:t>La Decadència i el Renaixement</a:t>
            </a:r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244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La Decadència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 sz="1800"/>
              <a:t>El segle XVI significa un llarg període d’estancament econòmic, abstenció política, inhibició cultural i defecció lingüística</a:t>
            </a:r>
          </a:p>
          <a:p>
            <a:r>
              <a:rPr lang="ca-ES" sz="1800"/>
              <a:t>Causes: </a:t>
            </a:r>
          </a:p>
          <a:p>
            <a:pPr lvl="1"/>
            <a:r>
              <a:rPr lang="ca-ES" sz="1800"/>
              <a:t>Davallada demogràfica per la pesta a partir de 1348</a:t>
            </a:r>
          </a:p>
          <a:p>
            <a:pPr lvl="1"/>
            <a:r>
              <a:rPr lang="ca-ES" sz="1800"/>
              <a:t>Abdicació política i </a:t>
            </a:r>
            <a:r>
              <a:rPr lang="ca-ES" sz="1800" err="1"/>
              <a:t>entronizació</a:t>
            </a:r>
            <a:r>
              <a:rPr lang="ca-ES" sz="1800"/>
              <a:t> dels </a:t>
            </a:r>
            <a:r>
              <a:rPr lang="ca-ES" sz="1800" err="1"/>
              <a:t>Trastàmara</a:t>
            </a:r>
            <a:r>
              <a:rPr lang="ca-ES" sz="1800"/>
              <a:t> (dinastia castellana)</a:t>
            </a:r>
          </a:p>
          <a:p>
            <a:pPr lvl="1"/>
            <a:r>
              <a:rPr lang="ca-ES" sz="1800"/>
              <a:t>Guerra civil catalana XV (1462 – 1472)</a:t>
            </a:r>
          </a:p>
          <a:p>
            <a:pPr marL="457200" lvl="1" indent="0">
              <a:buNone/>
            </a:pPr>
            <a:r>
              <a:rPr lang="ca-ES" sz="1800"/>
              <a:t>El 1474 s’uneix Aragó i Castella. </a:t>
            </a:r>
            <a:r>
              <a:rPr lang="cs-CZ" sz="1800"/>
              <a:t> Compromís de Casp </a:t>
            </a:r>
            <a:r>
              <a:rPr lang="pl-PL" sz="1800"/>
              <a:t>(1412) despr</a:t>
            </a:r>
            <a:r>
              <a:rPr lang="ca-ES" sz="1800"/>
              <a:t>és de la mort de Martí l’Humà sense descendència.</a:t>
            </a:r>
          </a:p>
          <a:p>
            <a:pPr marL="457200" lvl="1" indent="0">
              <a:buNone/>
            </a:pPr>
            <a:r>
              <a:rPr lang="ca-ES" sz="1800"/>
              <a:t>El 1492 – descobriment d’Amèrica (desplaçament de l’eix comercial del Mediterrani a l’Atlàntic, major influència política castellana, desplaçament de l’aristocràcia a Castella). </a:t>
            </a:r>
          </a:p>
          <a:p>
            <a:pPr marL="457200" lvl="1" indent="0">
              <a:buNone/>
            </a:pPr>
            <a:r>
              <a:rPr lang="ca-ES" sz="1800"/>
              <a:t>Les classes burgeses i petita aristocràcia  a Catalunya no exerceix una funció dirigent, incapaces de decidir.</a:t>
            </a:r>
          </a:p>
          <a:p>
            <a:pPr marL="457200" lvl="1" indent="0">
              <a:buNone/>
            </a:pPr>
            <a:r>
              <a:rPr lang="ca-ES" sz="1800"/>
              <a:t>La influència a Itàlia, predominantment catalana, passa a ser castellana, perdent tota la força renovadora del Renaixement a Catalunya. </a:t>
            </a:r>
          </a:p>
          <a:p>
            <a:pPr marL="457200" lvl="1" indent="0">
              <a:buNone/>
            </a:pPr>
            <a:endParaRPr lang="ca-ES" sz="1800"/>
          </a:p>
          <a:p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63510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La Decadència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lnSpcReduction="10000"/>
          </a:bodyPr>
          <a:lstStyle/>
          <a:p>
            <a:r>
              <a:rPr lang="ca-ES" sz="1800"/>
              <a:t>La deserció de l’aristocràcia fa que la Cord no faciliti la producció cultural i literària.</a:t>
            </a:r>
          </a:p>
          <a:p>
            <a:r>
              <a:rPr lang="ca-ES" sz="1800"/>
              <a:t>La neutralització de les classes mitjanes (burgesia) provoca una crisi d’autors i lectors, tot just en el període de creació de l’impremta. </a:t>
            </a:r>
          </a:p>
          <a:p>
            <a:r>
              <a:rPr lang="ca-ES" sz="1800"/>
              <a:t>Al 1500 es comencen a imprimir llibres en castellà. El català deixa de ser rendible.</a:t>
            </a:r>
          </a:p>
          <a:p>
            <a:r>
              <a:rPr lang="ca-ES" sz="1800"/>
              <a:t>La </a:t>
            </a:r>
            <a:r>
              <a:rPr lang="ca-ES" sz="1800" err="1"/>
              <a:t>Contrarreforma</a:t>
            </a:r>
            <a:r>
              <a:rPr lang="ca-ES" sz="1800"/>
              <a:t> tampoc ajuda, i prohibeix la Bíblia en vulgar. La inquisició prohibeix liquida l’erasmisme i prohibeix estudiar en universitats estrangeres, amb la </a:t>
            </a:r>
            <a:r>
              <a:rPr lang="ca-ES" sz="1800" b="1"/>
              <a:t>provincialització</a:t>
            </a:r>
            <a:r>
              <a:rPr lang="ca-ES" sz="1800"/>
              <a:t> de la vida cultural catalana que se’n deriva. </a:t>
            </a:r>
          </a:p>
          <a:p>
            <a:r>
              <a:rPr lang="ca-ES" sz="1800"/>
              <a:t>El castellà va agafant força com a llengua de prestigi. Esdevé, amb el portuguès, la llengua de la colonització americana i es comença a estendre a Europa. </a:t>
            </a:r>
          </a:p>
          <a:p>
            <a:r>
              <a:rPr lang="ca-ES" sz="1800"/>
              <a:t>El català va perdent força i unitat idiomàtica territorial, es perd el sentit d’ascendència comuna (català, valencià, mallorquí). L’adaptació d’obres catalanes als diferents dialectes (el valencià principalment)  es fa mitjançant la castellanització del text.</a:t>
            </a:r>
          </a:p>
          <a:p>
            <a:r>
              <a:rPr lang="ca-ES" sz="1800"/>
              <a:t>Molts autors trien el castellà com a llengua de subsistència. S’asseguren el fet de pertànyer a una classe social determinada (aristocràcia) i un públic més ampli.</a:t>
            </a:r>
          </a:p>
          <a:p>
            <a:r>
              <a:rPr lang="ca-ES" sz="1800"/>
              <a:t>El català deixa de tenir importància com a llengua d’ascens social, ans al contrari esdevé la llengua col·loquial i d’ús «obligatori» perquè la gent no parla castellà.</a:t>
            </a: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979101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La Decadència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1800"/>
              <a:t>Què és la literatura catalana al segle XVI?</a:t>
            </a:r>
          </a:p>
          <a:p>
            <a:pPr lvl="1"/>
            <a:r>
              <a:rPr lang="ca-ES" sz="1400"/>
              <a:t>Una literatura basada en l’ús  col·loquial massiu de la llengua.</a:t>
            </a:r>
          </a:p>
          <a:p>
            <a:pPr lvl="2"/>
            <a:r>
              <a:rPr lang="ca-ES" sz="1400"/>
              <a:t>Literatura d’inspiració popular i religiosa.</a:t>
            </a:r>
          </a:p>
          <a:p>
            <a:pPr lvl="2"/>
            <a:r>
              <a:rPr lang="ca-ES" sz="1400"/>
              <a:t>Literatura realista: literatura còmica i popular</a:t>
            </a:r>
          </a:p>
          <a:p>
            <a:pPr lvl="2"/>
            <a:r>
              <a:rPr lang="ca-ES" sz="1400"/>
              <a:t>Literatura «inspirada» en la literatura (llengua) de prestigi, la castellana</a:t>
            </a:r>
          </a:p>
          <a:p>
            <a:pPr lvl="2"/>
            <a:r>
              <a:rPr lang="ca-ES" sz="1400"/>
              <a:t>Literatura qualitativament molt inferior a la literatura castellana de l’època</a:t>
            </a:r>
          </a:p>
          <a:p>
            <a:pPr lvl="2"/>
            <a:endParaRPr lang="ca-ES" sz="1000"/>
          </a:p>
          <a:p>
            <a:endParaRPr lang="ca-ES" sz="1800"/>
          </a:p>
        </p:txBody>
      </p:sp>
    </p:spTree>
    <p:extLst>
      <p:ext uri="{BB962C8B-B14F-4D97-AF65-F5344CB8AC3E}">
        <p14:creationId xmlns:p14="http://schemas.microsoft.com/office/powerpoint/2010/main" val="101399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La Decadència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1800"/>
              <a:t>És correcte fer servir el nom de Decadència?</a:t>
            </a:r>
          </a:p>
          <a:p>
            <a:pPr lvl="1"/>
            <a:r>
              <a:rPr lang="ca-ES" sz="1600"/>
              <a:t>Es un terme Renaixentista, amb clara intenció </a:t>
            </a:r>
            <a:r>
              <a:rPr lang="ca-ES" sz="1600" err="1"/>
              <a:t>desqualificadora</a:t>
            </a:r>
            <a:r>
              <a:rPr lang="ca-ES" sz="1600"/>
              <a:t>, emfatitzant el seu paper com a salvadors de la llengua, la  literatura y la cultura catalanes. </a:t>
            </a:r>
          </a:p>
          <a:p>
            <a:pPr lvl="1"/>
            <a:r>
              <a:rPr lang="ca-ES" sz="1600"/>
              <a:t>Els noucentistes el van continuar emprant influenciats per un sentiment d’inferioritat comú per la manca d’un país clarament nacionalista.</a:t>
            </a:r>
            <a:endParaRPr lang="cs-CZ" sz="1600"/>
          </a:p>
          <a:p>
            <a:pPr lvl="1"/>
            <a:r>
              <a:rPr lang="cs-CZ" sz="1600"/>
              <a:t>Totes les societats tenen cicles i viuen una evoluci</a:t>
            </a:r>
            <a:r>
              <a:rPr lang="ca-ES" sz="1600"/>
              <a:t>ó diversa per raons de tipus econòmic, polític...</a:t>
            </a:r>
          </a:p>
          <a:p>
            <a:pPr lvl="1"/>
            <a:r>
              <a:rPr lang="ca-ES" sz="1600"/>
              <a:t>El període de la Decadència és un període molt voluminós pel que fa la literatura popular i molt útil en l’èxit de la Renaixença.</a:t>
            </a:r>
          </a:p>
          <a:p>
            <a:pPr marL="457200" lvl="1" indent="0">
              <a:buNone/>
            </a:pPr>
            <a:endParaRPr lang="es-ES" sz="1600"/>
          </a:p>
        </p:txBody>
      </p:sp>
    </p:spTree>
    <p:extLst>
      <p:ext uri="{BB962C8B-B14F-4D97-AF65-F5344CB8AC3E}">
        <p14:creationId xmlns:p14="http://schemas.microsoft.com/office/powerpoint/2010/main" val="2834405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La Decadència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a-ES" sz="1800"/>
              <a:t>Formes literàries del període:</a:t>
            </a:r>
          </a:p>
          <a:p>
            <a:pPr lvl="1"/>
            <a:r>
              <a:rPr lang="ca-ES" sz="1600"/>
              <a:t>Teatre:  </a:t>
            </a:r>
          </a:p>
          <a:p>
            <a:pPr lvl="2"/>
            <a:r>
              <a:rPr lang="ca-ES" sz="1200"/>
              <a:t>Religiós: Vides de sants, recreacions d’escenes bíbliques, representat principalment a les esglésies, amb acció reduïda, llenguatge planer, amb finalitats apologètiques i didàctiques. </a:t>
            </a:r>
          </a:p>
          <a:p>
            <a:pPr lvl="2"/>
            <a:r>
              <a:rPr lang="ca-ES" sz="1200"/>
              <a:t>Profà: representa fidelment la imatge del català a l’època, la broma, quadres de costums, el localisme. Molt sovint forma part d’obres més grans castellanes, amb un estil directe i desimbolt, en contrast amb el culte i artificiós del castellà. </a:t>
            </a:r>
          </a:p>
          <a:p>
            <a:pPr lvl="2"/>
            <a:r>
              <a:rPr lang="ca-ES" sz="1200"/>
              <a:t>Destaca la Passió de Cervera, petites històries de contingut religiós i representades cronològicament segons les festivitats.  </a:t>
            </a:r>
          </a:p>
          <a:p>
            <a:pPr lvl="2"/>
            <a:r>
              <a:rPr lang="ca-ES" sz="1200"/>
              <a:t>És un teatre molt sovint anònim, sense elements humorístics, molt poc flexible: El Misteri de Santa Àgata (primer terç del XVI), el Misteri de Sant Eudald (1549)...  En el teatre profà: La Serafina (1517), La </a:t>
            </a:r>
            <a:r>
              <a:rPr lang="ca-ES" sz="1200" err="1"/>
              <a:t>Vesita</a:t>
            </a:r>
            <a:r>
              <a:rPr lang="ca-ES" sz="1200"/>
              <a:t> (1525), obra satírica sobre les dames valencianes.</a:t>
            </a:r>
          </a:p>
          <a:p>
            <a:pPr lvl="2"/>
            <a:endParaRPr lang="ca-ES" sz="1200"/>
          </a:p>
          <a:p>
            <a:pPr marL="800100" lvl="1">
              <a:buFontTx/>
              <a:buChar char="-"/>
            </a:pPr>
            <a:r>
              <a:rPr lang="ca-ES" sz="1600"/>
              <a:t>Prosa: </a:t>
            </a:r>
          </a:p>
          <a:p>
            <a:pPr marL="1200150" lvl="2">
              <a:buFontTx/>
              <a:buChar char="-"/>
            </a:pPr>
            <a:r>
              <a:rPr lang="ca-ES" sz="1200"/>
              <a:t>Presenta quatre modalitats, dues que continuen amb els corrents medievals i dues que són plenament modernes. En cap dels casos es veu un interès concret per la ficció, tal i com van fer el Curial i el Tirant. La llengua està plena de castellanismes, com era habitual.</a:t>
            </a:r>
          </a:p>
          <a:p>
            <a:pPr marL="1200150" lvl="2">
              <a:buFontTx/>
              <a:buChar char="-"/>
            </a:pPr>
            <a:r>
              <a:rPr lang="ca-ES" sz="1200"/>
              <a:t>Modalitat basada en la «</a:t>
            </a:r>
            <a:r>
              <a:rPr lang="ca-ES" sz="1200" err="1"/>
              <a:t>Devotio</a:t>
            </a:r>
            <a:r>
              <a:rPr lang="ca-ES" sz="1200"/>
              <a:t> moderna»: misticisme, intimisme, pobresa evangèlica (corrent medieval). Un exemple és l’Espill de la vida religiosa (1515, Fra Miquel de Comalada), traduïda a moltes llengües europees. Una clara base en el Blanquerna de Ramon Llull.</a:t>
            </a:r>
          </a:p>
          <a:p>
            <a:pPr marL="1200150" lvl="2">
              <a:buFontTx/>
              <a:buChar char="-"/>
            </a:pPr>
            <a:r>
              <a:rPr lang="ca-ES" sz="1200"/>
              <a:t>Modalitat epistolar: imitant els models clàssics,  propi de l’aristocràcia, l’àmbit íntim dóna fe de l’ús dels castellanismes. Exemple: Cartes d’Estefania de </a:t>
            </a:r>
            <a:r>
              <a:rPr lang="ca-ES" sz="1200" err="1"/>
              <a:t>Requesens</a:t>
            </a:r>
            <a:r>
              <a:rPr lang="ca-ES" sz="1200"/>
              <a:t> a la seva mare, </a:t>
            </a:r>
            <a:r>
              <a:rPr lang="ca-ES" sz="1200" err="1"/>
              <a:t>Hipòlita</a:t>
            </a:r>
            <a:r>
              <a:rPr lang="ca-ES" sz="1200"/>
              <a:t> de </a:t>
            </a:r>
            <a:r>
              <a:rPr lang="ca-ES" sz="1200" err="1"/>
              <a:t>Liori</a:t>
            </a:r>
            <a:r>
              <a:rPr lang="ca-ES" sz="1200"/>
              <a:t>. Significa un clar pont entre el món medieval i el modern.</a:t>
            </a:r>
          </a:p>
          <a:p>
            <a:pPr marL="1200150" lvl="2">
              <a:buFontTx/>
              <a:buChar char="-"/>
            </a:pPr>
            <a:endParaRPr lang="ca-ES" sz="1200"/>
          </a:p>
          <a:p>
            <a:pPr marL="800100" lvl="1">
              <a:buFontTx/>
              <a:buChar char="-"/>
            </a:pPr>
            <a:endParaRPr lang="es-ES" sz="1600"/>
          </a:p>
        </p:txBody>
      </p:sp>
    </p:spTree>
    <p:extLst>
      <p:ext uri="{BB962C8B-B14F-4D97-AF65-F5344CB8AC3E}">
        <p14:creationId xmlns:p14="http://schemas.microsoft.com/office/powerpoint/2010/main" val="10349709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La Decadència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1600"/>
              <a:t>- Modalitat historiogràfica: Col·loquis de la insigne ciutat de Tortosa (Cristòfol </a:t>
            </a:r>
            <a:r>
              <a:rPr lang="ca-ES" sz="1600" err="1"/>
              <a:t>Despuig</a:t>
            </a:r>
            <a:r>
              <a:rPr lang="ca-ES" sz="1600"/>
              <a:t>, 1557). No és només una obra historiogràfica, sinó que, a partir d’uns diàlegs, tracta temes com la identitat </a:t>
            </a:r>
            <a:r>
              <a:rPr lang="ca-ES" sz="1600" err="1"/>
              <a:t>histórico</a:t>
            </a:r>
            <a:r>
              <a:rPr lang="ca-ES" sz="1600"/>
              <a:t>-cultural comuna dels països de llengua catalana, la guerra entre el </a:t>
            </a:r>
            <a:r>
              <a:rPr lang="ca-ES" sz="1600" err="1"/>
              <a:t>Pape</a:t>
            </a:r>
            <a:r>
              <a:rPr lang="ca-ES" sz="1600"/>
              <a:t> i l’Emperador (poder temporal i espiritual), l’imperialisme </a:t>
            </a:r>
            <a:r>
              <a:rPr lang="ca-ES" sz="1600" err="1"/>
              <a:t>político</a:t>
            </a:r>
            <a:r>
              <a:rPr lang="ca-ES" sz="1600"/>
              <a:t>-cultural exercit pes castellans, la revisió de la guerra civil catalana, aspectes del govern de la ciutat de Tortosa...  Suposa una primera veu d’alarma enfront la castellanització dels Països Catalans.</a:t>
            </a:r>
          </a:p>
          <a:p>
            <a:endParaRPr lang="ca-ES" sz="1600"/>
          </a:p>
          <a:p>
            <a:r>
              <a:rPr lang="ca-ES" sz="1600"/>
              <a:t>Poesia: </a:t>
            </a:r>
          </a:p>
          <a:p>
            <a:pPr lvl="1"/>
            <a:r>
              <a:rPr lang="ca-ES" sz="1800"/>
              <a:t>Reflecteix les contradiccions típiques de l’època. Dóna més importància a la imitació que no a la creació. </a:t>
            </a:r>
          </a:p>
          <a:p>
            <a:pPr lvl="2"/>
            <a:r>
              <a:rPr lang="ca-ES" sz="1400"/>
              <a:t>Poesia religiosa (nadales, goigs...)</a:t>
            </a:r>
          </a:p>
          <a:p>
            <a:pPr lvl="2"/>
            <a:r>
              <a:rPr lang="ca-ES" sz="1400"/>
              <a:t>Poesia amorosa (Joan Timoneda, poesia clarament popular o populista)</a:t>
            </a:r>
          </a:p>
          <a:p>
            <a:pPr marL="914400" lvl="2" indent="0">
              <a:buNone/>
            </a:pPr>
            <a:endParaRPr lang="es-ES" sz="1400" u="sng"/>
          </a:p>
        </p:txBody>
      </p:sp>
    </p:spTree>
    <p:extLst>
      <p:ext uri="{BB962C8B-B14F-4D97-AF65-F5344CB8AC3E}">
        <p14:creationId xmlns:p14="http://schemas.microsoft.com/office/powerpoint/2010/main" val="2857747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La Decad</a:t>
            </a:r>
            <a:r>
              <a:rPr lang="ca-ES" err="1"/>
              <a:t>ència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a-ES"/>
              <a:t>Pere Serafí (Lo Grec 1505-1567):</a:t>
            </a:r>
          </a:p>
          <a:p>
            <a:pPr lvl="1"/>
            <a:r>
              <a:rPr lang="ca-ES" sz="1600"/>
              <a:t>Continua la tradició medieval, vinculat a Ausiàs March per l’aspecte medieval i per la imitació d’altres autors castellans que imiten Ausiàs March.</a:t>
            </a:r>
          </a:p>
          <a:p>
            <a:pPr lvl="1"/>
            <a:r>
              <a:rPr lang="ca-ES" sz="1600"/>
              <a:t>Fa una poesia popularitzant, basades en tornades ja existents:</a:t>
            </a:r>
          </a:p>
          <a:p>
            <a:pPr marL="914400" lvl="2" indent="0" algn="ctr">
              <a:buNone/>
            </a:pPr>
            <a:r>
              <a:rPr lang="ca-ES" sz="1600"/>
              <a:t>Bella, de vos som amorós,</a:t>
            </a:r>
          </a:p>
          <a:p>
            <a:pPr marL="914400" lvl="2" indent="0" algn="ctr">
              <a:buNone/>
            </a:pPr>
            <a:r>
              <a:rPr lang="ca-ES" sz="1600"/>
              <a:t>ja fosseu </a:t>
            </a:r>
            <a:r>
              <a:rPr lang="ca-ES" sz="1600" err="1"/>
              <a:t>mia</a:t>
            </a:r>
            <a:r>
              <a:rPr lang="ca-ES" sz="1600"/>
              <a:t>;</a:t>
            </a:r>
          </a:p>
          <a:p>
            <a:pPr marL="914400" lvl="2" indent="0" algn="ctr">
              <a:buNone/>
            </a:pPr>
            <a:r>
              <a:rPr lang="ca-ES" sz="1600"/>
              <a:t>sempre sospir quant </a:t>
            </a:r>
            <a:r>
              <a:rPr lang="ca-ES" sz="1600" err="1"/>
              <a:t>pens</a:t>
            </a:r>
            <a:r>
              <a:rPr lang="ca-ES" sz="1600"/>
              <a:t> en vos</a:t>
            </a:r>
          </a:p>
          <a:p>
            <a:pPr marL="914400" lvl="2" indent="0" algn="ctr">
              <a:buNone/>
            </a:pPr>
            <a:r>
              <a:rPr lang="ca-ES" sz="1600"/>
              <a:t>la nit y dia.</a:t>
            </a:r>
          </a:p>
          <a:p>
            <a:pPr marL="914400" lvl="2" indent="0" algn="ctr">
              <a:buNone/>
            </a:pPr>
            <a:r>
              <a:rPr lang="ca-ES" sz="1600"/>
              <a:t>Bella, mirant vostra valor</a:t>
            </a:r>
          </a:p>
          <a:p>
            <a:pPr marL="914400" lvl="2" indent="0" algn="ctr">
              <a:buNone/>
            </a:pPr>
            <a:r>
              <a:rPr lang="ca-ES" sz="1600"/>
              <a:t>y gentilesa,</a:t>
            </a:r>
          </a:p>
          <a:p>
            <a:pPr marL="914400" lvl="2" indent="0" algn="ctr">
              <a:buNone/>
            </a:pPr>
            <a:r>
              <a:rPr lang="ca-ES" sz="1600"/>
              <a:t>sent en lligams de </a:t>
            </a:r>
            <a:r>
              <a:rPr lang="ca-ES" sz="1600" err="1"/>
              <a:t>vostr’amor</a:t>
            </a:r>
            <a:endParaRPr lang="ca-ES" sz="1600"/>
          </a:p>
          <a:p>
            <a:pPr marL="914400" lvl="2" indent="0" algn="ctr">
              <a:buNone/>
            </a:pPr>
            <a:r>
              <a:rPr lang="ca-ES" sz="1600"/>
              <a:t>ma vida presa,</a:t>
            </a:r>
          </a:p>
          <a:p>
            <a:pPr marL="914400" lvl="2" indent="0" algn="ctr">
              <a:buNone/>
            </a:pPr>
            <a:r>
              <a:rPr lang="ca-ES" sz="1600" err="1"/>
              <a:t>hont</a:t>
            </a:r>
            <a:r>
              <a:rPr lang="ca-ES" sz="1600"/>
              <a:t> </a:t>
            </a:r>
            <a:r>
              <a:rPr lang="ca-ES" sz="1600" err="1"/>
              <a:t>tinch</a:t>
            </a:r>
            <a:r>
              <a:rPr lang="ca-ES" sz="1600"/>
              <a:t> mon cor trist, dolorós,</a:t>
            </a:r>
          </a:p>
          <a:p>
            <a:pPr marL="914400" lvl="2" indent="0" algn="ctr">
              <a:buNone/>
            </a:pPr>
            <a:r>
              <a:rPr lang="ca-ES" sz="1600"/>
              <a:t>sens alegria;</a:t>
            </a:r>
          </a:p>
          <a:p>
            <a:pPr marL="914400" lvl="2" indent="0" algn="ctr">
              <a:buNone/>
            </a:pPr>
            <a:r>
              <a:rPr lang="ca-ES" sz="1600"/>
              <a:t>sempre sospir quant </a:t>
            </a:r>
            <a:r>
              <a:rPr lang="ca-ES" sz="1600" err="1"/>
              <a:t>pens</a:t>
            </a:r>
            <a:r>
              <a:rPr lang="ca-ES" sz="1600"/>
              <a:t> en vos</a:t>
            </a:r>
          </a:p>
          <a:p>
            <a:pPr marL="914400" lvl="2" indent="0" algn="ctr">
              <a:buNone/>
            </a:pPr>
            <a:r>
              <a:rPr lang="ca-ES" sz="1600"/>
              <a:t>la nit y dia.</a:t>
            </a:r>
          </a:p>
          <a:p>
            <a:pPr marL="914400" lvl="2" indent="0" algn="r">
              <a:buNone/>
            </a:pPr>
            <a:r>
              <a:rPr lang="ca-ES" sz="1600"/>
              <a:t>Flor de </a:t>
            </a:r>
            <a:r>
              <a:rPr lang="ca-ES" sz="1600" err="1"/>
              <a:t>enamorados</a:t>
            </a:r>
            <a:endParaRPr lang="ca-ES" sz="1600"/>
          </a:p>
          <a:p>
            <a:pPr lvl="2"/>
            <a:endParaRPr lang="ca-ES"/>
          </a:p>
          <a:p>
            <a:pPr lvl="1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99299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La </a:t>
            </a:r>
            <a:r>
              <a:rPr lang="cs-CZ" err="1"/>
              <a:t>Decadencia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39188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9</Slides>
  <Notes>1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Tema de Office</vt:lpstr>
      <vt:lpstr>Literatura catalana III</vt:lpstr>
      <vt:lpstr>La Decadència</vt:lpstr>
      <vt:lpstr>La Decadència</vt:lpstr>
      <vt:lpstr>La Decadència</vt:lpstr>
      <vt:lpstr>La Decadència</vt:lpstr>
      <vt:lpstr>La Decadència</vt:lpstr>
      <vt:lpstr>La Decadència</vt:lpstr>
      <vt:lpstr>La Decadència</vt:lpstr>
      <vt:lpstr>La Decadencia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Literatura catalana III</dc:title>
  <cp:revision>1</cp:revision>
  <dcterms:modified xsi:type="dcterms:W3CDTF">2016-09-29T13:34:37Z</dcterms:modified>
</cp:coreProperties>
</file>