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0D2C8A-83EC-46EA-B2AF-75BB65F1963B}" type="datetimeFigureOut">
              <a:rPr lang="cs-CZ"/>
              <a:t>6. 10. 2016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A6F94-EF5C-4C6B-BD19-2F4F968F9379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A6F94-EF5C-4C6B-BD19-2F4F968F9379}" type="slidenum">
              <a:rPr lang="cs-CZ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056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A6F94-EF5C-4C6B-BD19-2F4F968F9379}" type="slidenum">
              <a:rPr lang="cs-CZ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613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A6F94-EF5C-4C6B-BD19-2F4F968F9379}" type="slidenum">
              <a:rPr lang="cs-CZ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619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A6F94-EF5C-4C6B-BD19-2F4F968F9379}" type="slidenum">
              <a:rPr lang="cs-CZ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788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10/6/2016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10/6/2016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10/6/2016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_tradnl"/>
              <a:t>Arrastre la imagen al marcador de posición o haga clic en el icono para agregarla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pPr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_tradnl"/>
              <a:t>Literatura catalana III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4000" b="1" u="sng"/>
              <a:t>El </a:t>
            </a:r>
            <a:r>
              <a:rPr lang="es-ES_tradnl" sz="4000" b="1" u="sng" err="1"/>
              <a:t>barroc</a:t>
            </a:r>
            <a:endParaRPr lang="es-ES_tradnl" sz="4000" b="1" u="sng"/>
          </a:p>
        </p:txBody>
      </p:sp>
    </p:spTree>
    <p:extLst>
      <p:ext uri="{BB962C8B-B14F-4D97-AF65-F5344CB8AC3E}">
        <p14:creationId xmlns:p14="http://schemas.microsoft.com/office/powerpoint/2010/main" val="1007816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err="1"/>
              <a:t>Francesc</a:t>
            </a:r>
            <a:r>
              <a:rPr lang="cs-CZ"/>
              <a:t> </a:t>
            </a:r>
            <a:r>
              <a:rPr lang="cs-CZ" err="1"/>
              <a:t>Fontanella</a:t>
            </a:r>
            <a:endParaRPr lang="cs-CZ" err="1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cs-CZ" b="1">
                <a:solidFill>
                  <a:srgbClr val="000099"/>
                </a:solidFill>
                <a:latin typeface="Book Antiqua" charset="0"/>
              </a:rPr>
              <a:t>A LA MORT DE NISE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</a:t>
            </a:r>
            <a:br>
              <a:rPr lang="cs-CZ">
                <a:solidFill>
                  <a:schemeClr val="tx1"/>
                </a:solidFill>
                <a:latin typeface="Book Antiqua" charset="0"/>
              </a:rPr>
            </a:br>
            <a:r>
              <a:rPr lang="cs-CZ">
                <a:solidFill>
                  <a:schemeClr val="tx1"/>
                </a:solidFill>
                <a:latin typeface="Times New Roman" charset="0"/>
              </a:rPr>
              <a:t> </a:t>
            </a:r>
          </a:p>
          <a:p>
            <a:pPr marL="0" indent="0">
              <a:buNone/>
            </a:pPr>
            <a:r>
              <a:rPr lang="cs-CZ" err="1">
                <a:solidFill>
                  <a:schemeClr val="tx1"/>
                </a:solidFill>
                <a:latin typeface="Book Antiqua" charset="0"/>
              </a:rPr>
              <a:t>Oh</a:t>
            </a:r>
            <a:r>
              <a:rPr lang="cs-CZ">
                <a:solidFill>
                  <a:schemeClr val="tx1"/>
                </a:solidFill>
                <a:latin typeface="Book Antiqua" charset="0"/>
              </a:rPr>
              <a:t>, </a:t>
            </a:r>
            <a:r>
              <a:rPr lang="cs-CZ" err="1">
                <a:solidFill>
                  <a:schemeClr val="tx1"/>
                </a:solidFill>
                <a:latin typeface="Book Antiqua" charset="0"/>
              </a:rPr>
              <a:t>dures</a:t>
            </a:r>
            <a:r>
              <a:rPr lang="cs-CZ">
                <a:solidFill>
                  <a:schemeClr val="tx1"/>
                </a:solidFill>
                <a:latin typeface="Book Antiqua" charset="0"/>
              </a:rPr>
              <a:t> </a:t>
            </a:r>
            <a:r>
              <a:rPr lang="cs-CZ" err="1">
                <a:solidFill>
                  <a:schemeClr val="tx1"/>
                </a:solidFill>
                <a:latin typeface="Book Antiqua" charset="0"/>
              </a:rPr>
              <a:t>fletxes</a:t>
            </a:r>
            <a:r>
              <a:rPr lang="cs-CZ">
                <a:solidFill>
                  <a:schemeClr val="tx1"/>
                </a:solidFill>
                <a:latin typeface="Book Antiqua" charset="0"/>
              </a:rPr>
              <a:t> de </a:t>
            </a:r>
            <a:r>
              <a:rPr lang="cs-CZ" err="1">
                <a:solidFill>
                  <a:schemeClr val="tx1"/>
                </a:solidFill>
                <a:latin typeface="Book Antiqua" charset="0"/>
              </a:rPr>
              <a:t>mon</a:t>
            </a:r>
            <a:r>
              <a:rPr lang="cs-CZ">
                <a:solidFill>
                  <a:schemeClr val="tx1"/>
                </a:solidFill>
                <a:latin typeface="Book Antiqua" charset="0"/>
              </a:rPr>
              <a:t> fat </a:t>
            </a:r>
            <a:r>
              <a:rPr lang="cs-CZ" err="1">
                <a:solidFill>
                  <a:schemeClr val="tx1"/>
                </a:solidFill>
                <a:latin typeface="Book Antiqua" charset="0"/>
              </a:rPr>
              <a:t>rompudes</a:t>
            </a:r>
            <a:r>
              <a:rPr lang="cs-CZ">
                <a:solidFill>
                  <a:schemeClr val="tx1"/>
                </a:solidFill>
                <a:latin typeface="Book Antiqua" charset="0"/>
              </a:rPr>
              <a:t>,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</a:t>
            </a:r>
            <a:br>
              <a:rPr lang="cs-CZ">
                <a:solidFill>
                  <a:schemeClr val="tx1"/>
                </a:solidFill>
                <a:latin typeface="Book Antiqua" charset="0"/>
              </a:rPr>
            </a:br>
            <a:r>
              <a:rPr lang="cs-CZ" err="1">
                <a:solidFill>
                  <a:schemeClr val="tx1"/>
                </a:solidFill>
                <a:latin typeface="Times New Roman" charset="0"/>
              </a:rPr>
              <a:t>rompudes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per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ferir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més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doloroses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, </a:t>
            </a:r>
            <a:br>
              <a:rPr lang="cs-CZ">
                <a:solidFill>
                  <a:schemeClr val="tx1"/>
                </a:solidFill>
                <a:latin typeface="Book Antiqua" charset="0"/>
              </a:rPr>
            </a:br>
            <a:r>
              <a:rPr lang="cs-CZ" err="1">
                <a:solidFill>
                  <a:schemeClr val="tx1"/>
                </a:solidFill>
                <a:latin typeface="Times New Roman" charset="0"/>
              </a:rPr>
              <a:t>que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,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llevant-me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les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plomes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amoroses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, </a:t>
            </a:r>
            <a:br>
              <a:rPr lang="cs-CZ">
                <a:solidFill>
                  <a:schemeClr val="tx1"/>
                </a:solidFill>
                <a:latin typeface="Book Antiqua" charset="0"/>
              </a:rPr>
            </a:br>
            <a:r>
              <a:rPr lang="cs-CZ" err="1">
                <a:solidFill>
                  <a:schemeClr val="tx1"/>
                </a:solidFill>
                <a:latin typeface="Times New Roman" charset="0"/>
              </a:rPr>
              <a:t>deixau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al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cor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les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puntes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més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agudes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!</a:t>
            </a:r>
          </a:p>
          <a:p>
            <a:pPr marL="0" indent="0">
              <a:buNone/>
            </a:pPr>
            <a:r>
              <a:rPr lang="cs-CZ" err="1">
                <a:solidFill>
                  <a:schemeClr val="tx1"/>
                </a:solidFill>
                <a:latin typeface="Book Antiqua" charset="0"/>
              </a:rPr>
              <a:t>Flames</a:t>
            </a:r>
            <a:r>
              <a:rPr lang="cs-CZ">
                <a:solidFill>
                  <a:schemeClr val="tx1"/>
                </a:solidFill>
                <a:latin typeface="Book Antiqua" charset="0"/>
              </a:rPr>
              <a:t> </a:t>
            </a:r>
            <a:r>
              <a:rPr lang="cs-CZ" err="1">
                <a:solidFill>
                  <a:schemeClr val="tx1"/>
                </a:solidFill>
                <a:latin typeface="Book Antiqua" charset="0"/>
              </a:rPr>
              <a:t>més</a:t>
            </a:r>
            <a:r>
              <a:rPr lang="cs-CZ">
                <a:solidFill>
                  <a:schemeClr val="tx1"/>
                </a:solidFill>
                <a:latin typeface="Book Antiqua" charset="0"/>
              </a:rPr>
              <a:t> </a:t>
            </a:r>
            <a:r>
              <a:rPr lang="cs-CZ" err="1">
                <a:solidFill>
                  <a:schemeClr val="tx1"/>
                </a:solidFill>
                <a:latin typeface="Book Antiqua" charset="0"/>
              </a:rPr>
              <a:t>eclipsades</a:t>
            </a:r>
            <a:r>
              <a:rPr lang="cs-CZ">
                <a:solidFill>
                  <a:schemeClr val="tx1"/>
                </a:solidFill>
                <a:latin typeface="Book Antiqua" charset="0"/>
              </a:rPr>
              <a:t> </a:t>
            </a:r>
            <a:r>
              <a:rPr lang="cs-CZ" err="1">
                <a:solidFill>
                  <a:schemeClr val="tx1"/>
                </a:solidFill>
                <a:latin typeface="Book Antiqua" charset="0"/>
              </a:rPr>
              <a:t>que</a:t>
            </a:r>
            <a:r>
              <a:rPr lang="cs-CZ">
                <a:solidFill>
                  <a:schemeClr val="tx1"/>
                </a:solidFill>
                <a:latin typeface="Book Antiqua" charset="0"/>
              </a:rPr>
              <a:t> </a:t>
            </a:r>
            <a:r>
              <a:rPr lang="cs-CZ" err="1">
                <a:solidFill>
                  <a:schemeClr val="tx1"/>
                </a:solidFill>
                <a:latin typeface="Book Antiqua" charset="0"/>
              </a:rPr>
              <a:t>vençudes</a:t>
            </a:r>
            <a:r>
              <a:rPr lang="cs-CZ">
                <a:solidFill>
                  <a:schemeClr val="tx1"/>
                </a:solidFill>
                <a:latin typeface="Book Antiqua" charset="0"/>
              </a:rPr>
              <a:t>,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</a:t>
            </a:r>
            <a:br>
              <a:rPr lang="cs-CZ">
                <a:solidFill>
                  <a:schemeClr val="tx1"/>
                </a:solidFill>
                <a:latin typeface="Book Antiqua" charset="0"/>
              </a:rPr>
            </a:br>
            <a:r>
              <a:rPr lang="cs-CZ" err="1">
                <a:solidFill>
                  <a:schemeClr val="tx1"/>
                </a:solidFill>
                <a:latin typeface="Times New Roman" charset="0"/>
              </a:rPr>
              <a:t>aurores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algun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dia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lluminoses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, </a:t>
            </a:r>
            <a:br>
              <a:rPr lang="cs-CZ">
                <a:solidFill>
                  <a:schemeClr val="tx1"/>
                </a:solidFill>
                <a:latin typeface="Book Antiqua" charset="0"/>
              </a:rPr>
            </a:br>
            <a:r>
              <a:rPr lang="cs-CZ" err="1">
                <a:solidFill>
                  <a:schemeClr val="tx1"/>
                </a:solidFill>
                <a:latin typeface="Times New Roman" charset="0"/>
              </a:rPr>
              <a:t>ombres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ja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de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ma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vista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tenebroses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, </a:t>
            </a:r>
            <a:br>
              <a:rPr lang="cs-CZ">
                <a:solidFill>
                  <a:schemeClr val="tx1"/>
                </a:solidFill>
                <a:latin typeface="Book Antiqua" charset="0"/>
              </a:rPr>
            </a:br>
            <a:r>
              <a:rPr lang="cs-CZ" err="1">
                <a:solidFill>
                  <a:schemeClr val="tx1"/>
                </a:solidFill>
                <a:latin typeface="Times New Roman" charset="0"/>
              </a:rPr>
              <a:t>tenebroses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,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mortals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,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però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volgudes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.</a:t>
            </a:r>
          </a:p>
          <a:p>
            <a:pPr marL="0" indent="0">
              <a:buNone/>
            </a:pPr>
            <a:r>
              <a:rPr lang="cs-CZ" err="1">
                <a:solidFill>
                  <a:schemeClr val="tx1"/>
                </a:solidFill>
                <a:latin typeface="Book Antiqua" charset="0"/>
              </a:rPr>
              <a:t>Principi</a:t>
            </a:r>
            <a:r>
              <a:rPr lang="cs-CZ">
                <a:solidFill>
                  <a:schemeClr val="tx1"/>
                </a:solidFill>
                <a:latin typeface="Book Antiqua" charset="0"/>
              </a:rPr>
              <a:t> </a:t>
            </a:r>
            <a:r>
              <a:rPr lang="cs-CZ" err="1">
                <a:solidFill>
                  <a:schemeClr val="tx1"/>
                </a:solidFill>
                <a:latin typeface="Book Antiqua" charset="0"/>
              </a:rPr>
              <a:t>trist</a:t>
            </a:r>
            <a:r>
              <a:rPr lang="cs-CZ">
                <a:solidFill>
                  <a:schemeClr val="tx1"/>
                </a:solidFill>
                <a:latin typeface="Book Antiqua" charset="0"/>
              </a:rPr>
              <a:t> de </a:t>
            </a:r>
            <a:r>
              <a:rPr lang="cs-CZ" err="1">
                <a:solidFill>
                  <a:schemeClr val="tx1"/>
                </a:solidFill>
                <a:latin typeface="Book Antiqua" charset="0"/>
              </a:rPr>
              <a:t>penes</a:t>
            </a:r>
            <a:r>
              <a:rPr lang="cs-CZ">
                <a:solidFill>
                  <a:schemeClr val="tx1"/>
                </a:solidFill>
                <a:latin typeface="Book Antiqua" charset="0"/>
              </a:rPr>
              <a:t> </a:t>
            </a:r>
            <a:r>
              <a:rPr lang="cs-CZ" err="1">
                <a:solidFill>
                  <a:schemeClr val="tx1"/>
                </a:solidFill>
                <a:latin typeface="Book Antiqua" charset="0"/>
              </a:rPr>
              <a:t>inhumanes</a:t>
            </a:r>
            <a:r>
              <a:rPr lang="cs-CZ">
                <a:solidFill>
                  <a:schemeClr val="tx1"/>
                </a:solidFill>
                <a:latin typeface="Book Antiqua" charset="0"/>
              </a:rPr>
              <a:t>,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</a:t>
            </a:r>
            <a:br>
              <a:rPr lang="cs-CZ">
                <a:solidFill>
                  <a:schemeClr val="tx1"/>
                </a:solidFill>
                <a:latin typeface="Book Antiqua" charset="0"/>
              </a:rPr>
            </a:br>
            <a:r>
              <a:rPr lang="cs-CZ">
                <a:solidFill>
                  <a:schemeClr val="tx1"/>
                </a:solidFill>
                <a:latin typeface="Times New Roman" charset="0"/>
              </a:rPr>
              <a:t>terme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feliç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de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l’ànima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afligida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</a:t>
            </a:r>
            <a:br>
              <a:rPr lang="cs-CZ">
                <a:solidFill>
                  <a:schemeClr val="tx1"/>
                </a:solidFill>
                <a:latin typeface="Book Antiqua" charset="0"/>
              </a:rPr>
            </a:br>
            <a:r>
              <a:rPr lang="cs-CZ" err="1">
                <a:solidFill>
                  <a:schemeClr val="tx1"/>
                </a:solidFill>
                <a:latin typeface="Times New Roman" charset="0"/>
              </a:rPr>
              <a:t>que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per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alívio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son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dolor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adora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;</a:t>
            </a:r>
          </a:p>
          <a:p>
            <a:pPr marL="0" indent="0">
              <a:buNone/>
            </a:pPr>
            <a:r>
              <a:rPr lang="cs-CZ" err="1">
                <a:solidFill>
                  <a:schemeClr val="tx1"/>
                </a:solidFill>
                <a:latin typeface="Book Antiqua" charset="0"/>
              </a:rPr>
              <a:t>fletxes</a:t>
            </a:r>
            <a:r>
              <a:rPr lang="cs-CZ">
                <a:solidFill>
                  <a:schemeClr val="tx1"/>
                </a:solidFill>
                <a:latin typeface="Book Antiqua" charset="0"/>
              </a:rPr>
              <a:t> </a:t>
            </a:r>
            <a:r>
              <a:rPr lang="cs-CZ" err="1">
                <a:solidFill>
                  <a:schemeClr val="tx1"/>
                </a:solidFill>
                <a:latin typeface="Book Antiqua" charset="0"/>
              </a:rPr>
              <a:t>sereu</a:t>
            </a:r>
            <a:r>
              <a:rPr lang="cs-CZ">
                <a:solidFill>
                  <a:schemeClr val="tx1"/>
                </a:solidFill>
                <a:latin typeface="Book Antiqua" charset="0"/>
              </a:rPr>
              <a:t> i </a:t>
            </a:r>
            <a:r>
              <a:rPr lang="cs-CZ" err="1">
                <a:solidFill>
                  <a:schemeClr val="tx1"/>
                </a:solidFill>
                <a:latin typeface="Book Antiqua" charset="0"/>
              </a:rPr>
              <a:t>flames</a:t>
            </a:r>
            <a:r>
              <a:rPr lang="cs-CZ">
                <a:solidFill>
                  <a:schemeClr val="tx1"/>
                </a:solidFill>
                <a:latin typeface="Book Antiqua" charset="0"/>
              </a:rPr>
              <a:t> </a:t>
            </a:r>
            <a:r>
              <a:rPr lang="cs-CZ" err="1">
                <a:solidFill>
                  <a:schemeClr val="tx1"/>
                </a:solidFill>
                <a:latin typeface="Book Antiqua" charset="0"/>
              </a:rPr>
              <a:t>soberanes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</a:t>
            </a:r>
            <a:br>
              <a:rPr lang="cs-CZ">
                <a:solidFill>
                  <a:schemeClr val="tx1"/>
                </a:solidFill>
              </a:rPr>
            </a:br>
            <a:r>
              <a:rPr lang="cs-CZ">
                <a:solidFill>
                  <a:schemeClr val="tx1"/>
                </a:solidFill>
                <a:latin typeface="Times New Roman" charset="0"/>
              </a:rPr>
              <a:t>si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llevau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a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mon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cor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la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trista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vida </a:t>
            </a:r>
            <a:br>
              <a:rPr lang="cs-CZ">
                <a:solidFill>
                  <a:schemeClr val="tx1"/>
                </a:solidFill>
              </a:rPr>
            </a:br>
            <a:r>
              <a:rPr lang="cs-CZ">
                <a:solidFill>
                  <a:schemeClr val="tx1"/>
                </a:solidFill>
                <a:latin typeface="Times New Roman" charset="0"/>
              </a:rPr>
              <a:t>per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donar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a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mos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ulls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</a:t>
            </a:r>
            <a:r>
              <a:rPr lang="cs-CZ" err="1">
                <a:solidFill>
                  <a:schemeClr val="tx1"/>
                </a:solidFill>
                <a:latin typeface="Times New Roman" charset="0"/>
              </a:rPr>
              <a:t>eterna</a:t>
            </a:r>
            <a:r>
              <a:rPr lang="cs-CZ">
                <a:solidFill>
                  <a:schemeClr val="tx1"/>
                </a:solidFill>
                <a:latin typeface="Times New Roman" charset="0"/>
              </a:rPr>
              <a:t> aurora.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374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/>
              <a:t>El </a:t>
            </a:r>
            <a:r>
              <a:rPr lang="es-ES_tradnl" err="1"/>
              <a:t>barroc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Courier New" charset="0"/>
              <a:buChar char="o"/>
            </a:pPr>
            <a:r>
              <a:rPr lang="es-ES_tradnl"/>
              <a:t>La literatura barroca a Catalunya data des de </a:t>
            </a:r>
            <a:r>
              <a:rPr lang="es-ES_tradnl" err="1"/>
              <a:t>començaments</a:t>
            </a:r>
            <a:r>
              <a:rPr lang="es-ES_tradnl"/>
              <a:t> del </a:t>
            </a:r>
            <a:r>
              <a:rPr lang="es-ES_tradnl" err="1"/>
              <a:t>segle</a:t>
            </a:r>
            <a:r>
              <a:rPr lang="es-ES_tradnl"/>
              <a:t> XVII a la </a:t>
            </a:r>
            <a:r>
              <a:rPr lang="es-ES_tradnl" err="1"/>
              <a:t>segona</a:t>
            </a:r>
            <a:r>
              <a:rPr lang="es-ES_tradnl"/>
              <a:t> </a:t>
            </a:r>
            <a:r>
              <a:rPr lang="es-ES_tradnl" err="1"/>
              <a:t>meitat</a:t>
            </a:r>
            <a:r>
              <a:rPr lang="es-ES_tradnl"/>
              <a:t> del </a:t>
            </a:r>
            <a:r>
              <a:rPr lang="es-ES_tradnl" err="1"/>
              <a:t>segle</a:t>
            </a:r>
            <a:r>
              <a:rPr lang="es-ES_tradnl"/>
              <a:t> XVIII.</a:t>
            </a:r>
          </a:p>
          <a:p>
            <a:pPr>
              <a:buFont typeface="Courier New" charset="0"/>
              <a:buChar char="o"/>
            </a:pPr>
            <a:r>
              <a:rPr lang="es-ES_tradnl"/>
              <a:t>Es </a:t>
            </a:r>
            <a:r>
              <a:rPr lang="es-ES_tradnl" err="1"/>
              <a:t>pot</a:t>
            </a:r>
            <a:r>
              <a:rPr lang="es-ES_tradnl"/>
              <a:t> situar entre el </a:t>
            </a:r>
            <a:r>
              <a:rPr lang="es-ES_tradnl" err="1"/>
              <a:t>període</a:t>
            </a:r>
            <a:r>
              <a:rPr lang="es-ES_tradnl"/>
              <a:t> del </a:t>
            </a:r>
            <a:r>
              <a:rPr lang="es-ES_tradnl" err="1"/>
              <a:t>Renaixement</a:t>
            </a:r>
            <a:r>
              <a:rPr lang="es-ES_tradnl"/>
              <a:t> i el </a:t>
            </a:r>
            <a:r>
              <a:rPr lang="es-ES_tradnl" err="1"/>
              <a:t>Neoclassicisme</a:t>
            </a:r>
            <a:r>
              <a:rPr lang="es-ES_tradnl"/>
              <a:t>.</a:t>
            </a:r>
          </a:p>
          <a:p>
            <a:pPr>
              <a:buFont typeface="Courier New" charset="0"/>
              <a:buChar char="o"/>
            </a:pPr>
            <a:r>
              <a:rPr lang="es-ES_tradnl" err="1"/>
              <a:t>Suposa</a:t>
            </a:r>
            <a:r>
              <a:rPr lang="es-ES_tradnl"/>
              <a:t> un </a:t>
            </a:r>
            <a:r>
              <a:rPr lang="es-ES_tradnl" err="1"/>
              <a:t>trencament</a:t>
            </a:r>
            <a:r>
              <a:rPr lang="es-ES_tradnl"/>
              <a:t> </a:t>
            </a:r>
            <a:r>
              <a:rPr lang="es-ES_tradnl" err="1"/>
              <a:t>gairebé</a:t>
            </a:r>
            <a:r>
              <a:rPr lang="es-ES_tradnl"/>
              <a:t> total </a:t>
            </a:r>
            <a:r>
              <a:rPr lang="es-ES_tradnl" err="1"/>
              <a:t>amb</a:t>
            </a:r>
            <a:r>
              <a:rPr lang="es-ES_tradnl"/>
              <a:t> </a:t>
            </a:r>
            <a:r>
              <a:rPr lang="es-ES_tradnl" err="1"/>
              <a:t>l’estètica</a:t>
            </a:r>
            <a:r>
              <a:rPr lang="es-ES_tradnl"/>
              <a:t> i el </a:t>
            </a:r>
            <a:r>
              <a:rPr lang="es-ES_tradnl" err="1"/>
              <a:t>pensament</a:t>
            </a:r>
            <a:r>
              <a:rPr lang="es-ES_tradnl"/>
              <a:t> </a:t>
            </a:r>
            <a:r>
              <a:rPr lang="es-ES_tradnl" err="1"/>
              <a:t>renaixentistes</a:t>
            </a:r>
            <a:r>
              <a:rPr lang="es-ES_tradnl"/>
              <a:t>:</a:t>
            </a:r>
          </a:p>
          <a:p>
            <a:pPr lvl="1">
              <a:buFont typeface="Arial" charset="0"/>
              <a:buChar char="•"/>
            </a:pPr>
            <a:r>
              <a:rPr lang="es-ES_tradnl"/>
              <a:t>Ideal </a:t>
            </a:r>
            <a:r>
              <a:rPr lang="es-ES_tradnl" err="1"/>
              <a:t>estètic</a:t>
            </a:r>
            <a:r>
              <a:rPr lang="es-ES_tradnl"/>
              <a:t> de la </a:t>
            </a:r>
            <a:r>
              <a:rPr lang="es-ES_tradnl" err="1"/>
              <a:t>perfecció</a:t>
            </a:r>
            <a:r>
              <a:rPr lang="es-ES_tradnl"/>
              <a:t>.</a:t>
            </a:r>
          </a:p>
          <a:p>
            <a:pPr lvl="1">
              <a:buFont typeface="Arial" charset="0"/>
              <a:buChar char="•"/>
            </a:pPr>
            <a:r>
              <a:rPr lang="es-ES_tradnl" err="1"/>
              <a:t>Abraçar</a:t>
            </a:r>
            <a:r>
              <a:rPr lang="es-ES_tradnl"/>
              <a:t> </a:t>
            </a:r>
            <a:r>
              <a:rPr lang="es-ES_tradnl" err="1"/>
              <a:t>plenament</a:t>
            </a:r>
            <a:r>
              <a:rPr lang="es-ES_tradnl"/>
              <a:t> la natura humana </a:t>
            </a:r>
            <a:r>
              <a:rPr lang="es-ES_tradnl" err="1"/>
              <a:t>sense</a:t>
            </a:r>
            <a:r>
              <a:rPr lang="es-ES_tradnl"/>
              <a:t> </a:t>
            </a:r>
            <a:r>
              <a:rPr lang="es-ES_tradnl" err="1"/>
              <a:t>rebutjar</a:t>
            </a:r>
            <a:r>
              <a:rPr lang="es-ES_tradnl"/>
              <a:t> res (</a:t>
            </a:r>
            <a:r>
              <a:rPr lang="es-ES_tradnl" err="1"/>
              <a:t>certa</a:t>
            </a:r>
            <a:r>
              <a:rPr lang="es-ES_tradnl"/>
              <a:t> </a:t>
            </a:r>
            <a:r>
              <a:rPr lang="es-ES_tradnl" err="1"/>
              <a:t>predilecció</a:t>
            </a:r>
            <a:r>
              <a:rPr lang="es-ES_tradnl"/>
              <a:t> </a:t>
            </a:r>
            <a:r>
              <a:rPr lang="es-ES_tradnl" err="1"/>
              <a:t>pels</a:t>
            </a:r>
            <a:r>
              <a:rPr lang="es-ES_tradnl"/>
              <a:t> </a:t>
            </a:r>
            <a:r>
              <a:rPr lang="es-ES_tradnl" err="1"/>
              <a:t>personatges</a:t>
            </a:r>
            <a:r>
              <a:rPr lang="es-ES_tradnl"/>
              <a:t> monstruosos)</a:t>
            </a:r>
          </a:p>
          <a:p>
            <a:pPr lvl="1">
              <a:buFont typeface="Arial" charset="0"/>
              <a:buChar char="•"/>
            </a:pPr>
            <a:r>
              <a:rPr lang="es-ES_tradnl" err="1"/>
              <a:t>Passió</a:t>
            </a:r>
            <a:r>
              <a:rPr lang="es-ES_tradnl"/>
              <a:t> </a:t>
            </a:r>
            <a:r>
              <a:rPr lang="es-ES_tradnl" err="1"/>
              <a:t>psicològica</a:t>
            </a:r>
            <a:r>
              <a:rPr lang="es-ES_tradnl"/>
              <a:t> per </a:t>
            </a:r>
            <a:r>
              <a:rPr lang="es-ES_tradnl" err="1"/>
              <a:t>aprofundir</a:t>
            </a:r>
            <a:r>
              <a:rPr lang="es-ES_tradnl"/>
              <a:t> </a:t>
            </a:r>
            <a:r>
              <a:rPr lang="es-ES_tradnl" err="1"/>
              <a:t>l’essència</a:t>
            </a:r>
            <a:r>
              <a:rPr lang="es-ES_tradnl"/>
              <a:t> de </a:t>
            </a:r>
            <a:r>
              <a:rPr lang="es-ES_tradnl" err="1"/>
              <a:t>l’home</a:t>
            </a:r>
            <a:r>
              <a:rPr lang="es-ES_tradnl"/>
              <a:t>.</a:t>
            </a:r>
          </a:p>
          <a:p>
            <a:pPr lvl="1">
              <a:buFont typeface="Arial" charset="0"/>
              <a:buChar char="•"/>
            </a:pPr>
            <a:r>
              <a:rPr lang="es-ES_tradnl" err="1"/>
              <a:t>Dualitat</a:t>
            </a:r>
            <a:r>
              <a:rPr lang="es-ES_tradnl"/>
              <a:t> entre la </a:t>
            </a:r>
            <a:r>
              <a:rPr lang="es-ES_tradnl" err="1"/>
              <a:t>fugacitat</a:t>
            </a:r>
            <a:r>
              <a:rPr lang="es-ES_tradnl"/>
              <a:t> del </a:t>
            </a:r>
            <a:r>
              <a:rPr lang="es-ES_tradnl" err="1"/>
              <a:t>plaer</a:t>
            </a:r>
            <a:r>
              <a:rPr lang="es-ES_tradnl"/>
              <a:t> i la </a:t>
            </a:r>
            <a:r>
              <a:rPr lang="es-ES_tradnl" err="1"/>
              <a:t>voluntat</a:t>
            </a:r>
            <a:r>
              <a:rPr lang="es-ES_tradnl"/>
              <a:t> </a:t>
            </a:r>
            <a:r>
              <a:rPr lang="es-ES_tradnl" err="1"/>
              <a:t>ascètica</a:t>
            </a:r>
            <a:r>
              <a:rPr lang="es-ES_tradnl"/>
              <a:t>.</a:t>
            </a:r>
          </a:p>
          <a:p>
            <a:pPr lvl="1">
              <a:buFont typeface="Arial" charset="0"/>
              <a:buChar char="•"/>
            </a:pPr>
            <a:r>
              <a:rPr lang="es-ES_tradnl"/>
              <a:t>El </a:t>
            </a:r>
            <a:r>
              <a:rPr lang="es-ES_tradnl" err="1"/>
              <a:t>sentiment</a:t>
            </a:r>
            <a:r>
              <a:rPr lang="es-ES_tradnl"/>
              <a:t> de la </a:t>
            </a:r>
            <a:r>
              <a:rPr lang="es-ES_tradnl" err="1"/>
              <a:t>mort</a:t>
            </a:r>
            <a:r>
              <a:rPr lang="es-ES_tradnl"/>
              <a:t> </a:t>
            </a:r>
            <a:r>
              <a:rPr lang="es-ES_tradnl" err="1"/>
              <a:t>com</a:t>
            </a:r>
            <a:r>
              <a:rPr lang="es-ES_tradnl"/>
              <a:t> a </a:t>
            </a:r>
            <a:r>
              <a:rPr lang="es-ES_tradnl" err="1"/>
              <a:t>desengany</a:t>
            </a:r>
            <a:r>
              <a:rPr lang="es-ES_tradnl"/>
              <a:t> de la vida.</a:t>
            </a:r>
          </a:p>
          <a:p>
            <a:pPr lvl="1">
              <a:buFont typeface="Arial" charset="0"/>
              <a:buChar char="•"/>
            </a:pPr>
            <a:r>
              <a:rPr lang="es-ES_tradnl" err="1"/>
              <a:t>L’obssessió</a:t>
            </a:r>
            <a:r>
              <a:rPr lang="es-ES_tradnl"/>
              <a:t> per la </a:t>
            </a:r>
            <a:r>
              <a:rPr lang="es-ES_tradnl" err="1"/>
              <a:t>predestinació</a:t>
            </a:r>
            <a:r>
              <a:rPr lang="es-ES_tradnl"/>
              <a:t> i </a:t>
            </a:r>
            <a:r>
              <a:rPr lang="es-ES_tradnl" err="1"/>
              <a:t>l’escepticisme</a:t>
            </a:r>
            <a:r>
              <a:rPr lang="es-ES_tradnl"/>
              <a:t>.</a:t>
            </a:r>
          </a:p>
          <a:p>
            <a:pPr>
              <a:buFont typeface="Courier New" charset="0"/>
              <a:buChar char="o"/>
            </a:pPr>
            <a:r>
              <a:rPr lang="es-ES_tradnl"/>
              <a:t>Una </a:t>
            </a:r>
            <a:r>
              <a:rPr lang="es-ES_tradnl" err="1"/>
              <a:t>conseqüència</a:t>
            </a:r>
            <a:r>
              <a:rPr lang="es-ES_tradnl"/>
              <a:t> de </a:t>
            </a:r>
            <a:r>
              <a:rPr lang="es-ES_tradnl" err="1"/>
              <a:t>tot</a:t>
            </a:r>
            <a:r>
              <a:rPr lang="es-ES_tradnl"/>
              <a:t> </a:t>
            </a:r>
            <a:r>
              <a:rPr lang="es-ES_tradnl" err="1"/>
              <a:t>això</a:t>
            </a:r>
            <a:r>
              <a:rPr lang="es-ES_tradnl"/>
              <a:t> </a:t>
            </a:r>
            <a:r>
              <a:rPr lang="es-ES_tradnl" err="1"/>
              <a:t>serà</a:t>
            </a:r>
            <a:r>
              <a:rPr lang="es-ES_tradnl"/>
              <a:t> el </a:t>
            </a:r>
            <a:r>
              <a:rPr lang="es-ES_tradnl" err="1"/>
              <a:t>desengany</a:t>
            </a:r>
            <a:r>
              <a:rPr lang="es-ES_tradnl"/>
              <a:t> i el </a:t>
            </a:r>
            <a:r>
              <a:rPr lang="es-ES_tradnl" err="1"/>
              <a:t>pessimisme</a:t>
            </a:r>
            <a:r>
              <a:rPr lang="es-ES_tradnl"/>
              <a:t> que </a:t>
            </a:r>
            <a:r>
              <a:rPr lang="es-ES_tradnl" err="1"/>
              <a:t>substitueix</a:t>
            </a:r>
            <a:r>
              <a:rPr lang="es-ES_tradnl"/>
              <a:t> la </a:t>
            </a:r>
            <a:r>
              <a:rPr lang="es-ES_tradnl" err="1"/>
              <a:t>confiança</a:t>
            </a:r>
            <a:r>
              <a:rPr lang="es-ES_tradnl"/>
              <a:t> de </a:t>
            </a:r>
            <a:r>
              <a:rPr lang="es-ES_tradnl" err="1"/>
              <a:t>l’home</a:t>
            </a:r>
            <a:r>
              <a:rPr lang="es-ES_tradnl"/>
              <a:t> del </a:t>
            </a:r>
            <a:r>
              <a:rPr lang="es-ES_tradnl" err="1"/>
              <a:t>Renaixement</a:t>
            </a:r>
            <a:r>
              <a:rPr lang="es-ES_tradnl"/>
              <a:t> en el </a:t>
            </a:r>
            <a:r>
              <a:rPr lang="es-ES_tradnl" err="1"/>
              <a:t>progrès</a:t>
            </a:r>
            <a:r>
              <a:rPr lang="es-ES_tradnl"/>
              <a:t> moral i social.</a:t>
            </a:r>
          </a:p>
          <a:p>
            <a:pPr lvl="1">
              <a:buFont typeface="Arial" charset="0"/>
              <a:buChar char="•"/>
            </a:pPr>
            <a:endParaRPr lang="es-ES_tradnl"/>
          </a:p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46447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/>
              <a:t>El </a:t>
            </a:r>
            <a:r>
              <a:rPr lang="es-ES_tradnl" err="1"/>
              <a:t>barroc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charset="0"/>
              <a:buChar char="o"/>
            </a:pPr>
            <a:r>
              <a:rPr lang="es-ES_tradnl"/>
              <a:t>La </a:t>
            </a:r>
            <a:r>
              <a:rPr lang="es-ES_tradnl" err="1"/>
              <a:t>situació</a:t>
            </a:r>
            <a:r>
              <a:rPr lang="es-ES_tradnl"/>
              <a:t> social </a:t>
            </a:r>
            <a:r>
              <a:rPr lang="es-ES_tradnl" err="1"/>
              <a:t>és</a:t>
            </a:r>
            <a:r>
              <a:rPr lang="es-ES_tradnl"/>
              <a:t> complicada:</a:t>
            </a:r>
          </a:p>
          <a:p>
            <a:pPr lvl="1">
              <a:buFont typeface="Courier New" charset="0"/>
              <a:buChar char="o"/>
            </a:pPr>
            <a:r>
              <a:rPr lang="es-ES_tradnl"/>
              <a:t>La </a:t>
            </a:r>
            <a:r>
              <a:rPr lang="es-ES_tradnl" err="1"/>
              <a:t>burgesia</a:t>
            </a:r>
            <a:r>
              <a:rPr lang="es-ES_tradnl"/>
              <a:t> </a:t>
            </a:r>
            <a:r>
              <a:rPr lang="es-ES_tradnl" err="1"/>
              <a:t>veu</a:t>
            </a:r>
            <a:r>
              <a:rPr lang="es-ES_tradnl"/>
              <a:t> </a:t>
            </a:r>
            <a:r>
              <a:rPr lang="es-ES_tradnl" err="1"/>
              <a:t>com</a:t>
            </a:r>
            <a:r>
              <a:rPr lang="es-ES_tradnl"/>
              <a:t> </a:t>
            </a:r>
            <a:r>
              <a:rPr lang="es-ES_tradnl" err="1"/>
              <a:t>l’aristocràcia</a:t>
            </a:r>
            <a:r>
              <a:rPr lang="es-ES_tradnl"/>
              <a:t> </a:t>
            </a:r>
            <a:r>
              <a:rPr lang="es-ES_tradnl" err="1"/>
              <a:t>guanya</a:t>
            </a:r>
            <a:r>
              <a:rPr lang="es-ES_tradnl"/>
              <a:t> </a:t>
            </a:r>
            <a:r>
              <a:rPr lang="es-ES_tradnl" err="1"/>
              <a:t>més</a:t>
            </a:r>
            <a:r>
              <a:rPr lang="es-ES_tradnl"/>
              <a:t> poder </a:t>
            </a:r>
            <a:r>
              <a:rPr lang="es-ES_tradnl" err="1"/>
              <a:t>degut</a:t>
            </a:r>
            <a:r>
              <a:rPr lang="es-ES_tradnl"/>
              <a:t> a </a:t>
            </a:r>
            <a:r>
              <a:rPr lang="es-ES_tradnl" err="1"/>
              <a:t>l’absolutisme</a:t>
            </a:r>
            <a:r>
              <a:rPr lang="es-ES_tradnl"/>
              <a:t> </a:t>
            </a:r>
            <a:r>
              <a:rPr lang="es-ES_tradnl" err="1"/>
              <a:t>monàrquic</a:t>
            </a:r>
            <a:r>
              <a:rPr lang="es-ES_tradnl"/>
              <a:t>.</a:t>
            </a:r>
          </a:p>
          <a:p>
            <a:pPr lvl="1">
              <a:buFont typeface="Courier New" charset="0"/>
              <a:buChar char="o"/>
            </a:pPr>
            <a:r>
              <a:rPr lang="es-ES_tradnl"/>
              <a:t>Catalunya </a:t>
            </a:r>
            <a:r>
              <a:rPr lang="es-ES_tradnl" err="1"/>
              <a:t>pateix</a:t>
            </a:r>
            <a:r>
              <a:rPr lang="es-ES_tradnl"/>
              <a:t> un problema </a:t>
            </a:r>
            <a:r>
              <a:rPr lang="es-ES_tradnl" err="1"/>
              <a:t>molt</a:t>
            </a:r>
            <a:r>
              <a:rPr lang="es-ES_tradnl"/>
              <a:t> </a:t>
            </a:r>
            <a:r>
              <a:rPr lang="es-ES_tradnl" err="1"/>
              <a:t>greu</a:t>
            </a:r>
            <a:r>
              <a:rPr lang="es-ES_tradnl"/>
              <a:t> de </a:t>
            </a:r>
            <a:r>
              <a:rPr lang="es-ES_tradnl" err="1"/>
              <a:t>bandolerisme</a:t>
            </a:r>
            <a:r>
              <a:rPr lang="es-ES_tradnl"/>
              <a:t> (</a:t>
            </a:r>
            <a:r>
              <a:rPr lang="es-ES_tradnl" err="1"/>
              <a:t>inseguretat</a:t>
            </a:r>
            <a:r>
              <a:rPr lang="es-ES_tradnl"/>
              <a:t>).</a:t>
            </a:r>
          </a:p>
          <a:p>
            <a:pPr lvl="1">
              <a:buFont typeface="Courier New" charset="0"/>
              <a:buChar char="o"/>
            </a:pPr>
            <a:r>
              <a:rPr lang="es-ES_tradnl"/>
              <a:t>El rigor </a:t>
            </a:r>
            <a:r>
              <a:rPr lang="es-ES_tradnl" err="1"/>
              <a:t>catòlic</a:t>
            </a:r>
            <a:r>
              <a:rPr lang="es-ES_tradnl"/>
              <a:t>.</a:t>
            </a:r>
          </a:p>
          <a:p>
            <a:pPr lvl="1">
              <a:buFont typeface="Courier New" charset="0"/>
              <a:buChar char="o"/>
            </a:pPr>
            <a:r>
              <a:rPr lang="es-ES_tradnl"/>
              <a:t>Desequilibre </a:t>
            </a:r>
            <a:r>
              <a:rPr lang="es-ES_tradnl" err="1"/>
              <a:t>econòmic</a:t>
            </a:r>
            <a:r>
              <a:rPr lang="es-ES_tradnl"/>
              <a:t> </a:t>
            </a:r>
            <a:r>
              <a:rPr lang="es-ES_tradnl" err="1"/>
              <a:t>dels</a:t>
            </a:r>
            <a:r>
              <a:rPr lang="es-ES_tradnl"/>
              <a:t> </a:t>
            </a:r>
            <a:r>
              <a:rPr lang="es-ES_tradnl" err="1"/>
              <a:t>diferents</a:t>
            </a:r>
            <a:r>
              <a:rPr lang="es-ES_tradnl"/>
              <a:t> </a:t>
            </a:r>
            <a:r>
              <a:rPr lang="es-ES_tradnl" err="1"/>
              <a:t>territoris</a:t>
            </a:r>
            <a:r>
              <a:rPr lang="es-ES_tradnl"/>
              <a:t> </a:t>
            </a:r>
            <a:r>
              <a:rPr lang="es-ES_tradnl" err="1"/>
              <a:t>peninsulars</a:t>
            </a:r>
            <a:r>
              <a:rPr lang="es-ES_tradnl"/>
              <a:t>.</a:t>
            </a:r>
          </a:p>
          <a:p>
            <a:pPr lvl="1">
              <a:buFont typeface="Courier New" charset="0"/>
              <a:buChar char="o"/>
            </a:pPr>
            <a:r>
              <a:rPr lang="es-ES_tradnl"/>
              <a:t>Les </a:t>
            </a:r>
            <a:r>
              <a:rPr lang="es-ES_tradnl" err="1"/>
              <a:t>guerres</a:t>
            </a:r>
            <a:r>
              <a:rPr lang="es-ES_tradnl"/>
              <a:t> </a:t>
            </a:r>
            <a:r>
              <a:rPr lang="es-ES_tradnl" err="1"/>
              <a:t>exteriors</a:t>
            </a:r>
            <a:r>
              <a:rPr lang="es-ES_tradnl"/>
              <a:t> (</a:t>
            </a:r>
            <a:r>
              <a:rPr lang="es-ES_tradnl" err="1"/>
              <a:t>amb</a:t>
            </a:r>
            <a:r>
              <a:rPr lang="es-ES_tradnl"/>
              <a:t> </a:t>
            </a:r>
            <a:r>
              <a:rPr lang="es-ES_tradnl" err="1"/>
              <a:t>França</a:t>
            </a:r>
            <a:r>
              <a:rPr lang="es-ES_tradnl"/>
              <a:t>) i la </a:t>
            </a:r>
            <a:r>
              <a:rPr lang="es-ES_tradnl" err="1"/>
              <a:t>marginació</a:t>
            </a:r>
            <a:r>
              <a:rPr lang="es-ES_tradnl"/>
              <a:t> de Catalunya </a:t>
            </a:r>
            <a:r>
              <a:rPr lang="es-ES_tradnl" err="1"/>
              <a:t>degut</a:t>
            </a:r>
            <a:r>
              <a:rPr lang="es-ES_tradnl"/>
              <a:t> a la Guerra </a:t>
            </a:r>
            <a:r>
              <a:rPr lang="es-ES_tradnl" err="1"/>
              <a:t>dels</a:t>
            </a:r>
            <a:r>
              <a:rPr lang="es-ES_tradnl"/>
              <a:t> </a:t>
            </a:r>
            <a:r>
              <a:rPr lang="es-ES_tradnl" err="1"/>
              <a:t>Segadors</a:t>
            </a:r>
            <a:r>
              <a:rPr lang="es-ES_tradnl"/>
              <a:t> (1640) i la Guerra de </a:t>
            </a:r>
            <a:r>
              <a:rPr lang="es-ES_tradnl" err="1"/>
              <a:t>Successió</a:t>
            </a:r>
            <a:r>
              <a:rPr lang="es-ES_tradnl"/>
              <a:t> (1705).</a:t>
            </a:r>
          </a:p>
          <a:p>
            <a:pPr>
              <a:buFont typeface="Courier New" charset="0"/>
              <a:buChar char="o"/>
            </a:pPr>
            <a:r>
              <a:rPr lang="es-ES_tradnl"/>
              <a:t>Hi ha un </a:t>
            </a:r>
            <a:r>
              <a:rPr lang="es-ES_tradnl" err="1"/>
              <a:t>canvi</a:t>
            </a:r>
            <a:r>
              <a:rPr lang="es-ES_tradnl"/>
              <a:t> de </a:t>
            </a:r>
            <a:r>
              <a:rPr lang="es-ES_tradnl" err="1"/>
              <a:t>mentalitat</a:t>
            </a:r>
            <a:r>
              <a:rPr lang="es-ES_tradnl"/>
              <a:t> </a:t>
            </a:r>
            <a:r>
              <a:rPr lang="es-ES_tradnl" err="1"/>
              <a:t>promogut</a:t>
            </a:r>
            <a:r>
              <a:rPr lang="es-ES_tradnl"/>
              <a:t> per la </a:t>
            </a:r>
            <a:r>
              <a:rPr lang="es-ES_tradnl" err="1"/>
              <a:t>sensació</a:t>
            </a:r>
            <a:r>
              <a:rPr lang="es-ES_tradnl"/>
              <a:t> de </a:t>
            </a:r>
            <a:r>
              <a:rPr lang="es-ES_tradnl" err="1"/>
              <a:t>viure</a:t>
            </a:r>
            <a:r>
              <a:rPr lang="es-ES_tradnl"/>
              <a:t> una </a:t>
            </a:r>
            <a:r>
              <a:rPr lang="es-ES_tradnl" err="1"/>
              <a:t>situació</a:t>
            </a:r>
            <a:r>
              <a:rPr lang="es-ES_tradnl"/>
              <a:t> </a:t>
            </a:r>
            <a:r>
              <a:rPr lang="es-ES_tradnl" err="1"/>
              <a:t>límit</a:t>
            </a:r>
            <a:r>
              <a:rPr lang="es-ES_tradnl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1303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El </a:t>
            </a:r>
            <a:r>
              <a:rPr lang="es-ES_tradnl" err="1"/>
              <a:t>barroc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Courier New" charset="0"/>
              <a:buChar char="o"/>
            </a:pPr>
            <a:r>
              <a:rPr lang="ca-ES"/>
              <a:t>Com</a:t>
            </a:r>
            <a:r>
              <a:rPr lang="es-ES_tradnl"/>
              <a:t> es </a:t>
            </a:r>
            <a:r>
              <a:rPr lang="es-ES_tradnl" err="1"/>
              <a:t>reflecteix</a:t>
            </a:r>
            <a:r>
              <a:rPr lang="es-ES_tradnl"/>
              <a:t> </a:t>
            </a:r>
            <a:r>
              <a:rPr lang="es-ES_tradnl" err="1"/>
              <a:t>tot</a:t>
            </a:r>
            <a:r>
              <a:rPr lang="es-ES_tradnl"/>
              <a:t> </a:t>
            </a:r>
            <a:r>
              <a:rPr lang="es-ES_tradnl" err="1"/>
              <a:t>això</a:t>
            </a:r>
            <a:r>
              <a:rPr lang="es-ES_tradnl"/>
              <a:t> en la literatura?</a:t>
            </a:r>
          </a:p>
          <a:p>
            <a:pPr lvl="1">
              <a:buFont typeface="Courier New" charset="0"/>
              <a:buChar char="o"/>
            </a:pPr>
            <a:r>
              <a:rPr lang="es-ES_tradnl" err="1"/>
              <a:t>Gust</a:t>
            </a:r>
            <a:r>
              <a:rPr lang="es-ES_tradnl"/>
              <a:t> </a:t>
            </a:r>
            <a:r>
              <a:rPr lang="es-ES_tradnl" err="1"/>
              <a:t>pel</a:t>
            </a:r>
            <a:r>
              <a:rPr lang="es-ES_tradnl"/>
              <a:t> </a:t>
            </a:r>
            <a:r>
              <a:rPr lang="es-ES_tradnl" err="1"/>
              <a:t>contrast</a:t>
            </a:r>
            <a:r>
              <a:rPr lang="es-ES_tradnl"/>
              <a:t>, </a:t>
            </a:r>
            <a:r>
              <a:rPr lang="es-ES_tradnl" err="1"/>
              <a:t>antítesi</a:t>
            </a:r>
            <a:r>
              <a:rPr lang="es-ES_tradnl"/>
              <a:t>, </a:t>
            </a:r>
            <a:r>
              <a:rPr lang="es-ES_tradnl" err="1"/>
              <a:t>paradoxa</a:t>
            </a:r>
            <a:r>
              <a:rPr lang="es-ES_tradnl"/>
              <a:t> </a:t>
            </a:r>
            <a:r>
              <a:rPr lang="es-ES_tradnl" err="1"/>
              <a:t>com</a:t>
            </a:r>
            <a:r>
              <a:rPr lang="es-ES_tradnl"/>
              <a:t> a forma </a:t>
            </a:r>
            <a:r>
              <a:rPr lang="es-ES_tradnl" err="1"/>
              <a:t>d’exemplificar</a:t>
            </a:r>
            <a:r>
              <a:rPr lang="es-ES_tradnl"/>
              <a:t> </a:t>
            </a:r>
            <a:r>
              <a:rPr lang="es-ES_tradnl" err="1"/>
              <a:t>l’espiritualisme</a:t>
            </a:r>
            <a:r>
              <a:rPr lang="es-ES_tradnl"/>
              <a:t> </a:t>
            </a:r>
            <a:r>
              <a:rPr lang="es-ES_tradnl" err="1"/>
              <a:t>enfront</a:t>
            </a:r>
            <a:r>
              <a:rPr lang="es-ES_tradnl"/>
              <a:t> el </a:t>
            </a:r>
            <a:r>
              <a:rPr lang="es-ES_tradnl" err="1"/>
              <a:t>materialisme</a:t>
            </a:r>
            <a:r>
              <a:rPr lang="es-ES_tradnl"/>
              <a:t>.</a:t>
            </a:r>
          </a:p>
          <a:p>
            <a:pPr lvl="1">
              <a:buFont typeface="Courier New" charset="0"/>
              <a:buChar char="o"/>
            </a:pPr>
            <a:r>
              <a:rPr lang="es-ES_tradnl" err="1"/>
              <a:t>L’enginy</a:t>
            </a:r>
            <a:r>
              <a:rPr lang="es-ES_tradnl"/>
              <a:t> </a:t>
            </a:r>
            <a:r>
              <a:rPr lang="es-ES_tradnl" err="1"/>
              <a:t>serà</a:t>
            </a:r>
            <a:r>
              <a:rPr lang="es-ES_tradnl"/>
              <a:t> </a:t>
            </a:r>
            <a:r>
              <a:rPr lang="es-ES_tradnl" err="1"/>
              <a:t>necessari</a:t>
            </a:r>
            <a:r>
              <a:rPr lang="es-ES_tradnl"/>
              <a:t> per demostrar </a:t>
            </a:r>
            <a:r>
              <a:rPr lang="es-ES_tradnl" err="1"/>
              <a:t>aquesta</a:t>
            </a:r>
            <a:r>
              <a:rPr lang="es-ES_tradnl"/>
              <a:t> </a:t>
            </a:r>
            <a:r>
              <a:rPr lang="es-ES_tradnl" err="1"/>
              <a:t>contradicció</a:t>
            </a:r>
            <a:r>
              <a:rPr lang="es-ES_tradnl"/>
              <a:t>. </a:t>
            </a:r>
          </a:p>
          <a:p>
            <a:pPr lvl="1">
              <a:buFont typeface="Courier New" charset="0"/>
              <a:buChar char="o"/>
            </a:pPr>
            <a:r>
              <a:rPr lang="es-ES_tradnl"/>
              <a:t>El </a:t>
            </a:r>
            <a:r>
              <a:rPr lang="es-ES_tradnl" err="1"/>
              <a:t>temps</a:t>
            </a:r>
            <a:r>
              <a:rPr lang="es-ES_tradnl"/>
              <a:t> </a:t>
            </a:r>
            <a:r>
              <a:rPr lang="es-ES_tradnl" err="1"/>
              <a:t>esdevé</a:t>
            </a:r>
            <a:r>
              <a:rPr lang="es-ES_tradnl"/>
              <a:t> un tema </a:t>
            </a:r>
            <a:r>
              <a:rPr lang="es-ES_tradnl" err="1"/>
              <a:t>recurrent</a:t>
            </a:r>
            <a:r>
              <a:rPr lang="es-ES_tradnl"/>
              <a:t> (el </a:t>
            </a:r>
            <a:r>
              <a:rPr lang="es-ES_tradnl" err="1"/>
              <a:t>temps</a:t>
            </a:r>
            <a:r>
              <a:rPr lang="es-ES_tradnl"/>
              <a:t> </a:t>
            </a:r>
            <a:r>
              <a:rPr lang="es-ES_tradnl" err="1"/>
              <a:t>destrueix</a:t>
            </a:r>
            <a:r>
              <a:rPr lang="es-ES_tradnl"/>
              <a:t> tota </a:t>
            </a:r>
            <a:r>
              <a:rPr lang="es-ES_tradnl" err="1"/>
              <a:t>esperança</a:t>
            </a:r>
            <a:r>
              <a:rPr lang="es-ES_tradnl"/>
              <a:t> </a:t>
            </a:r>
            <a:r>
              <a:rPr lang="es-ES_tradnl" err="1"/>
              <a:t>d’estabilitat</a:t>
            </a:r>
            <a:r>
              <a:rPr lang="es-ES_tradnl"/>
              <a:t>). La </a:t>
            </a:r>
            <a:r>
              <a:rPr lang="es-ES_tradnl" err="1"/>
              <a:t>seva</a:t>
            </a:r>
            <a:r>
              <a:rPr lang="es-ES_tradnl"/>
              <a:t> </a:t>
            </a:r>
            <a:r>
              <a:rPr lang="es-ES_tradnl" err="1"/>
              <a:t>fugacitat</a:t>
            </a:r>
            <a:r>
              <a:rPr lang="es-ES_tradnl"/>
              <a:t> fa que el </a:t>
            </a:r>
            <a:r>
              <a:rPr lang="es-ES_tradnl" err="1"/>
              <a:t>món</a:t>
            </a:r>
            <a:r>
              <a:rPr lang="es-ES_tradnl"/>
              <a:t> </a:t>
            </a:r>
            <a:r>
              <a:rPr lang="es-ES_tradnl" err="1"/>
              <a:t>sigui</a:t>
            </a:r>
            <a:r>
              <a:rPr lang="es-ES_tradnl"/>
              <a:t> </a:t>
            </a:r>
            <a:r>
              <a:rPr lang="es-ES_tradnl" err="1"/>
              <a:t>continuament</a:t>
            </a:r>
            <a:r>
              <a:rPr lang="es-ES_tradnl"/>
              <a:t> </a:t>
            </a:r>
            <a:r>
              <a:rPr lang="es-ES_tradnl" err="1"/>
              <a:t>canviant</a:t>
            </a:r>
            <a:r>
              <a:rPr lang="es-ES_tradnl"/>
              <a:t>, </a:t>
            </a:r>
            <a:r>
              <a:rPr lang="es-ES_tradnl" err="1"/>
              <a:t>atzarós</a:t>
            </a:r>
            <a:r>
              <a:rPr lang="es-ES_tradnl"/>
              <a:t>, </a:t>
            </a:r>
            <a:r>
              <a:rPr lang="es-ES_tradnl" err="1"/>
              <a:t>com</a:t>
            </a:r>
            <a:r>
              <a:rPr lang="es-ES_tradnl"/>
              <a:t> un gran </a:t>
            </a:r>
            <a:r>
              <a:rPr lang="es-ES_tradnl" err="1"/>
              <a:t>teatre</a:t>
            </a:r>
            <a:r>
              <a:rPr lang="es-ES_tradnl"/>
              <a:t> </a:t>
            </a:r>
            <a:r>
              <a:rPr lang="es-ES_tradnl" err="1"/>
              <a:t>on</a:t>
            </a:r>
            <a:r>
              <a:rPr lang="es-ES_tradnl"/>
              <a:t> res </a:t>
            </a:r>
            <a:r>
              <a:rPr lang="es-ES_tradnl" err="1"/>
              <a:t>és</a:t>
            </a:r>
            <a:r>
              <a:rPr lang="es-ES_tradnl"/>
              <a:t> </a:t>
            </a:r>
            <a:r>
              <a:rPr lang="es-ES_tradnl" err="1"/>
              <a:t>veritat</a:t>
            </a:r>
            <a:r>
              <a:rPr lang="es-ES_tradnl"/>
              <a:t>, </a:t>
            </a:r>
            <a:r>
              <a:rPr lang="es-ES_tradnl" err="1"/>
              <a:t>somni</a:t>
            </a:r>
            <a:r>
              <a:rPr lang="es-ES_tradnl"/>
              <a:t>. </a:t>
            </a:r>
          </a:p>
          <a:p>
            <a:pPr lvl="1">
              <a:buFont typeface="Courier New" charset="0"/>
              <a:buChar char="o"/>
            </a:pPr>
            <a:r>
              <a:rPr lang="es-ES_tradnl"/>
              <a:t>El </a:t>
            </a:r>
            <a:r>
              <a:rPr lang="es-ES_tradnl" err="1"/>
              <a:t>pessimisme</a:t>
            </a:r>
            <a:r>
              <a:rPr lang="es-ES_tradnl"/>
              <a:t> es </a:t>
            </a:r>
            <a:r>
              <a:rPr lang="es-ES_tradnl" err="1"/>
              <a:t>demostra</a:t>
            </a:r>
            <a:r>
              <a:rPr lang="es-ES_tradnl"/>
              <a:t>, per </a:t>
            </a:r>
            <a:r>
              <a:rPr lang="es-ES_tradnl" err="1"/>
              <a:t>exemple</a:t>
            </a:r>
            <a:r>
              <a:rPr lang="es-ES_tradnl"/>
              <a:t>, en la </a:t>
            </a:r>
            <a:r>
              <a:rPr lang="es-ES_tradnl" err="1"/>
              <a:t>descripció</a:t>
            </a:r>
            <a:r>
              <a:rPr lang="es-ES_tradnl"/>
              <a:t> detallada de la </a:t>
            </a:r>
            <a:r>
              <a:rPr lang="es-ES_tradnl" err="1"/>
              <a:t>lletjor</a:t>
            </a:r>
            <a:r>
              <a:rPr lang="es-ES_tradnl"/>
              <a:t> i la </a:t>
            </a:r>
            <a:r>
              <a:rPr lang="es-ES_tradnl" err="1"/>
              <a:t>brutícia</a:t>
            </a:r>
            <a:r>
              <a:rPr lang="es-ES_tradnl"/>
              <a:t>, </a:t>
            </a:r>
            <a:r>
              <a:rPr lang="es-ES_tradnl" err="1"/>
              <a:t>amb</a:t>
            </a:r>
            <a:r>
              <a:rPr lang="es-ES_tradnl"/>
              <a:t> el </a:t>
            </a:r>
            <a:r>
              <a:rPr lang="es-ES_tradnl" err="1"/>
              <a:t>desengany</a:t>
            </a:r>
            <a:r>
              <a:rPr lang="es-ES_tradnl"/>
              <a:t> </a:t>
            </a:r>
            <a:r>
              <a:rPr lang="es-ES_tradnl" err="1"/>
              <a:t>com</a:t>
            </a:r>
            <a:r>
              <a:rPr lang="es-ES_tradnl"/>
              <a:t> a </a:t>
            </a:r>
            <a:r>
              <a:rPr lang="es-ES_tradnl" err="1"/>
              <a:t>resultat</a:t>
            </a:r>
            <a:r>
              <a:rPr lang="es-ES_tradnl"/>
              <a:t> final.</a:t>
            </a:r>
          </a:p>
          <a:p>
            <a:pPr lvl="1">
              <a:buFont typeface="Courier New" charset="0"/>
              <a:buChar char="o"/>
            </a:pPr>
            <a:r>
              <a:rPr lang="es-ES_tradnl" err="1"/>
              <a:t>Però</a:t>
            </a:r>
            <a:r>
              <a:rPr lang="es-ES_tradnl"/>
              <a:t> al </a:t>
            </a:r>
            <a:r>
              <a:rPr lang="es-ES_tradnl" err="1"/>
              <a:t>mateix</a:t>
            </a:r>
            <a:r>
              <a:rPr lang="es-ES_tradnl"/>
              <a:t> </a:t>
            </a:r>
            <a:r>
              <a:rPr lang="es-ES_tradnl" err="1"/>
              <a:t>temps</a:t>
            </a:r>
            <a:r>
              <a:rPr lang="es-ES_tradnl"/>
              <a:t> que </a:t>
            </a:r>
            <a:r>
              <a:rPr lang="es-ES_tradnl" err="1"/>
              <a:t>pot</a:t>
            </a:r>
            <a:r>
              <a:rPr lang="es-ES_tradnl"/>
              <a:t> </a:t>
            </a:r>
            <a:r>
              <a:rPr lang="es-ES_tradnl" err="1"/>
              <a:t>descriure</a:t>
            </a:r>
            <a:r>
              <a:rPr lang="es-ES_tradnl"/>
              <a:t> la </a:t>
            </a:r>
            <a:r>
              <a:rPr lang="es-ES_tradnl" err="1"/>
              <a:t>realitat</a:t>
            </a:r>
            <a:r>
              <a:rPr lang="es-ES_tradnl"/>
              <a:t> </a:t>
            </a:r>
            <a:r>
              <a:rPr lang="es-ES_tradnl" err="1"/>
              <a:t>més</a:t>
            </a:r>
            <a:r>
              <a:rPr lang="es-ES_tradnl"/>
              <a:t> </a:t>
            </a:r>
            <a:r>
              <a:rPr lang="es-ES_tradnl" err="1"/>
              <a:t>esfereïdora</a:t>
            </a:r>
            <a:r>
              <a:rPr lang="es-ES_tradnl"/>
              <a:t>, també </a:t>
            </a:r>
            <a:r>
              <a:rPr lang="es-ES_tradnl" err="1"/>
              <a:t>pot</a:t>
            </a:r>
            <a:r>
              <a:rPr lang="es-ES_tradnl"/>
              <a:t> </a:t>
            </a:r>
            <a:r>
              <a:rPr lang="es-ES_tradnl" err="1"/>
              <a:t>disfressar</a:t>
            </a:r>
            <a:r>
              <a:rPr lang="es-ES_tradnl"/>
              <a:t>-la </a:t>
            </a:r>
            <a:r>
              <a:rPr lang="es-ES_tradnl" err="1"/>
              <a:t>amb</a:t>
            </a:r>
            <a:r>
              <a:rPr lang="es-ES_tradnl"/>
              <a:t> una </a:t>
            </a:r>
            <a:r>
              <a:rPr lang="es-ES_tradnl" err="1"/>
              <a:t>lluminositat</a:t>
            </a:r>
            <a:r>
              <a:rPr lang="es-ES_tradnl"/>
              <a:t> i </a:t>
            </a:r>
            <a:r>
              <a:rPr lang="es-ES_tradnl" err="1"/>
              <a:t>sensualitat</a:t>
            </a:r>
            <a:r>
              <a:rPr lang="es-ES_tradnl"/>
              <a:t> extremes. </a:t>
            </a:r>
          </a:p>
          <a:p>
            <a:pPr lvl="1">
              <a:buFont typeface="Courier New" charset="0"/>
              <a:buChar char="o"/>
            </a:pPr>
            <a:r>
              <a:rPr lang="es-ES_tradnl" err="1"/>
              <a:t>L’home</a:t>
            </a:r>
            <a:r>
              <a:rPr lang="es-ES_tradnl"/>
              <a:t> </a:t>
            </a:r>
            <a:r>
              <a:rPr lang="es-ES_tradnl" err="1"/>
              <a:t>sent</a:t>
            </a:r>
            <a:r>
              <a:rPr lang="es-ES_tradnl"/>
              <a:t> el </a:t>
            </a:r>
            <a:r>
              <a:rPr lang="es-ES_tradnl" err="1"/>
              <a:t>gust</a:t>
            </a:r>
            <a:r>
              <a:rPr lang="es-ES_tradnl"/>
              <a:t> per </a:t>
            </a:r>
            <a:r>
              <a:rPr lang="es-ES_tradnl" err="1"/>
              <a:t>l’exhuberant</a:t>
            </a:r>
            <a:r>
              <a:rPr lang="es-ES_tradnl"/>
              <a:t>, per </a:t>
            </a:r>
            <a:r>
              <a:rPr lang="es-ES_tradnl" err="1"/>
              <a:t>tot</a:t>
            </a:r>
            <a:r>
              <a:rPr lang="es-ES_tradnl"/>
              <a:t> </a:t>
            </a:r>
            <a:r>
              <a:rPr lang="es-ES_tradnl" err="1"/>
              <a:t>allò</a:t>
            </a:r>
            <a:r>
              <a:rPr lang="es-ES_tradnl"/>
              <a:t> que </a:t>
            </a:r>
            <a:r>
              <a:rPr lang="es-ES_tradnl" err="1"/>
              <a:t>és</a:t>
            </a:r>
            <a:r>
              <a:rPr lang="es-ES_tradnl"/>
              <a:t> espectacular, que </a:t>
            </a:r>
            <a:r>
              <a:rPr lang="es-ES_tradnl" err="1"/>
              <a:t>s’estén</a:t>
            </a:r>
            <a:r>
              <a:rPr lang="es-ES_tradnl"/>
              <a:t> a totes les </a:t>
            </a:r>
            <a:r>
              <a:rPr lang="es-ES_tradnl" err="1"/>
              <a:t>arts</a:t>
            </a:r>
            <a:r>
              <a:rPr lang="es-ES_tradnl"/>
              <a:t> </a:t>
            </a:r>
            <a:r>
              <a:rPr lang="es-ES_tradnl" err="1"/>
              <a:t>amb</a:t>
            </a:r>
            <a:r>
              <a:rPr lang="es-ES_tradnl"/>
              <a:t> luxe i </a:t>
            </a:r>
            <a:r>
              <a:rPr lang="es-ES_tradnl" err="1"/>
              <a:t>grandiloqüència</a:t>
            </a:r>
            <a:r>
              <a:rPr lang="es-ES_tradnl"/>
              <a:t>. </a:t>
            </a:r>
            <a:r>
              <a:rPr lang="es-ES_tradnl" err="1"/>
              <a:t>L’òpera</a:t>
            </a:r>
            <a:r>
              <a:rPr lang="es-ES_tradnl"/>
              <a:t> </a:t>
            </a:r>
            <a:r>
              <a:rPr lang="es-ES_tradnl" err="1"/>
              <a:t>és</a:t>
            </a:r>
            <a:r>
              <a:rPr lang="es-ES_tradnl"/>
              <a:t> una </a:t>
            </a:r>
            <a:r>
              <a:rPr lang="es-ES_tradnl" err="1"/>
              <a:t>mostra</a:t>
            </a:r>
            <a:r>
              <a:rPr lang="es-ES_tradnl"/>
              <a:t> </a:t>
            </a:r>
            <a:r>
              <a:rPr lang="es-ES_tradnl" err="1"/>
              <a:t>d’aquesta</a:t>
            </a:r>
            <a:r>
              <a:rPr lang="es-ES_tradnl"/>
              <a:t> </a:t>
            </a:r>
            <a:r>
              <a:rPr lang="es-ES_tradnl" err="1"/>
              <a:t>combinació</a:t>
            </a:r>
            <a:r>
              <a:rPr lang="es-ES_tradnl"/>
              <a:t>.</a:t>
            </a:r>
          </a:p>
          <a:p>
            <a:pPr lvl="1">
              <a:buFont typeface="Courier New" charset="0"/>
              <a:buChar char="o"/>
            </a:pPr>
            <a:r>
              <a:rPr lang="es-ES_tradnl"/>
              <a:t>La literatura </a:t>
            </a:r>
            <a:r>
              <a:rPr lang="es-ES_tradnl" err="1"/>
              <a:t>pateix</a:t>
            </a:r>
            <a:r>
              <a:rPr lang="es-ES_tradnl"/>
              <a:t> un </a:t>
            </a:r>
            <a:r>
              <a:rPr lang="es-ES_tradnl" err="1"/>
              <a:t>procés</a:t>
            </a:r>
            <a:r>
              <a:rPr lang="es-ES_tradnl"/>
              <a:t> de </a:t>
            </a:r>
            <a:r>
              <a:rPr lang="es-ES_tradnl" err="1"/>
              <a:t>retorització</a:t>
            </a:r>
            <a:r>
              <a:rPr lang="es-ES_tradnl"/>
              <a:t> </a:t>
            </a:r>
            <a:r>
              <a:rPr lang="es-ES_tradnl" err="1"/>
              <a:t>amb</a:t>
            </a:r>
            <a:r>
              <a:rPr lang="es-ES_tradnl"/>
              <a:t> </a:t>
            </a:r>
            <a:r>
              <a:rPr lang="es-ES_tradnl" err="1"/>
              <a:t>l’acumulació</a:t>
            </a:r>
            <a:r>
              <a:rPr lang="es-ES_tradnl"/>
              <a:t> de figures </a:t>
            </a:r>
            <a:r>
              <a:rPr lang="es-ES_tradnl" err="1"/>
              <a:t>estilístiques</a:t>
            </a:r>
            <a:r>
              <a:rPr lang="es-ES_tradnl"/>
              <a:t>, </a:t>
            </a:r>
            <a:r>
              <a:rPr lang="es-ES_tradnl" err="1"/>
              <a:t>semàntiques</a:t>
            </a:r>
            <a:r>
              <a:rPr lang="es-ES_tradnl"/>
              <a:t>, </a:t>
            </a:r>
            <a:r>
              <a:rPr lang="es-ES_tradnl" err="1"/>
              <a:t>sintàctiques</a:t>
            </a:r>
            <a:r>
              <a:rPr lang="es-ES_tradnl"/>
              <a:t> i </a:t>
            </a:r>
            <a:r>
              <a:rPr lang="es-ES_tradnl" err="1"/>
              <a:t>lèxiques</a:t>
            </a:r>
            <a:r>
              <a:rPr lang="es-ES_tradnl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5444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/>
              <a:t>El </a:t>
            </a:r>
            <a:r>
              <a:rPr lang="es-ES_tradnl" err="1"/>
              <a:t>barroc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charset="0"/>
              <a:buChar char="o"/>
            </a:pPr>
            <a:r>
              <a:rPr lang="es-ES_tradnl"/>
              <a:t>La </a:t>
            </a:r>
            <a:r>
              <a:rPr lang="es-ES_tradnl" err="1"/>
              <a:t>presència</a:t>
            </a:r>
            <a:r>
              <a:rPr lang="es-ES_tradnl"/>
              <a:t> </a:t>
            </a:r>
            <a:r>
              <a:rPr lang="es-ES_tradnl" err="1"/>
              <a:t>literària</a:t>
            </a:r>
            <a:r>
              <a:rPr lang="es-ES_tradnl"/>
              <a:t> del </a:t>
            </a:r>
            <a:r>
              <a:rPr lang="es-ES_tradnl" err="1"/>
              <a:t>barroc</a:t>
            </a:r>
            <a:r>
              <a:rPr lang="es-ES_tradnl"/>
              <a:t> a Catalunya </a:t>
            </a:r>
            <a:r>
              <a:rPr lang="es-ES_tradnl" err="1"/>
              <a:t>està</a:t>
            </a:r>
            <a:r>
              <a:rPr lang="es-ES_tradnl"/>
              <a:t> </a:t>
            </a:r>
            <a:r>
              <a:rPr lang="es-ES_tradnl" err="1"/>
              <a:t>molt</a:t>
            </a:r>
            <a:r>
              <a:rPr lang="es-ES_tradnl"/>
              <a:t> influenciada </a:t>
            </a:r>
            <a:r>
              <a:rPr lang="es-ES_tradnl" err="1"/>
              <a:t>pel</a:t>
            </a:r>
            <a:r>
              <a:rPr lang="es-ES_tradnl"/>
              <a:t> </a:t>
            </a:r>
            <a:r>
              <a:rPr lang="es-ES_tradnl" err="1"/>
              <a:t>castellà</a:t>
            </a:r>
            <a:r>
              <a:rPr lang="es-ES_tradnl"/>
              <a:t>. </a:t>
            </a:r>
            <a:r>
              <a:rPr lang="es-ES_tradnl" err="1"/>
              <a:t>Autors</a:t>
            </a:r>
            <a:r>
              <a:rPr lang="es-ES_tradnl"/>
              <a:t> </a:t>
            </a:r>
            <a:r>
              <a:rPr lang="es-ES_tradnl" err="1"/>
              <a:t>com</a:t>
            </a:r>
            <a:r>
              <a:rPr lang="es-ES_tradnl"/>
              <a:t> Góngora o Garcilaso </a:t>
            </a:r>
            <a:r>
              <a:rPr lang="es-ES_tradnl" err="1"/>
              <a:t>serveixen</a:t>
            </a:r>
            <a:r>
              <a:rPr lang="es-ES_tradnl"/>
              <a:t> de </a:t>
            </a:r>
            <a:r>
              <a:rPr lang="es-ES_tradnl" err="1"/>
              <a:t>models</a:t>
            </a:r>
            <a:r>
              <a:rPr lang="es-ES_tradnl"/>
              <a:t>, </a:t>
            </a:r>
            <a:r>
              <a:rPr lang="es-ES_tradnl" err="1"/>
              <a:t>sense</a:t>
            </a:r>
            <a:r>
              <a:rPr lang="es-ES_tradnl"/>
              <a:t> </a:t>
            </a:r>
            <a:r>
              <a:rPr lang="es-ES_tradnl" err="1"/>
              <a:t>ésser</a:t>
            </a:r>
            <a:r>
              <a:rPr lang="es-ES_tradnl"/>
              <a:t> </a:t>
            </a:r>
            <a:r>
              <a:rPr lang="es-ES_tradnl" err="1"/>
              <a:t>superats</a:t>
            </a:r>
            <a:r>
              <a:rPr lang="es-ES_tradnl"/>
              <a:t> en </a:t>
            </a:r>
            <a:r>
              <a:rPr lang="es-ES_tradnl" err="1"/>
              <a:t>cap</a:t>
            </a:r>
            <a:r>
              <a:rPr lang="es-ES_tradnl"/>
              <a:t> </a:t>
            </a:r>
            <a:r>
              <a:rPr lang="es-ES_tradnl" err="1"/>
              <a:t>moment</a:t>
            </a:r>
            <a:r>
              <a:rPr lang="es-ES_tradnl"/>
              <a:t>. </a:t>
            </a:r>
            <a:r>
              <a:rPr lang="es-ES_tradnl" err="1"/>
              <a:t>S’assimilen</a:t>
            </a:r>
            <a:r>
              <a:rPr lang="es-ES_tradnl"/>
              <a:t> </a:t>
            </a:r>
            <a:r>
              <a:rPr lang="es-ES_tradnl" err="1"/>
              <a:t>els</a:t>
            </a:r>
            <a:r>
              <a:rPr lang="es-ES_tradnl"/>
              <a:t> temes i es </a:t>
            </a:r>
            <a:r>
              <a:rPr lang="es-ES_tradnl" err="1"/>
              <a:t>castellanitza</a:t>
            </a:r>
            <a:r>
              <a:rPr lang="es-ES_tradnl"/>
              <a:t> la </a:t>
            </a:r>
            <a:r>
              <a:rPr lang="es-ES_tradnl" err="1"/>
              <a:t>mètrica</a:t>
            </a:r>
            <a:r>
              <a:rPr lang="es-ES_tradnl"/>
              <a:t> i el </a:t>
            </a:r>
            <a:r>
              <a:rPr lang="es-ES_tradnl" err="1"/>
              <a:t>llenguatge</a:t>
            </a:r>
            <a:r>
              <a:rPr lang="es-ES_tradnl"/>
              <a:t> (</a:t>
            </a:r>
            <a:r>
              <a:rPr lang="es-ES_tradnl" err="1"/>
              <a:t>sonets</a:t>
            </a:r>
            <a:r>
              <a:rPr lang="es-ES_tradnl"/>
              <a:t> </a:t>
            </a:r>
            <a:r>
              <a:rPr lang="es-ES_tradnl" err="1"/>
              <a:t>bàsicament</a:t>
            </a:r>
            <a:r>
              <a:rPr lang="es-ES_tradnl"/>
              <a:t>)</a:t>
            </a:r>
            <a:r>
              <a:rPr lang="mr-IN"/>
              <a:t>…</a:t>
            </a:r>
            <a:endParaRPr lang="es-ES"/>
          </a:p>
          <a:p>
            <a:pPr>
              <a:buFont typeface="Courier New" charset="0"/>
              <a:buChar char="o"/>
            </a:pPr>
            <a:r>
              <a:rPr lang="es-ES"/>
              <a:t>A </a:t>
            </a:r>
            <a:r>
              <a:rPr lang="es-ES" err="1"/>
              <a:t>València</a:t>
            </a:r>
            <a:r>
              <a:rPr lang="es-ES"/>
              <a:t> i les Balears la literatura </a:t>
            </a:r>
            <a:r>
              <a:rPr lang="es-ES" err="1"/>
              <a:t>passa</a:t>
            </a:r>
            <a:r>
              <a:rPr lang="es-ES"/>
              <a:t> a ser </a:t>
            </a:r>
            <a:r>
              <a:rPr lang="es-ES" err="1"/>
              <a:t>exclusivament</a:t>
            </a:r>
            <a:r>
              <a:rPr lang="es-ES"/>
              <a:t> castellana, </a:t>
            </a:r>
            <a:r>
              <a:rPr lang="es-ES" err="1"/>
              <a:t>però</a:t>
            </a:r>
            <a:r>
              <a:rPr lang="es-ES"/>
              <a:t> a Catalunya hi ha </a:t>
            </a:r>
            <a:r>
              <a:rPr lang="es-ES" err="1"/>
              <a:t>certa</a:t>
            </a:r>
            <a:r>
              <a:rPr lang="es-ES"/>
              <a:t> </a:t>
            </a:r>
            <a:r>
              <a:rPr lang="es-ES" err="1"/>
              <a:t>resistència</a:t>
            </a:r>
            <a:r>
              <a:rPr lang="es-ES"/>
              <a:t> </a:t>
            </a:r>
            <a:r>
              <a:rPr lang="es-ES" err="1"/>
              <a:t>encapçalada</a:t>
            </a:r>
            <a:r>
              <a:rPr lang="es-ES"/>
              <a:t> per Francesc </a:t>
            </a:r>
            <a:r>
              <a:rPr lang="es-ES" err="1"/>
              <a:t>Vicent</a:t>
            </a:r>
            <a:r>
              <a:rPr lang="es-ES"/>
              <a:t> </a:t>
            </a:r>
            <a:r>
              <a:rPr lang="es-ES" err="1"/>
              <a:t>Garcia</a:t>
            </a:r>
            <a:r>
              <a:rPr lang="es-ES"/>
              <a:t>, per </a:t>
            </a:r>
            <a:r>
              <a:rPr lang="es-ES" err="1"/>
              <a:t>exemple</a:t>
            </a:r>
            <a:r>
              <a:rPr lang="es-ES"/>
              <a:t>, que renuncien a formar </a:t>
            </a:r>
            <a:r>
              <a:rPr lang="es-ES" err="1"/>
              <a:t>part</a:t>
            </a:r>
            <a:r>
              <a:rPr lang="es-ES"/>
              <a:t> </a:t>
            </a:r>
            <a:r>
              <a:rPr lang="es-ES" err="1"/>
              <a:t>dels</a:t>
            </a:r>
            <a:r>
              <a:rPr lang="es-ES"/>
              <a:t> </a:t>
            </a:r>
            <a:r>
              <a:rPr lang="es-ES" err="1"/>
              <a:t>models</a:t>
            </a:r>
            <a:r>
              <a:rPr lang="es-ES"/>
              <a:t> </a:t>
            </a:r>
            <a:r>
              <a:rPr lang="es-ES" err="1"/>
              <a:t>castellans</a:t>
            </a:r>
            <a:r>
              <a:rPr lang="es-ES"/>
              <a:t> i </a:t>
            </a:r>
            <a:r>
              <a:rPr lang="es-ES" err="1"/>
              <a:t>troben</a:t>
            </a:r>
            <a:r>
              <a:rPr lang="es-ES"/>
              <a:t> en la </a:t>
            </a:r>
            <a:r>
              <a:rPr lang="es-ES" err="1"/>
              <a:t>burgesia</a:t>
            </a:r>
            <a:r>
              <a:rPr lang="es-ES"/>
              <a:t> i </a:t>
            </a:r>
            <a:r>
              <a:rPr lang="es-ES" err="1"/>
              <a:t>els</a:t>
            </a:r>
            <a:r>
              <a:rPr lang="es-ES"/>
              <a:t> </a:t>
            </a:r>
            <a:r>
              <a:rPr lang="es-ES" err="1"/>
              <a:t>eclesiàstics</a:t>
            </a:r>
            <a:r>
              <a:rPr lang="es-ES"/>
              <a:t> el </a:t>
            </a:r>
            <a:r>
              <a:rPr lang="es-ES" err="1"/>
              <a:t>seu</a:t>
            </a:r>
            <a:r>
              <a:rPr lang="es-ES"/>
              <a:t> </a:t>
            </a:r>
            <a:r>
              <a:rPr lang="es-ES" err="1"/>
              <a:t>públic</a:t>
            </a:r>
            <a:r>
              <a:rPr lang="es-ES"/>
              <a:t>. </a:t>
            </a:r>
          </a:p>
          <a:p>
            <a:pPr>
              <a:buFont typeface="Courier New" charset="0"/>
              <a:buChar char="o"/>
            </a:pPr>
            <a:r>
              <a:rPr lang="es-ES"/>
              <a:t>No </a:t>
            </a:r>
            <a:r>
              <a:rPr lang="es-ES" err="1"/>
              <a:t>trobem</a:t>
            </a:r>
            <a:r>
              <a:rPr lang="es-ES"/>
              <a:t> </a:t>
            </a:r>
            <a:r>
              <a:rPr lang="es-ES" err="1"/>
              <a:t>novel·la</a:t>
            </a:r>
            <a:r>
              <a:rPr lang="es-ES"/>
              <a:t> </a:t>
            </a:r>
            <a:r>
              <a:rPr lang="es-ES" err="1"/>
              <a:t>degut</a:t>
            </a:r>
            <a:r>
              <a:rPr lang="es-ES"/>
              <a:t> a </a:t>
            </a:r>
            <a:r>
              <a:rPr lang="es-ES" err="1"/>
              <a:t>l’us</a:t>
            </a:r>
            <a:r>
              <a:rPr lang="es-ES"/>
              <a:t> comercial de la </a:t>
            </a:r>
            <a:r>
              <a:rPr lang="es-ES" err="1"/>
              <a:t>impremta</a:t>
            </a:r>
            <a:r>
              <a:rPr lang="es-ES"/>
              <a:t>. Un </a:t>
            </a:r>
            <a:r>
              <a:rPr lang="es-ES" err="1"/>
              <a:t>motiu</a:t>
            </a:r>
            <a:r>
              <a:rPr lang="es-ES"/>
              <a:t> comercial que </a:t>
            </a:r>
            <a:r>
              <a:rPr lang="es-ES" err="1"/>
              <a:t>pot</a:t>
            </a:r>
            <a:r>
              <a:rPr lang="es-ES"/>
              <a:t> explicar també la poca </a:t>
            </a:r>
            <a:r>
              <a:rPr lang="es-ES" err="1"/>
              <a:t>presència</a:t>
            </a:r>
            <a:r>
              <a:rPr lang="es-ES"/>
              <a:t> de </a:t>
            </a:r>
            <a:r>
              <a:rPr lang="es-ES" err="1"/>
              <a:t>teatre</a:t>
            </a:r>
            <a:r>
              <a:rPr lang="es-ES"/>
              <a:t> en </a:t>
            </a:r>
            <a:r>
              <a:rPr lang="es-ES" err="1"/>
              <a:t>català</a:t>
            </a:r>
            <a:r>
              <a:rPr lang="es-ES"/>
              <a:t>.</a:t>
            </a:r>
          </a:p>
          <a:p>
            <a:pPr>
              <a:buFont typeface="Courier New" charset="0"/>
              <a:buChar char="o"/>
            </a:pPr>
            <a:r>
              <a:rPr lang="es-ES" err="1"/>
              <a:t>Ens</a:t>
            </a:r>
            <a:r>
              <a:rPr lang="es-ES"/>
              <a:t> </a:t>
            </a:r>
            <a:r>
              <a:rPr lang="es-ES" err="1"/>
              <a:t>trobem</a:t>
            </a:r>
            <a:r>
              <a:rPr lang="es-ES"/>
              <a:t> </a:t>
            </a:r>
            <a:r>
              <a:rPr lang="es-ES" err="1"/>
              <a:t>davant</a:t>
            </a:r>
            <a:r>
              <a:rPr lang="es-ES"/>
              <a:t> un </a:t>
            </a:r>
            <a:r>
              <a:rPr lang="es-ES" err="1"/>
              <a:t>procés</a:t>
            </a:r>
            <a:r>
              <a:rPr lang="es-ES"/>
              <a:t> </a:t>
            </a:r>
            <a:r>
              <a:rPr lang="es-ES" err="1"/>
              <a:t>d’aïllament</a:t>
            </a:r>
            <a:r>
              <a:rPr lang="es-ES"/>
              <a:t> </a:t>
            </a:r>
            <a:r>
              <a:rPr lang="es-ES" err="1"/>
              <a:t>literari</a:t>
            </a:r>
            <a:r>
              <a:rPr lang="es-ES"/>
              <a:t> no </a:t>
            </a:r>
            <a:r>
              <a:rPr lang="es-ES" err="1"/>
              <a:t>premeditat</a:t>
            </a:r>
            <a:r>
              <a:rPr lang="es-ES"/>
              <a:t> </a:t>
            </a:r>
            <a:r>
              <a:rPr lang="es-ES" err="1"/>
              <a:t>degut</a:t>
            </a:r>
            <a:r>
              <a:rPr lang="es-ES"/>
              <a:t> a la </a:t>
            </a:r>
            <a:r>
              <a:rPr lang="es-ES" err="1"/>
              <a:t>voluntat</a:t>
            </a:r>
            <a:r>
              <a:rPr lang="es-ES"/>
              <a:t> de no integrar-se a la cultura castellana i no poder vertebrar una </a:t>
            </a:r>
            <a:r>
              <a:rPr lang="es-ES" err="1"/>
              <a:t>societat</a:t>
            </a:r>
            <a:r>
              <a:rPr lang="es-ES"/>
              <a:t> catalana </a:t>
            </a:r>
            <a:r>
              <a:rPr lang="es-ES" err="1"/>
              <a:t>intel·lectual</a:t>
            </a:r>
            <a:r>
              <a:rPr lang="es-ES"/>
              <a:t>.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00536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/>
              <a:t>El </a:t>
            </a:r>
            <a:r>
              <a:rPr lang="es-ES_tradnl" err="1"/>
              <a:t>barroc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charset="0"/>
              <a:buChar char="o"/>
            </a:pPr>
            <a:r>
              <a:rPr lang="es-ES_tradnl"/>
              <a:t>El </a:t>
            </a:r>
            <a:r>
              <a:rPr lang="es-ES_tradnl" err="1"/>
              <a:t>barroc</a:t>
            </a:r>
            <a:r>
              <a:rPr lang="es-ES_tradnl"/>
              <a:t> </a:t>
            </a:r>
            <a:r>
              <a:rPr lang="es-ES_tradnl" err="1"/>
              <a:t>és</a:t>
            </a:r>
            <a:r>
              <a:rPr lang="es-ES_tradnl"/>
              <a:t> un </a:t>
            </a:r>
            <a:r>
              <a:rPr lang="es-ES_tradnl" err="1"/>
              <a:t>moviment</a:t>
            </a:r>
            <a:r>
              <a:rPr lang="es-ES_tradnl"/>
              <a:t> </a:t>
            </a:r>
            <a:r>
              <a:rPr lang="es-ES_tradnl" err="1"/>
              <a:t>bàsicament</a:t>
            </a:r>
            <a:r>
              <a:rPr lang="es-ES_tradnl"/>
              <a:t> </a:t>
            </a:r>
            <a:r>
              <a:rPr lang="es-ES_tradnl" err="1"/>
              <a:t>poètic</a:t>
            </a:r>
            <a:r>
              <a:rPr lang="es-ES_tradnl"/>
              <a:t> a Catalunya.</a:t>
            </a:r>
          </a:p>
          <a:p>
            <a:pPr>
              <a:buFont typeface="Courier New" charset="0"/>
              <a:buChar char="o"/>
            </a:pPr>
            <a:r>
              <a:rPr lang="es-ES_tradnl" err="1"/>
              <a:t>Sorgeix</a:t>
            </a:r>
            <a:r>
              <a:rPr lang="es-ES_tradnl"/>
              <a:t> </a:t>
            </a:r>
            <a:r>
              <a:rPr lang="es-ES_tradnl" err="1"/>
              <a:t>l’escola</a:t>
            </a:r>
            <a:r>
              <a:rPr lang="es-ES_tradnl"/>
              <a:t> </a:t>
            </a:r>
            <a:r>
              <a:rPr lang="es-ES_tradnl" err="1"/>
              <a:t>poètica</a:t>
            </a:r>
            <a:r>
              <a:rPr lang="es-ES_tradnl"/>
              <a:t> castellana, que </a:t>
            </a:r>
            <a:r>
              <a:rPr lang="es-ES_tradnl" err="1"/>
              <a:t>segueix</a:t>
            </a:r>
            <a:r>
              <a:rPr lang="es-ES_tradnl"/>
              <a:t> les </a:t>
            </a:r>
            <a:r>
              <a:rPr lang="es-ES_tradnl" err="1"/>
              <a:t>línies</a:t>
            </a:r>
            <a:r>
              <a:rPr lang="es-ES_tradnl"/>
              <a:t> </a:t>
            </a:r>
            <a:r>
              <a:rPr lang="es-ES_tradnl" err="1"/>
              <a:t>mestres</a:t>
            </a:r>
            <a:r>
              <a:rPr lang="es-ES_tradnl"/>
              <a:t> </a:t>
            </a:r>
            <a:r>
              <a:rPr lang="es-ES_tradnl" err="1"/>
              <a:t>dels</a:t>
            </a:r>
            <a:r>
              <a:rPr lang="es-ES_tradnl"/>
              <a:t> </a:t>
            </a:r>
            <a:r>
              <a:rPr lang="es-ES_tradnl" err="1"/>
              <a:t>autors</a:t>
            </a:r>
            <a:r>
              <a:rPr lang="es-ES_tradnl"/>
              <a:t> </a:t>
            </a:r>
            <a:r>
              <a:rPr lang="es-ES_tradnl" err="1"/>
              <a:t>castellans</a:t>
            </a:r>
            <a:r>
              <a:rPr lang="es-ES_tradnl"/>
              <a:t>, </a:t>
            </a:r>
            <a:r>
              <a:rPr lang="es-ES_tradnl" err="1"/>
              <a:t>sense</a:t>
            </a:r>
            <a:r>
              <a:rPr lang="es-ES_tradnl"/>
              <a:t> </a:t>
            </a:r>
            <a:r>
              <a:rPr lang="es-ES_tradnl" err="1"/>
              <a:t>reflectir</a:t>
            </a:r>
            <a:r>
              <a:rPr lang="es-ES_tradnl"/>
              <a:t> la </a:t>
            </a:r>
            <a:r>
              <a:rPr lang="es-ES_tradnl" err="1"/>
              <a:t>tradició</a:t>
            </a:r>
            <a:r>
              <a:rPr lang="es-ES_tradnl"/>
              <a:t> medieval catalana i </a:t>
            </a:r>
            <a:r>
              <a:rPr lang="es-ES_tradnl" err="1"/>
              <a:t>sense</a:t>
            </a:r>
            <a:r>
              <a:rPr lang="es-ES_tradnl"/>
              <a:t> </a:t>
            </a:r>
            <a:r>
              <a:rPr lang="es-ES_tradnl" err="1"/>
              <a:t>oferir</a:t>
            </a:r>
            <a:r>
              <a:rPr lang="es-ES_tradnl"/>
              <a:t> res original a </a:t>
            </a:r>
            <a:r>
              <a:rPr lang="es-ES_tradnl" err="1"/>
              <a:t>canvi</a:t>
            </a:r>
            <a:r>
              <a:rPr lang="es-ES_tradnl"/>
              <a:t>.</a:t>
            </a:r>
          </a:p>
          <a:p>
            <a:pPr>
              <a:buFont typeface="Courier New" charset="0"/>
              <a:buChar char="o"/>
            </a:pPr>
            <a:r>
              <a:rPr lang="es-ES_tradnl"/>
              <a:t>Un </a:t>
            </a:r>
            <a:r>
              <a:rPr lang="es-ES_tradnl" err="1"/>
              <a:t>dels</a:t>
            </a:r>
            <a:r>
              <a:rPr lang="es-ES_tradnl"/>
              <a:t> </a:t>
            </a:r>
            <a:r>
              <a:rPr lang="es-ES_tradnl" err="1"/>
              <a:t>primers</a:t>
            </a:r>
            <a:r>
              <a:rPr lang="es-ES_tradnl"/>
              <a:t> poetes </a:t>
            </a:r>
            <a:r>
              <a:rPr lang="es-ES_tradnl" err="1"/>
              <a:t>és</a:t>
            </a:r>
            <a:r>
              <a:rPr lang="es-ES_tradnl"/>
              <a:t> Francesc </a:t>
            </a:r>
            <a:r>
              <a:rPr lang="es-ES_tradnl" err="1"/>
              <a:t>Vicent</a:t>
            </a:r>
            <a:r>
              <a:rPr lang="es-ES_tradnl"/>
              <a:t> </a:t>
            </a:r>
            <a:r>
              <a:rPr lang="es-ES_tradnl" err="1"/>
              <a:t>Garcia</a:t>
            </a:r>
            <a:r>
              <a:rPr lang="es-ES_tradnl"/>
              <a:t>, </a:t>
            </a:r>
            <a:r>
              <a:rPr lang="es-ES_tradnl" err="1"/>
              <a:t>conegut</a:t>
            </a:r>
            <a:r>
              <a:rPr lang="es-ES_tradnl"/>
              <a:t> </a:t>
            </a:r>
            <a:r>
              <a:rPr lang="es-ES_tradnl" err="1"/>
              <a:t>com</a:t>
            </a:r>
            <a:r>
              <a:rPr lang="es-ES_tradnl"/>
              <a:t> a “Rector de </a:t>
            </a:r>
            <a:r>
              <a:rPr lang="es-ES_tradnl" err="1"/>
              <a:t>Vallfogona</a:t>
            </a:r>
            <a:r>
              <a:rPr lang="es-ES_tradnl"/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53067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El </a:t>
            </a:r>
            <a:r>
              <a:rPr lang="cs-CZ" err="1"/>
              <a:t>barroc</a:t>
            </a:r>
            <a:endParaRPr lang="cs-CZ" err="1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err="1">
                <a:solidFill>
                  <a:srgbClr val="262626"/>
                </a:solidFill>
                <a:latin typeface="Century Gothic" charset="0"/>
              </a:rPr>
              <a:t>Francesc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Vicent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Garcia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(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Tortosa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, 1579 – 1623)</a:t>
            </a:r>
          </a:p>
          <a:p>
            <a:pPr lvl="1"/>
            <a:r>
              <a:rPr lang="cs-CZ" err="1">
                <a:solidFill>
                  <a:srgbClr val="262626"/>
                </a:solidFill>
                <a:latin typeface="Century Gothic" charset="0"/>
              </a:rPr>
              <a:t>Eclesiàstic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,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posa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de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moda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la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métrica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castellana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i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els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temes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típics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del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barroc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.</a:t>
            </a:r>
          </a:p>
          <a:p>
            <a:pPr lvl="1"/>
            <a:r>
              <a:rPr lang="cs-CZ">
                <a:solidFill>
                  <a:srgbClr val="262626"/>
                </a:solidFill>
                <a:latin typeface="Century Gothic" charset="0"/>
              </a:rPr>
              <a:t>La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seva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poesia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és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elegant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,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artificiosa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,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però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amb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una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intenció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satírica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. Fa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burla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de la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societat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de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l'època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, de la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mitologia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,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dels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lectors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i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d'ell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mateix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. </a:t>
            </a:r>
            <a:endParaRPr lang="cs-CZ">
              <a:solidFill>
                <a:schemeClr val="tx1"/>
              </a:solidFill>
              <a:latin typeface="Century Gothic" charset="0"/>
            </a:endParaRPr>
          </a:p>
          <a:p>
            <a:pPr lvl="1"/>
            <a:r>
              <a:rPr lang="cs-CZ">
                <a:solidFill>
                  <a:srgbClr val="262626"/>
                </a:solidFill>
                <a:latin typeface="Century Gothic" charset="0"/>
              </a:rPr>
              <a:t>En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ocasions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els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temes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que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tracta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són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obscens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,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creant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-se el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mitus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del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"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vallfogonisme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",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un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corrent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literari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considerat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vulgar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. </a:t>
            </a:r>
          </a:p>
          <a:p>
            <a:pPr lvl="1"/>
            <a:r>
              <a:rPr lang="cs-CZ">
                <a:solidFill>
                  <a:srgbClr val="262626"/>
                </a:solidFill>
                <a:latin typeface="Century Gothic" charset="0"/>
              </a:rPr>
              <a:t>La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seva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obra pot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dividir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-se en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dues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temàtiques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: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l'amorosa,amb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una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lírica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depurada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, plena de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metàfores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sobtants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i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amb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una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retòrica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molt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treballada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, i la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temàtica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més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burleta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(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que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va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gaudir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de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molta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més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acceptació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).</a:t>
            </a:r>
          </a:p>
          <a:p>
            <a:pPr lvl="1"/>
            <a:r>
              <a:rPr lang="cs-CZ">
                <a:solidFill>
                  <a:srgbClr val="262626"/>
                </a:solidFill>
                <a:latin typeface="Century Gothic" charset="0"/>
              </a:rPr>
              <a:t>La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temàtica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religiosa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també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està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present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i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l'aspecte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metafísic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amb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la </a:t>
            </a:r>
            <a:r>
              <a:rPr lang="cs-CZ" err="1">
                <a:solidFill>
                  <a:srgbClr val="262626"/>
                </a:solidFill>
                <a:latin typeface="Century Gothic" charset="0"/>
              </a:rPr>
              <a:t>brevetat</a:t>
            </a:r>
            <a:r>
              <a:rPr lang="cs-CZ">
                <a:solidFill>
                  <a:srgbClr val="262626"/>
                </a:solidFill>
                <a:latin typeface="Century Gothic" charset="0"/>
              </a:rPr>
              <a:t> de la vida.</a:t>
            </a:r>
          </a:p>
          <a:p>
            <a:pPr lvl="1"/>
            <a:endParaRPr lang="cs-CZ">
              <a:solidFill>
                <a:schemeClr val="tx1"/>
              </a:solidFill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490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err="1"/>
              <a:t>Francesc</a:t>
            </a:r>
            <a:r>
              <a:rPr lang="cs-CZ"/>
              <a:t> </a:t>
            </a:r>
            <a:r>
              <a:rPr lang="cs-CZ" err="1"/>
              <a:t>Vicent</a:t>
            </a:r>
            <a:r>
              <a:rPr lang="cs-CZ"/>
              <a:t> </a:t>
            </a:r>
            <a:r>
              <a:rPr lang="cs-CZ" err="1"/>
              <a:t>Garcia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745663" y="1454150"/>
            <a:ext cx="5220412" cy="369332"/>
          </a:xfrm>
          <a:prstGeom prst="rect">
            <a:avLst/>
          </a:prstGeom>
        </p:spPr>
        <p:txBody>
          <a:bodyPr rtlCol="0">
            <a:spAutoFit/>
          </a:bodyPr>
          <a:lstStyle/>
          <a:p>
            <a:endParaRPr lang="cs-CZ" b="1"/>
          </a:p>
        </p:txBody>
      </p:sp>
      <p:sp>
        <p:nvSpPr>
          <p:cNvPr id="5" name="TextovéPole 4"/>
          <p:cNvSpPr txBox="1"/>
          <p:nvPr/>
        </p:nvSpPr>
        <p:spPr>
          <a:xfrm>
            <a:off x="3565525" y="1325563"/>
            <a:ext cx="4360984" cy="4955203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s-ES" sz="1400" b="1">
                <a:solidFill>
                  <a:srgbClr val="222222"/>
                </a:solidFill>
                <a:latin typeface="Arial"/>
                <a:cs typeface="Arial"/>
              </a:rPr>
              <a:t>A una hermosa dama de </a:t>
            </a:r>
            <a:r>
              <a:rPr lang="es-ES" sz="1400" b="1" err="1">
                <a:solidFill>
                  <a:srgbClr val="222222"/>
                </a:solidFill>
                <a:latin typeface="Arial"/>
                <a:cs typeface="Arial"/>
              </a:rPr>
              <a:t>cabell</a:t>
            </a:r>
            <a:r>
              <a:rPr lang="es-ES" sz="1400" b="1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lang="es-ES" sz="1400" b="1" err="1">
                <a:solidFill>
                  <a:srgbClr val="222222"/>
                </a:solidFill>
                <a:latin typeface="Arial"/>
                <a:cs typeface="Arial"/>
              </a:rPr>
              <a:t>negre</a:t>
            </a:r>
            <a:r>
              <a:rPr lang="es-ES" sz="1400" b="1">
                <a:solidFill>
                  <a:srgbClr val="222222"/>
                </a:solidFill>
                <a:latin typeface="Arial"/>
                <a:cs typeface="Arial"/>
              </a:rPr>
              <a:t> que es </a:t>
            </a:r>
            <a:r>
              <a:rPr lang="es-ES" sz="1400" b="1" err="1">
                <a:solidFill>
                  <a:srgbClr val="222222"/>
                </a:solidFill>
                <a:latin typeface="Arial"/>
                <a:cs typeface="Arial"/>
              </a:rPr>
              <a:t>pentinava</a:t>
            </a:r>
            <a:r>
              <a:rPr lang="es-ES" sz="1400" b="1">
                <a:solidFill>
                  <a:srgbClr val="222222"/>
                </a:solidFill>
                <a:latin typeface="Arial"/>
                <a:cs typeface="Arial"/>
              </a:rPr>
              <a:t> en un </a:t>
            </a:r>
            <a:r>
              <a:rPr lang="es-ES" sz="1400" b="1" err="1">
                <a:solidFill>
                  <a:srgbClr val="222222"/>
                </a:solidFill>
                <a:latin typeface="Arial"/>
                <a:cs typeface="Arial"/>
              </a:rPr>
              <a:t>terrat</a:t>
            </a:r>
            <a:r>
              <a:rPr lang="es-ES" sz="1400" b="1">
                <a:solidFill>
                  <a:srgbClr val="222222"/>
                </a:solidFill>
                <a:latin typeface="Arial"/>
                <a:cs typeface="Arial"/>
              </a:rPr>
              <a:t> ab una pinta de marfil</a:t>
            </a:r>
          </a:p>
          <a:p>
            <a:endParaRPr lang="es-ES">
              <a:solidFill>
                <a:srgbClr val="222222"/>
              </a:solidFill>
              <a:latin typeface="Arial"/>
              <a:cs typeface="Arial"/>
            </a:endParaRPr>
          </a:p>
          <a:p>
            <a:pPr algn="ctr"/>
            <a:r>
              <a:rPr lang="es-ES" sz="1400">
                <a:solidFill>
                  <a:srgbClr val="222222"/>
                </a:solidFill>
                <a:latin typeface="Arial"/>
                <a:cs typeface="Arial"/>
              </a:rPr>
              <a:t>Ab una pinta de marfil </a:t>
            </a:r>
            <a:r>
              <a:rPr lang="es-ES" sz="1400" err="1">
                <a:solidFill>
                  <a:srgbClr val="222222"/>
                </a:solidFill>
                <a:latin typeface="Arial"/>
                <a:cs typeface="Arial"/>
              </a:rPr>
              <a:t>polia</a:t>
            </a:r>
            <a:br>
              <a:rPr lang="es-ES">
                <a:latin typeface="Arial"/>
                <a:cs typeface="Arial"/>
              </a:rPr>
            </a:br>
            <a:r>
              <a:rPr lang="es-ES" sz="1400" err="1">
                <a:solidFill>
                  <a:srgbClr val="222222"/>
                </a:solidFill>
                <a:latin typeface="Arial"/>
                <a:cs typeface="Arial"/>
              </a:rPr>
              <a:t>Sos</a:t>
            </a:r>
            <a:r>
              <a:rPr lang="es-ES" sz="140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lang="es-ES" sz="1400" err="1">
                <a:solidFill>
                  <a:srgbClr val="222222"/>
                </a:solidFill>
                <a:latin typeface="Arial"/>
                <a:cs typeface="Arial"/>
              </a:rPr>
              <a:t>cabells</a:t>
            </a:r>
            <a:r>
              <a:rPr lang="es-ES" sz="1400">
                <a:solidFill>
                  <a:srgbClr val="222222"/>
                </a:solidFill>
                <a:latin typeface="Arial"/>
                <a:cs typeface="Arial"/>
              </a:rPr>
              <a:t> de </a:t>
            </a:r>
            <a:r>
              <a:rPr lang="es-ES" sz="1400" err="1">
                <a:solidFill>
                  <a:srgbClr val="222222"/>
                </a:solidFill>
                <a:latin typeface="Arial"/>
                <a:cs typeface="Arial"/>
              </a:rPr>
              <a:t>finíssima</a:t>
            </a:r>
            <a:r>
              <a:rPr lang="es-ES" sz="140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lang="es-ES" sz="1400" err="1">
                <a:solidFill>
                  <a:srgbClr val="222222"/>
                </a:solidFill>
                <a:latin typeface="Arial"/>
                <a:cs typeface="Arial"/>
              </a:rPr>
              <a:t>atzabeja</a:t>
            </a:r>
            <a:br>
              <a:rPr lang="es-ES">
                <a:latin typeface="Arial"/>
                <a:cs typeface="Arial"/>
              </a:rPr>
            </a:br>
            <a:r>
              <a:rPr lang="es-ES" sz="1400">
                <a:solidFill>
                  <a:srgbClr val="222222"/>
                </a:solidFill>
                <a:latin typeface="Arial"/>
                <a:cs typeface="Arial"/>
              </a:rPr>
              <a:t>A </a:t>
            </a:r>
            <a:r>
              <a:rPr lang="es-ES" sz="1400" err="1">
                <a:solidFill>
                  <a:srgbClr val="222222"/>
                </a:solidFill>
                <a:latin typeface="Arial"/>
                <a:cs typeface="Arial"/>
              </a:rPr>
              <a:t>qui</a:t>
            </a:r>
            <a:r>
              <a:rPr lang="es-ES" sz="1400">
                <a:solidFill>
                  <a:srgbClr val="222222"/>
                </a:solidFill>
                <a:latin typeface="Arial"/>
                <a:cs typeface="Arial"/>
              </a:rPr>
              <a:t> los de </a:t>
            </a:r>
            <a:r>
              <a:rPr lang="es-ES" sz="1400" err="1">
                <a:solidFill>
                  <a:srgbClr val="222222"/>
                </a:solidFill>
                <a:latin typeface="Arial"/>
                <a:cs typeface="Arial"/>
              </a:rPr>
              <a:t>or</a:t>
            </a:r>
            <a:r>
              <a:rPr lang="es-ES" sz="140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lang="es-ES" sz="1400" err="1">
                <a:solidFill>
                  <a:srgbClr val="222222"/>
                </a:solidFill>
                <a:latin typeface="Arial"/>
                <a:cs typeface="Arial"/>
              </a:rPr>
              <a:t>més</a:t>
            </a:r>
            <a:r>
              <a:rPr lang="es-ES" sz="1400">
                <a:solidFill>
                  <a:srgbClr val="222222"/>
                </a:solidFill>
                <a:latin typeface="Arial"/>
                <a:cs typeface="Arial"/>
              </a:rPr>
              <a:t> fi </a:t>
            </a:r>
            <a:r>
              <a:rPr lang="es-ES" sz="1400" err="1">
                <a:solidFill>
                  <a:srgbClr val="222222"/>
                </a:solidFill>
                <a:latin typeface="Arial"/>
                <a:cs typeface="Arial"/>
              </a:rPr>
              <a:t>tenen</a:t>
            </a:r>
            <a:r>
              <a:rPr lang="es-ES" sz="140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lang="es-ES" sz="1400" err="1">
                <a:solidFill>
                  <a:srgbClr val="222222"/>
                </a:solidFill>
                <a:latin typeface="Arial"/>
                <a:cs typeface="Arial"/>
              </a:rPr>
              <a:t>enveja</a:t>
            </a:r>
            <a:r>
              <a:rPr lang="es-ES" sz="1400">
                <a:solidFill>
                  <a:srgbClr val="222222"/>
                </a:solidFill>
                <a:latin typeface="Arial"/>
                <a:cs typeface="Arial"/>
              </a:rPr>
              <a:t>,</a:t>
            </a:r>
            <a:br>
              <a:rPr lang="es-ES">
                <a:latin typeface="Arial"/>
                <a:cs typeface="Arial"/>
              </a:rPr>
            </a:br>
            <a:r>
              <a:rPr lang="es-ES" sz="1400">
                <a:solidFill>
                  <a:srgbClr val="222222"/>
                </a:solidFill>
                <a:latin typeface="Arial"/>
                <a:cs typeface="Arial"/>
              </a:rPr>
              <a:t>En un </a:t>
            </a:r>
            <a:r>
              <a:rPr lang="es-ES" sz="1400" err="1">
                <a:solidFill>
                  <a:srgbClr val="222222"/>
                </a:solidFill>
                <a:latin typeface="Arial"/>
                <a:cs typeface="Arial"/>
              </a:rPr>
              <a:t>terrat</a:t>
            </a:r>
            <a:r>
              <a:rPr lang="es-ES" sz="1400">
                <a:solidFill>
                  <a:srgbClr val="222222"/>
                </a:solidFill>
                <a:latin typeface="Arial"/>
                <a:cs typeface="Arial"/>
              </a:rPr>
              <a:t>, la bella Flora un </a:t>
            </a:r>
            <a:r>
              <a:rPr lang="es-ES" sz="1400" err="1">
                <a:solidFill>
                  <a:srgbClr val="222222"/>
                </a:solidFill>
                <a:latin typeface="Arial"/>
                <a:cs typeface="Arial"/>
              </a:rPr>
              <a:t>dia</a:t>
            </a:r>
            <a:r>
              <a:rPr lang="es-ES" sz="1400">
                <a:solidFill>
                  <a:srgbClr val="222222"/>
                </a:solidFill>
                <a:latin typeface="Arial"/>
                <a:cs typeface="Arial"/>
              </a:rPr>
              <a:t>;</a:t>
            </a:r>
            <a:endParaRPr lang="cs-CZ" sz="1400">
              <a:solidFill>
                <a:srgbClr val="222222"/>
              </a:solidFill>
              <a:latin typeface="Arial"/>
              <a:cs typeface="Arial"/>
            </a:endParaRPr>
          </a:p>
          <a:p>
            <a:pPr algn="ctr"/>
            <a:br>
              <a:rPr lang="cs-CZ">
                <a:latin typeface="Arial"/>
                <a:cs typeface="Arial"/>
              </a:rPr>
            </a:b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Entre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ells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 la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pura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neu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 se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descobria</a:t>
            </a:r>
            <a:br>
              <a:rPr lang="cs-CZ">
                <a:latin typeface="Arial"/>
                <a:cs typeface="Arial"/>
              </a:rPr>
            </a:b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Del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coll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que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, ab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són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contrari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,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més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compeja</a:t>
            </a:r>
            <a:br>
              <a:rPr lang="cs-CZ">
                <a:latin typeface="Arial"/>
                <a:cs typeface="Arial"/>
              </a:rPr>
            </a:b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I,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com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 la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mà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 de una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peça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pareixia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.</a:t>
            </a:r>
            <a:br>
              <a:rPr lang="cs-CZ">
                <a:latin typeface="Arial"/>
                <a:cs typeface="Arial"/>
              </a:rPr>
            </a:br>
            <a:br>
              <a:rPr lang="cs-CZ">
                <a:latin typeface="Arial"/>
                <a:cs typeface="Arial"/>
              </a:rPr>
            </a:b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Jo, de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lluny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,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tan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atònit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contemplava</a:t>
            </a:r>
            <a:br>
              <a:rPr lang="cs-CZ">
                <a:latin typeface="Arial"/>
                <a:cs typeface="Arial"/>
              </a:rPr>
            </a:b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Lo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dolç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combat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,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que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 ab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estremada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gràcia</a:t>
            </a:r>
            <a:br>
              <a:rPr lang="cs-CZ">
                <a:latin typeface="Arial"/>
                <a:cs typeface="Arial"/>
              </a:rPr>
            </a:b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Aquestos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dos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contraris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mantenien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,</a:t>
            </a:r>
            <a:br>
              <a:rPr lang="cs-CZ">
                <a:latin typeface="Arial"/>
                <a:cs typeface="Arial"/>
              </a:rPr>
            </a:br>
            <a:br>
              <a:rPr lang="cs-CZ">
                <a:latin typeface="Arial"/>
                <a:cs typeface="Arial"/>
              </a:rPr>
            </a:b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Que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 el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cor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,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enamorat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, se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m’alterava</a:t>
            </a:r>
            <a:br>
              <a:rPr lang="cs-CZ">
                <a:latin typeface="Arial"/>
                <a:cs typeface="Arial"/>
              </a:rPr>
            </a:b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I,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temerós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 de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alguna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 gran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desgràcia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,</a:t>
            </a:r>
            <a:br>
              <a:rPr lang="cs-CZ">
                <a:latin typeface="Arial"/>
                <a:cs typeface="Arial"/>
              </a:rPr>
            </a:b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De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prendre’ls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tregües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ganes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me</a:t>
            </a:r>
            <a:r>
              <a:rPr lang="cs-CZ" sz="140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lang="cs-CZ" sz="1400" err="1">
                <a:solidFill>
                  <a:srgbClr val="222222"/>
                </a:solidFill>
                <a:latin typeface="Arial"/>
                <a:cs typeface="Arial"/>
              </a:rPr>
              <a:t>venien</a:t>
            </a:r>
            <a:r>
              <a:rPr lang="cs-CZ">
                <a:solidFill>
                  <a:srgbClr val="222222"/>
                </a:solidFill>
                <a:latin typeface="Arial"/>
                <a:cs typeface="Arial"/>
              </a:rPr>
              <a:t>.</a:t>
            </a:r>
          </a:p>
          <a:p>
            <a:endParaRPr lang="cs-CZ">
              <a:solidFill>
                <a:srgbClr val="22222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1857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err="1"/>
              <a:t>Francesc</a:t>
            </a:r>
            <a:r>
              <a:rPr lang="cs-CZ"/>
              <a:t> </a:t>
            </a:r>
            <a:r>
              <a:rPr lang="cs-CZ" err="1"/>
              <a:t>Fontanella</a:t>
            </a:r>
            <a:r>
              <a:rPr lang="cs-CZ"/>
              <a:t> (1615 – 1680)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La </a:t>
            </a:r>
            <a:r>
              <a:rPr lang="cs-CZ" err="1"/>
              <a:t>seva</a:t>
            </a:r>
            <a:r>
              <a:rPr lang="cs-CZ"/>
              <a:t> obra </a:t>
            </a:r>
            <a:r>
              <a:rPr lang="cs-CZ" err="1"/>
              <a:t>està</a:t>
            </a:r>
            <a:r>
              <a:rPr lang="cs-CZ"/>
              <a:t> </a:t>
            </a:r>
            <a:r>
              <a:rPr lang="cs-CZ" err="1"/>
              <a:t>dividida</a:t>
            </a:r>
            <a:r>
              <a:rPr lang="cs-CZ"/>
              <a:t> en </a:t>
            </a:r>
            <a:r>
              <a:rPr lang="cs-CZ" err="1"/>
              <a:t>temes</a:t>
            </a:r>
            <a:r>
              <a:rPr lang="cs-CZ"/>
              <a:t> </a:t>
            </a:r>
            <a:r>
              <a:rPr lang="cs-CZ" err="1"/>
              <a:t>amorosos</a:t>
            </a:r>
            <a:r>
              <a:rPr lang="cs-CZ"/>
              <a:t> i </a:t>
            </a:r>
            <a:r>
              <a:rPr lang="cs-CZ" err="1"/>
              <a:t>religiosos</a:t>
            </a:r>
            <a:r>
              <a:rPr lang="cs-CZ"/>
              <a:t>, i </a:t>
            </a:r>
            <a:r>
              <a:rPr lang="cs-CZ" err="1"/>
              <a:t>peces</a:t>
            </a:r>
            <a:r>
              <a:rPr lang="cs-CZ"/>
              <a:t> </a:t>
            </a:r>
            <a:r>
              <a:rPr lang="cs-CZ" err="1"/>
              <a:t>dramàtiques</a:t>
            </a:r>
            <a:r>
              <a:rPr lang="cs-CZ"/>
              <a:t> de </a:t>
            </a:r>
            <a:r>
              <a:rPr lang="cs-CZ" err="1"/>
              <a:t>caràcter</a:t>
            </a:r>
            <a:r>
              <a:rPr lang="cs-CZ"/>
              <a:t> </a:t>
            </a:r>
            <a:r>
              <a:rPr lang="cs-CZ" err="1"/>
              <a:t>al·legòric</a:t>
            </a:r>
            <a:r>
              <a:rPr lang="cs-CZ"/>
              <a:t>. </a:t>
            </a:r>
          </a:p>
          <a:p>
            <a:r>
              <a:rPr lang="cs-CZ" err="1">
                <a:solidFill>
                  <a:srgbClr val="404040"/>
                </a:solidFill>
              </a:rPr>
              <a:t>Assimila</a:t>
            </a:r>
            <a:r>
              <a:rPr lang="cs-CZ">
                <a:solidFill>
                  <a:srgbClr val="404040"/>
                </a:solidFill>
              </a:rPr>
              <a:t> </a:t>
            </a:r>
            <a:r>
              <a:rPr lang="cs-CZ" err="1">
                <a:solidFill>
                  <a:srgbClr val="404040"/>
                </a:solidFill>
              </a:rPr>
              <a:t>perfectament</a:t>
            </a:r>
            <a:r>
              <a:rPr lang="cs-CZ">
                <a:solidFill>
                  <a:srgbClr val="404040"/>
                </a:solidFill>
              </a:rPr>
              <a:t> el </a:t>
            </a:r>
            <a:r>
              <a:rPr lang="cs-CZ" err="1">
                <a:solidFill>
                  <a:srgbClr val="404040"/>
                </a:solidFill>
              </a:rPr>
              <a:t>barroc</a:t>
            </a:r>
            <a:r>
              <a:rPr lang="cs-CZ">
                <a:solidFill>
                  <a:srgbClr val="404040"/>
                </a:solidFill>
              </a:rPr>
              <a:t> </a:t>
            </a:r>
            <a:r>
              <a:rPr lang="cs-CZ" err="1">
                <a:solidFill>
                  <a:srgbClr val="404040"/>
                </a:solidFill>
              </a:rPr>
              <a:t>provinent</a:t>
            </a:r>
            <a:r>
              <a:rPr lang="cs-CZ">
                <a:solidFill>
                  <a:srgbClr val="404040"/>
                </a:solidFill>
              </a:rPr>
              <a:t> de </a:t>
            </a:r>
            <a:r>
              <a:rPr lang="cs-CZ" err="1">
                <a:solidFill>
                  <a:srgbClr val="404040"/>
                </a:solidFill>
              </a:rPr>
              <a:t>Castella</a:t>
            </a:r>
            <a:r>
              <a:rPr lang="cs-CZ">
                <a:solidFill>
                  <a:srgbClr val="404040"/>
                </a:solidFill>
              </a:rPr>
              <a:t>, i </a:t>
            </a:r>
            <a:r>
              <a:rPr lang="cs-CZ" err="1">
                <a:solidFill>
                  <a:srgbClr val="404040"/>
                </a:solidFill>
              </a:rPr>
              <a:t>conscient</a:t>
            </a:r>
            <a:r>
              <a:rPr lang="cs-CZ">
                <a:solidFill>
                  <a:srgbClr val="404040"/>
                </a:solidFill>
              </a:rPr>
              <a:t> de la </a:t>
            </a:r>
            <a:r>
              <a:rPr lang="cs-CZ" err="1">
                <a:solidFill>
                  <a:srgbClr val="404040"/>
                </a:solidFill>
              </a:rPr>
              <a:t>castellanització</a:t>
            </a:r>
            <a:r>
              <a:rPr lang="cs-CZ">
                <a:solidFill>
                  <a:srgbClr val="404040"/>
                </a:solidFill>
              </a:rPr>
              <a:t> de la </a:t>
            </a:r>
            <a:r>
              <a:rPr lang="cs-CZ" err="1">
                <a:solidFill>
                  <a:srgbClr val="404040"/>
                </a:solidFill>
              </a:rPr>
              <a:t>llengua</a:t>
            </a:r>
            <a:r>
              <a:rPr lang="cs-CZ">
                <a:solidFill>
                  <a:srgbClr val="404040"/>
                </a:solidFill>
              </a:rPr>
              <a:t> </a:t>
            </a:r>
            <a:r>
              <a:rPr lang="cs-CZ" err="1">
                <a:solidFill>
                  <a:srgbClr val="404040"/>
                </a:solidFill>
              </a:rPr>
              <a:t>parlada</a:t>
            </a:r>
            <a:r>
              <a:rPr lang="cs-CZ">
                <a:solidFill>
                  <a:srgbClr val="404040"/>
                </a:solidFill>
              </a:rPr>
              <a:t>, </a:t>
            </a:r>
            <a:r>
              <a:rPr lang="cs-CZ" err="1">
                <a:solidFill>
                  <a:srgbClr val="404040"/>
                </a:solidFill>
              </a:rPr>
              <a:t>intenta</a:t>
            </a:r>
            <a:r>
              <a:rPr lang="cs-CZ">
                <a:solidFill>
                  <a:srgbClr val="404040"/>
                </a:solidFill>
              </a:rPr>
              <a:t> </a:t>
            </a:r>
            <a:r>
              <a:rPr lang="cs-CZ" err="1">
                <a:solidFill>
                  <a:srgbClr val="404040"/>
                </a:solidFill>
              </a:rPr>
              <a:t>tornar</a:t>
            </a:r>
            <a:r>
              <a:rPr lang="cs-CZ">
                <a:solidFill>
                  <a:srgbClr val="404040"/>
                </a:solidFill>
              </a:rPr>
              <a:t> al </a:t>
            </a:r>
            <a:r>
              <a:rPr lang="cs-CZ" err="1">
                <a:solidFill>
                  <a:srgbClr val="404040"/>
                </a:solidFill>
              </a:rPr>
              <a:t>català</a:t>
            </a:r>
            <a:r>
              <a:rPr lang="cs-CZ">
                <a:solidFill>
                  <a:srgbClr val="404040"/>
                </a:solidFill>
              </a:rPr>
              <a:t> medieval </a:t>
            </a:r>
            <a:r>
              <a:rPr lang="cs-CZ" err="1">
                <a:solidFill>
                  <a:srgbClr val="404040"/>
                </a:solidFill>
              </a:rPr>
              <a:t>amb</a:t>
            </a:r>
            <a:r>
              <a:rPr lang="cs-CZ">
                <a:solidFill>
                  <a:srgbClr val="404040"/>
                </a:solidFill>
              </a:rPr>
              <a:t> una </a:t>
            </a:r>
            <a:r>
              <a:rPr lang="cs-CZ" err="1">
                <a:solidFill>
                  <a:srgbClr val="404040"/>
                </a:solidFill>
              </a:rPr>
              <a:t>revitalització</a:t>
            </a:r>
            <a:r>
              <a:rPr lang="cs-CZ">
                <a:solidFill>
                  <a:srgbClr val="404040"/>
                </a:solidFill>
              </a:rPr>
              <a:t> de la </a:t>
            </a:r>
            <a:r>
              <a:rPr lang="cs-CZ" err="1">
                <a:solidFill>
                  <a:srgbClr val="404040"/>
                </a:solidFill>
              </a:rPr>
              <a:t>llengua</a:t>
            </a:r>
            <a:r>
              <a:rPr lang="cs-CZ">
                <a:solidFill>
                  <a:srgbClr val="404040"/>
                </a:solidFill>
              </a:rPr>
              <a:t> </a:t>
            </a:r>
            <a:r>
              <a:rPr lang="cs-CZ" err="1">
                <a:solidFill>
                  <a:srgbClr val="404040"/>
                </a:solidFill>
              </a:rPr>
              <a:t>poètica</a:t>
            </a:r>
            <a:r>
              <a:rPr lang="cs-CZ">
                <a:solidFill>
                  <a:srgbClr val="404040"/>
                </a:solidFill>
              </a:rPr>
              <a:t>. </a:t>
            </a:r>
          </a:p>
          <a:p>
            <a:r>
              <a:rPr lang="cs-CZ" err="1">
                <a:solidFill>
                  <a:srgbClr val="404040"/>
                </a:solidFill>
              </a:rPr>
              <a:t>Destaca</a:t>
            </a:r>
            <a:r>
              <a:rPr lang="cs-CZ">
                <a:solidFill>
                  <a:srgbClr val="404040"/>
                </a:solidFill>
              </a:rPr>
              <a:t> la </a:t>
            </a:r>
            <a:r>
              <a:rPr lang="cs-CZ" err="1">
                <a:solidFill>
                  <a:srgbClr val="404040"/>
                </a:solidFill>
              </a:rPr>
              <a:t>seva</a:t>
            </a:r>
            <a:r>
              <a:rPr lang="cs-CZ">
                <a:solidFill>
                  <a:srgbClr val="404040"/>
                </a:solidFill>
              </a:rPr>
              <a:t> obra </a:t>
            </a:r>
            <a:r>
              <a:rPr lang="cs-CZ" err="1">
                <a:solidFill>
                  <a:srgbClr val="404040"/>
                </a:solidFill>
              </a:rPr>
              <a:t>dramàtica</a:t>
            </a:r>
            <a:r>
              <a:rPr lang="cs-CZ">
                <a:solidFill>
                  <a:srgbClr val="404040"/>
                </a:solidFill>
              </a:rPr>
              <a:t> de 1650, </a:t>
            </a:r>
            <a:r>
              <a:rPr lang="cs-CZ" err="1">
                <a:solidFill>
                  <a:srgbClr val="404040"/>
                </a:solidFill>
              </a:rPr>
              <a:t>Lo</a:t>
            </a:r>
            <a:r>
              <a:rPr lang="cs-CZ">
                <a:solidFill>
                  <a:srgbClr val="404040"/>
                </a:solidFill>
              </a:rPr>
              <a:t> </a:t>
            </a:r>
            <a:r>
              <a:rPr lang="cs-CZ" err="1">
                <a:solidFill>
                  <a:srgbClr val="404040"/>
                </a:solidFill>
              </a:rPr>
              <a:t>Desengany</a:t>
            </a:r>
            <a:r>
              <a:rPr lang="cs-CZ">
                <a:solidFill>
                  <a:srgbClr val="40404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8008431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10</Slides>
  <Notes>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Espiral</vt:lpstr>
      <vt:lpstr>Literatura catalana III</vt:lpstr>
      <vt:lpstr>El barroc</vt:lpstr>
      <vt:lpstr>El barroc</vt:lpstr>
      <vt:lpstr>El barroc</vt:lpstr>
      <vt:lpstr>El barroc</vt:lpstr>
      <vt:lpstr>El barroc</vt:lpstr>
      <vt:lpstr>El barroc</vt:lpstr>
      <vt:lpstr>Francesc Vicent Garcia</vt:lpstr>
      <vt:lpstr>Francesc Fontanella (1615 – 1680)</vt:lpstr>
      <vt:lpstr>Francesc Fontanella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 catalana III</dc:title>
  <cp:revision>1</cp:revision>
  <dcterms:modified xsi:type="dcterms:W3CDTF">2016-10-06T13:33:16Z</dcterms:modified>
</cp:coreProperties>
</file>