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Amatic SC"/>
      <p:regular r:id="rId19"/>
      <p:bold r:id="rId20"/>
    </p:embeddedFont>
    <p:embeddedFont>
      <p:font typeface="Source Code Pro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maticSC-bold.fntdata"/><Relationship Id="rId11" Type="http://schemas.openxmlformats.org/officeDocument/2006/relationships/slide" Target="slides/slide6.xml"/><Relationship Id="rId22" Type="http://schemas.openxmlformats.org/officeDocument/2006/relationships/font" Target="fonts/SourceCodePro-bold.fntdata"/><Relationship Id="rId10" Type="http://schemas.openxmlformats.org/officeDocument/2006/relationships/slide" Target="slides/slide5.xml"/><Relationship Id="rId21" Type="http://schemas.openxmlformats.org/officeDocument/2006/relationships/font" Target="fonts/SourceCodePro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AmaticSC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5d2117512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5d211751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5d2117512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5d211751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5d2117512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5d2117512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5d2117512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5d2117512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5d4d6b82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5d4d6b82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5d4d6b82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5d4d6b82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5d211751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5d211751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5d2117512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5d2117512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5d211751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5d211751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5d211751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5d211751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5d2117512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5d2117512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5d2117512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5d2117512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youtube.com/watch?v=Ii6ttRUJO8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3423525"/>
            <a:ext cx="8520600" cy="17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BUSQUEM CASA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5388" y="121525"/>
            <a:ext cx="2733216" cy="311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666750"/>
            <a:ext cx="5715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150" y="219075"/>
            <a:ext cx="7553325" cy="45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50" y="809625"/>
            <a:ext cx="4322700" cy="32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650" y="984188"/>
            <a:ext cx="4322950" cy="2881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57650"/>
            <a:ext cx="5156700" cy="329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0975" y="653300"/>
            <a:ext cx="2877675" cy="38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Porca </a:t>
            </a:r>
            <a:r>
              <a:rPr lang="ca"/>
              <a:t>misèria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u="sng">
                <a:solidFill>
                  <a:schemeClr val="hlink"/>
                </a:solidFill>
                <a:hlinkClick r:id="rId3"/>
              </a:rPr>
              <a:t>https://www.youtube.com/watch?v=Ii6ttRUJO8M</a:t>
            </a:r>
            <a:r>
              <a:rPr lang="ca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a"/>
              <a:t>La Laia ha trobat un pis perfecte. Hi arriba a temps, en Pere?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a"/>
              <a:t>Com et sembla que és aquest pis? I el pis que visita el Pere?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a"/>
              <a:t>Hi ha espai per la taula a la cuina?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Què poden fer en Pere i la Laia per arreglar el pis?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/>
              <a:t>PERÍFRASIS D´OBLIGACIÓ </a:t>
            </a:r>
            <a:endParaRPr b="1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a"/>
              <a:t>Haver de + INF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a"/>
              <a:t>Hauríen de…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a"/>
              <a:t>En Pere i la Laia han de...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a"/>
              <a:t>Caldre + INF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a"/>
              <a:t>Caldria…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a"/>
              <a:t>Cal...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a"/>
              <a:t>Caldre que + SUBJ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a"/>
              <a:t>Caldria que en Pere i la Laia…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a"/>
              <a:t>Cal que en Pere i la Laia...</a:t>
            </a:r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5410050" y="1527200"/>
            <a:ext cx="3018300" cy="27015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Vocabulari: 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</a:pPr>
            <a:r>
              <a:rPr lang="ca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pintar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</a:pPr>
            <a:r>
              <a:rPr lang="ca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empaperar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</a:pPr>
            <a:r>
              <a:rPr lang="ca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enguixar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</a:pPr>
            <a:r>
              <a:rPr lang="ca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netejar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</a:pPr>
            <a:r>
              <a:rPr lang="ca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enrajolar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</a:pPr>
            <a:r>
              <a:rPr lang="ca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instal·lar 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300" y="152400"/>
            <a:ext cx="8201185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450" y="79250"/>
            <a:ext cx="2190975" cy="17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075" y="3423675"/>
            <a:ext cx="1933950" cy="19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381000"/>
            <a:ext cx="4762500" cy="438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0" y="347650"/>
            <a:ext cx="6667500" cy="444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 rotWithShape="1">
          <a:blip r:embed="rId3">
            <a:alphaModFix/>
          </a:blip>
          <a:srcRect b="8164" l="0" r="0" t="0"/>
          <a:stretch/>
        </p:blipFill>
        <p:spPr>
          <a:xfrm>
            <a:off x="1346200" y="349838"/>
            <a:ext cx="6451599" cy="44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450" y="102875"/>
            <a:ext cx="23812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425" y="843613"/>
            <a:ext cx="3844925" cy="345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3775" y="1157675"/>
            <a:ext cx="4697851" cy="282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