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2" r:id="rId3"/>
  </p:sldMasterIdLst>
  <p:notesMasterIdLst>
    <p:notesMasterId r:id="rId66"/>
  </p:notesMasterIdLst>
  <p:sldIdLst>
    <p:sldId id="256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83" r:id="rId34"/>
    <p:sldId id="284" r:id="rId35"/>
    <p:sldId id="293" r:id="rId36"/>
    <p:sldId id="294" r:id="rId37"/>
    <p:sldId id="295" r:id="rId38"/>
    <p:sldId id="297" r:id="rId39"/>
    <p:sldId id="298" r:id="rId40"/>
    <p:sldId id="299" r:id="rId41"/>
    <p:sldId id="267" r:id="rId42"/>
    <p:sldId id="296" r:id="rId43"/>
    <p:sldId id="257" r:id="rId44"/>
    <p:sldId id="258" r:id="rId45"/>
    <p:sldId id="259" r:id="rId46"/>
    <p:sldId id="260" r:id="rId47"/>
    <p:sldId id="317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9" r:id="rId57"/>
    <p:sldId id="310" r:id="rId58"/>
    <p:sldId id="312" r:id="rId59"/>
    <p:sldId id="313" r:id="rId60"/>
    <p:sldId id="314" r:id="rId61"/>
    <p:sldId id="311" r:id="rId62"/>
    <p:sldId id="315" r:id="rId63"/>
    <p:sldId id="308" r:id="rId64"/>
    <p:sldId id="316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46" autoAdjust="0"/>
  </p:normalViewPr>
  <p:slideViewPr>
    <p:cSldViewPr>
      <p:cViewPr>
        <p:scale>
          <a:sx n="61" d="100"/>
          <a:sy n="61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8C7A-268C-4E18-9928-D3864577622B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76F20-F9C4-4847-868E-708C21506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07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虚伪</a:t>
            </a:r>
            <a:endParaRPr lang="en-US" altLang="zh-CN" dirty="0" smtClean="0"/>
          </a:p>
          <a:p>
            <a:r>
              <a:rPr lang="zh-CN" altLang="en-US" dirty="0" smtClean="0"/>
              <a:t>虚假</a:t>
            </a:r>
            <a:endParaRPr lang="en-US" altLang="zh-CN" dirty="0" smtClean="0"/>
          </a:p>
          <a:p>
            <a:r>
              <a:rPr lang="zh-CN" altLang="en-US" dirty="0" smtClean="0"/>
              <a:t>虚假</a:t>
            </a:r>
            <a:endParaRPr lang="en-US" altLang="zh-CN" dirty="0" smtClean="0"/>
          </a:p>
          <a:p>
            <a:r>
              <a:rPr lang="zh-CN" altLang="en-US" dirty="0" smtClean="0"/>
              <a:t>虚伪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6F20-F9C4-4847-868E-708C2150624B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60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突兀</a:t>
            </a:r>
            <a:endParaRPr lang="en-US" altLang="zh-CN" dirty="0" smtClean="0"/>
          </a:p>
          <a:p>
            <a:r>
              <a:rPr lang="zh-CN" altLang="en-US" dirty="0" smtClean="0"/>
              <a:t>突然</a:t>
            </a:r>
            <a:endParaRPr lang="en-US" altLang="zh-CN" dirty="0" smtClean="0"/>
          </a:p>
          <a:p>
            <a:r>
              <a:rPr lang="zh-CN" altLang="en-US" dirty="0" smtClean="0"/>
              <a:t>突兀</a:t>
            </a:r>
            <a:r>
              <a:rPr lang="en-US" altLang="zh-CN" dirty="0" smtClean="0"/>
              <a:t>/</a:t>
            </a:r>
            <a:r>
              <a:rPr lang="zh-CN" altLang="en-US" dirty="0" smtClean="0"/>
              <a:t>突然</a:t>
            </a:r>
            <a:endParaRPr lang="en-US" altLang="zh-CN" dirty="0" smtClean="0"/>
          </a:p>
          <a:p>
            <a:r>
              <a:rPr lang="zh-CN" altLang="en-US" dirty="0" smtClean="0"/>
              <a:t>突然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6F20-F9C4-4847-868E-708C2150624B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65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好不神勇</a:t>
            </a:r>
            <a:endParaRPr lang="en-US" altLang="zh-CN" dirty="0" smtClean="0"/>
          </a:p>
          <a:p>
            <a:r>
              <a:rPr lang="zh-CN" altLang="en-US" dirty="0" smtClean="0"/>
              <a:t>好不激动</a:t>
            </a:r>
            <a:endParaRPr lang="en-US" altLang="zh-CN" dirty="0" smtClean="0"/>
          </a:p>
          <a:p>
            <a:r>
              <a:rPr lang="zh-CN" altLang="en-US" dirty="0" smtClean="0"/>
              <a:t>好不精彩</a:t>
            </a:r>
            <a:endParaRPr lang="en-US" altLang="zh-CN" dirty="0" smtClean="0"/>
          </a:p>
          <a:p>
            <a:r>
              <a:rPr lang="zh-CN" altLang="en-US" dirty="0" smtClean="0"/>
              <a:t>好不开心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6F20-F9C4-4847-868E-708C2150624B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35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53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98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44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82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40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56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3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87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9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681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05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631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98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6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365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64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195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581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726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393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941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90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87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166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741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480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79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54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2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5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79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24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48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01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66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DBD551-22BF-4922-B8E8-0A5D8034FDED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28CF48B-64F3-4526-B90D-85C1DB491A9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22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Practical Chinese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2018/10/18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097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幽默  </a:t>
            </a:r>
            <a:r>
              <a:rPr lang="en-US" altLang="zh-TW" dirty="0" err="1"/>
              <a:t>yōumò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a. </a:t>
            </a:r>
            <a:r>
              <a:rPr lang="zh-CN" altLang="en-US" sz="2800" dirty="0" smtClean="0"/>
              <a:t>有趣或可笑而又意味深长。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502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心理学家  </a:t>
            </a:r>
            <a:r>
              <a:rPr lang="en-US" altLang="zh-TW" dirty="0" err="1"/>
              <a:t>xīnlǐ</a:t>
            </a:r>
            <a:r>
              <a:rPr lang="en-US" altLang="zh-TW" dirty="0"/>
              <a:t> </a:t>
            </a:r>
            <a:r>
              <a:rPr lang="en-US" altLang="zh-TW" dirty="0" err="1"/>
              <a:t>xué</a:t>
            </a:r>
            <a:r>
              <a:rPr lang="en-US" altLang="zh-TW" dirty="0"/>
              <a:t> </a:t>
            </a:r>
            <a:r>
              <a:rPr lang="en-US" altLang="zh-TW" dirty="0" err="1"/>
              <a:t>jiā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n. </a:t>
            </a:r>
            <a:r>
              <a:rPr lang="zh-CN" altLang="en-US" sz="2800" dirty="0" smtClean="0"/>
              <a:t>研究心理现象客观规律的科学家。</a:t>
            </a:r>
            <a:endParaRPr lang="en-US" altLang="zh-TW" sz="2800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884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-531440"/>
            <a:ext cx="7543800" cy="1450757"/>
          </a:xfrm>
        </p:spPr>
        <p:txBody>
          <a:bodyPr/>
          <a:lstStyle/>
          <a:p>
            <a:r>
              <a:rPr lang="zh-CN" altLang="en-US" dirty="0" smtClean="0"/>
              <a:t>沟通  </a:t>
            </a:r>
            <a:r>
              <a:rPr lang="en-US" altLang="zh-TW" dirty="0" err="1"/>
              <a:t>gōutōng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052736"/>
            <a:ext cx="7543801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sz="3600" dirty="0"/>
              <a:t>解释</a:t>
            </a:r>
            <a:endParaRPr lang="en-US" altLang="zh-CN" sz="3600" dirty="0"/>
          </a:p>
          <a:p>
            <a:pPr marL="0" indent="0">
              <a:buNone/>
            </a:pPr>
            <a:r>
              <a:rPr lang="en-US" altLang="zh-CN" sz="3600" dirty="0" smtClean="0"/>
              <a:t>v. </a:t>
            </a:r>
            <a:r>
              <a:rPr lang="zh-CN" altLang="en-US" sz="3600" dirty="0" smtClean="0"/>
              <a:t>使两方能通连。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600" dirty="0"/>
              <a:t>沟</a:t>
            </a:r>
            <a:r>
              <a:rPr lang="zh-CN" altLang="en-US" sz="3600" dirty="0" smtClean="0"/>
              <a:t>通</a:t>
            </a:r>
            <a:r>
              <a:rPr lang="en-US" altLang="zh-CN" sz="3600" dirty="0" smtClean="0"/>
              <a:t>+n. : </a:t>
            </a:r>
            <a:r>
              <a:rPr lang="zh-CN" altLang="en-US" sz="3600" dirty="0" smtClean="0"/>
              <a:t>沟通文化、沟通思想、沟通想法、沟通感情、沟通南北、沟通两地、沟通信息（多用于积极的方面）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en-US" altLang="zh-CN" sz="3600" dirty="0" smtClean="0"/>
              <a:t>a.+</a:t>
            </a:r>
            <a:r>
              <a:rPr lang="zh-CN" altLang="en-US" sz="3600" dirty="0" smtClean="0"/>
              <a:t>沟通：积极沟通、及时沟通、容易沟通、慢慢沟通、直接沟通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600" dirty="0" smtClean="0"/>
              <a:t>近义词：相通；反义词：阻隔、隔断</a:t>
            </a:r>
            <a:endParaRPr lang="en-US" altLang="zh-CN" sz="3600" dirty="0"/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r>
              <a:rPr lang="zh-CN" altLang="en-US" sz="3600" dirty="0"/>
              <a:t>例句</a:t>
            </a:r>
            <a:r>
              <a:rPr lang="en-US" altLang="zh-CN" sz="36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3600" dirty="0" smtClean="0"/>
              <a:t>老师应该经常和家长沟通学生的情况。</a:t>
            </a:r>
            <a:endParaRPr lang="en-US" altLang="zh-CN" sz="3600" dirty="0" smtClean="0"/>
          </a:p>
          <a:p>
            <a:pPr marL="514350" indent="-514350">
              <a:buAutoNum type="arabicPeriod"/>
            </a:pPr>
            <a:r>
              <a:rPr lang="zh-CN" altLang="en-US" sz="3600" dirty="0"/>
              <a:t>长</a:t>
            </a:r>
            <a:r>
              <a:rPr lang="zh-CN" altLang="en-US" sz="3600" dirty="0" smtClean="0"/>
              <a:t>江大桥是沟通南北的主要交通要道。</a:t>
            </a:r>
            <a:endParaRPr lang="zh-TW" altLang="en-US" sz="36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473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寂寞  </a:t>
            </a:r>
            <a:r>
              <a:rPr lang="en-US" altLang="zh-TW" dirty="0" err="1"/>
              <a:t>jìmò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a. </a:t>
            </a:r>
            <a:r>
              <a:rPr lang="zh-CN" altLang="en-US" sz="2800" dirty="0"/>
              <a:t>孤</a:t>
            </a:r>
            <a:r>
              <a:rPr lang="zh-CN" altLang="en-US" sz="2800" dirty="0" smtClean="0"/>
              <a:t>单冷清。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爸爸出差了，妈妈上夜班，我一个人在家真寂寞。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/>
              <a:t>爷</a:t>
            </a:r>
            <a:r>
              <a:rPr lang="zh-CN" altLang="en-US" sz="2800" dirty="0" smtClean="0"/>
              <a:t>爷退休了，上了老人大学，一点也不觉得寂寞。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702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诧异  </a:t>
            </a:r>
            <a:r>
              <a:rPr lang="en-US" altLang="zh-TW" dirty="0" err="1"/>
              <a:t>chàyì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a. </a:t>
            </a:r>
            <a:r>
              <a:rPr lang="zh-CN" altLang="en-US" sz="2800" dirty="0" smtClean="0"/>
              <a:t>觉得十分奇怪。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听到这个消息，大家都感到很诧异。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/>
              <a:t>没</a:t>
            </a:r>
            <a:r>
              <a:rPr lang="zh-CN" altLang="en-US" sz="2800" dirty="0" smtClean="0"/>
              <a:t>想到他会出现，所以现场的每个人都一脸诧异。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好不 </a:t>
            </a:r>
            <a:r>
              <a:rPr lang="en-US" altLang="zh-TW" dirty="0" err="1"/>
              <a:t>hǎobù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adv. </a:t>
            </a:r>
            <a:r>
              <a:rPr lang="zh-CN" altLang="en-US" sz="2800" dirty="0" smtClean="0"/>
              <a:t>表示程度深，相当于“很”、“多么”的意思。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知道他考上了重点大学，我好不高兴。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/>
              <a:t>晚饭</a:t>
            </a:r>
            <a:r>
              <a:rPr lang="zh-CN" altLang="en-US" sz="2800" dirty="0" smtClean="0"/>
              <a:t>后，老人们聚在树下聊天，好不热闹。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2563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-387424"/>
            <a:ext cx="7543800" cy="1450757"/>
          </a:xfrm>
        </p:spPr>
        <p:txBody>
          <a:bodyPr/>
          <a:lstStyle/>
          <a:p>
            <a:r>
              <a:rPr lang="zh-CN" altLang="en-US" dirty="0" smtClean="0"/>
              <a:t>涉及  </a:t>
            </a:r>
            <a:r>
              <a:rPr lang="en-US" altLang="zh-TW" dirty="0" err="1"/>
              <a:t>shèjí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811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v. </a:t>
            </a:r>
            <a:r>
              <a:rPr lang="zh-CN" altLang="en-US" sz="2400" dirty="0" smtClean="0"/>
              <a:t>牵涉到；关联到。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涉</a:t>
            </a:r>
            <a:r>
              <a:rPr lang="zh-CN" altLang="en-US" sz="2400" dirty="0" smtClean="0"/>
              <a:t>及</a:t>
            </a:r>
            <a:r>
              <a:rPr lang="en-US" altLang="zh-CN" sz="2400" dirty="0" smtClean="0"/>
              <a:t>+n. </a:t>
            </a:r>
            <a:r>
              <a:rPr lang="zh-CN" altLang="en-US" sz="2400" dirty="0" smtClean="0"/>
              <a:t>：涉及文化、涉及经济、涉及交通、涉及隐私、涉及问题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涉及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词组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短句：这件事涉及很多人、这个问题涉及很多知识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涉</a:t>
            </a:r>
            <a:r>
              <a:rPr lang="zh-CN" altLang="en-US" sz="2400" dirty="0" smtClean="0"/>
              <a:t>及到：交通问题涉及到很多因素、文章内容涉及到很多典故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近义</a:t>
            </a:r>
            <a:r>
              <a:rPr lang="zh-CN" altLang="en-US" sz="2400" dirty="0" smtClean="0"/>
              <a:t>词：牵涉；反义词：无关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他因为涉及诈骗罪而被告。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en-US" sz="2400" dirty="0" smtClean="0"/>
              <a:t>本章节只涉及照相机的一些基本原理。</a:t>
            </a:r>
            <a:endParaRPr lang="zh-TW" altLang="en-US" sz="24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197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隐</a:t>
            </a:r>
            <a:r>
              <a:rPr lang="zh-CN" altLang="en-US" dirty="0" smtClean="0"/>
              <a:t>私  </a:t>
            </a:r>
            <a:r>
              <a:rPr lang="en-US" altLang="zh-TW" dirty="0" err="1"/>
              <a:t>yǐnsī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n. 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不愿告人的或不愿公开的个人的事。 </a:t>
            </a:r>
            <a:r>
              <a:rPr lang="en-US" altLang="zh-CN" sz="2800" dirty="0" smtClean="0"/>
              <a:t>One’s secrets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这件事涉及个人隐私安全，请你小心。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/>
              <a:t>每个</a:t>
            </a:r>
            <a:r>
              <a:rPr lang="zh-CN" altLang="en-US" sz="2800" dirty="0" smtClean="0"/>
              <a:t>人都应该注意自己的网络隐私安全。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371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作答  </a:t>
            </a:r>
            <a:r>
              <a:rPr lang="en-US" altLang="zh-TW" dirty="0" err="1"/>
              <a:t>zuòdá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v. </a:t>
            </a:r>
            <a:r>
              <a:rPr lang="zh-CN" altLang="en-US" sz="2800" dirty="0" smtClean="0"/>
              <a:t>回答。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这个记者提出的问题很尖锐，他思考了几分钟才作答。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 smtClean="0"/>
              <a:t>开始作答前，应先检查答案卷是否与坐位号码是否相同。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40337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突兀  </a:t>
            </a:r>
            <a:r>
              <a:rPr lang="en-US" altLang="zh-TW" dirty="0" err="1"/>
              <a:t>túwù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a.  </a:t>
            </a:r>
            <a:r>
              <a:rPr lang="zh-CN" altLang="en-US" sz="2800" dirty="0" smtClean="0"/>
              <a:t>突然发生，出乎意外。（突兀</a:t>
            </a:r>
            <a:r>
              <a:rPr lang="en-US" altLang="zh-CN" sz="2800" dirty="0" smtClean="0"/>
              <a:t>-</a:t>
            </a:r>
            <a:r>
              <a:rPr lang="zh-CN" altLang="en-US" sz="2800" dirty="0" smtClean="0"/>
              <a:t>突然）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你没有事先通知就直接去拜访领导，这样未免太突兀了。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 smtClean="0"/>
              <a:t>事情来得这么突兀，使他不知道怎么办</a:t>
            </a:r>
            <a:r>
              <a:rPr lang="zh-CN" altLang="en-US" sz="2800" dirty="0"/>
              <a:t>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021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复习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生词</a:t>
            </a:r>
            <a:endParaRPr lang="en-US" altLang="zh-CN" dirty="0" smtClean="0"/>
          </a:p>
          <a:p>
            <a:pPr marL="0" indent="0">
              <a:buNone/>
            </a:pPr>
            <a:r>
              <a:rPr lang="cs-CZ" altLang="zh-TW" dirty="0"/>
              <a:t>https://quizlet.com/327835148/13-flash-cards/?new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2741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居然  </a:t>
            </a:r>
            <a:r>
              <a:rPr lang="en-US" altLang="zh-TW" dirty="0" err="1"/>
              <a:t>jūrán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adv. </a:t>
            </a:r>
            <a:r>
              <a:rPr lang="zh-CN" altLang="en-US" sz="2800" dirty="0" smtClean="0"/>
              <a:t>表示出乎意料。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这么难的一道数学题，他居然没五分钟就做出来了。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 smtClean="0"/>
              <a:t>陈明写错字，老师居然没有罚他重写</a:t>
            </a:r>
            <a:r>
              <a:rPr lang="en-US" altLang="zh-CN" sz="2800" dirty="0" smtClean="0"/>
              <a:t>100</a:t>
            </a:r>
            <a:r>
              <a:rPr lang="zh-CN" altLang="en-US" sz="2800" dirty="0" smtClean="0"/>
              <a:t>遍。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8895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43800" cy="972657"/>
          </a:xfrm>
        </p:spPr>
        <p:txBody>
          <a:bodyPr/>
          <a:lstStyle/>
          <a:p>
            <a:r>
              <a:rPr lang="zh-CN" altLang="en-US" dirty="0" smtClean="0"/>
              <a:t>轻率  </a:t>
            </a:r>
            <a:r>
              <a:rPr lang="en-US" altLang="zh-TW" dirty="0" err="1"/>
              <a:t>qīngshuài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124744"/>
            <a:ext cx="754380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514350" indent="-514350">
              <a:buAutoNum type="alphaLcPeriod"/>
            </a:pPr>
            <a:r>
              <a:rPr lang="en-US" altLang="zh-CN" sz="2400" dirty="0" smtClean="0"/>
              <a:t>(</a:t>
            </a:r>
            <a:r>
              <a:rPr lang="zh-CN" altLang="en-US" sz="2400" dirty="0" smtClean="0"/>
              <a:t>说话做事）随随便便，没有经过慎重考虑。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轻</a:t>
            </a:r>
            <a:r>
              <a:rPr lang="zh-CN" altLang="en-US" sz="2400" dirty="0" smtClean="0"/>
              <a:t>率的</a:t>
            </a:r>
            <a:r>
              <a:rPr lang="en-US" altLang="zh-CN" sz="2400" dirty="0" smtClean="0"/>
              <a:t>+n. : </a:t>
            </a:r>
            <a:r>
              <a:rPr lang="zh-CN" altLang="en-US" sz="2400" dirty="0" smtClean="0"/>
              <a:t>轻率的话、轻率的人、轻率的行为、轻率的性格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轻</a:t>
            </a:r>
            <a:r>
              <a:rPr lang="zh-CN" altLang="en-US" sz="2400" dirty="0" smtClean="0"/>
              <a:t>率地</a:t>
            </a:r>
            <a:r>
              <a:rPr lang="en-US" altLang="zh-CN" sz="2400" dirty="0" smtClean="0"/>
              <a:t>+v. : </a:t>
            </a:r>
            <a:r>
              <a:rPr lang="zh-CN" altLang="en-US" sz="2400" dirty="0" smtClean="0"/>
              <a:t>轻率地批评、轻率地下结论、轻率地处理、轻率地决定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近义</a:t>
            </a:r>
            <a:r>
              <a:rPr lang="zh-CN" altLang="en-US" sz="2400" dirty="0" smtClean="0"/>
              <a:t>词：草率；反义词：慎重、谨慎</a:t>
            </a:r>
            <a:endParaRPr lang="en-US" altLang="zh-CN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</a:t>
            </a:r>
            <a:r>
              <a:rPr lang="zh-CN" altLang="en-US" sz="2400" b="1" dirty="0"/>
              <a:t>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/>
              <a:t>结</a:t>
            </a:r>
            <a:r>
              <a:rPr lang="zh-CN" altLang="en-US" sz="2400" dirty="0" smtClean="0"/>
              <a:t>婚是终身大事，不可以这么轻率。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en-US" sz="2400" dirty="0"/>
              <a:t>他这</a:t>
            </a:r>
            <a:r>
              <a:rPr lang="zh-CN" altLang="en-US" sz="2400" dirty="0" smtClean="0"/>
              <a:t>个人说话很轻率，总是说话不算话。</a:t>
            </a:r>
            <a:endParaRPr lang="zh-TW" altLang="en-US" sz="2400" dirty="0"/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244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荧光屏  </a:t>
            </a:r>
            <a:r>
              <a:rPr lang="en-US" altLang="zh-TW" dirty="0" err="1"/>
              <a:t>yíngguāngpíng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n. </a:t>
            </a:r>
            <a:r>
              <a:rPr lang="zh-CN" altLang="en-US" sz="2800" dirty="0" smtClean="0"/>
              <a:t>即电影或电视的屏幕。 </a:t>
            </a:r>
            <a:r>
              <a:rPr lang="en-US" altLang="zh-CN" sz="2800" dirty="0" smtClean="0"/>
              <a:t>Fluorescent screen</a:t>
            </a:r>
            <a:endParaRPr lang="en-US" altLang="zh-CN" sz="2800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60056"/>
            <a:ext cx="3317354" cy="28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49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何（人） </a:t>
            </a:r>
            <a:r>
              <a:rPr lang="en-US" altLang="zh-TW" dirty="0" err="1"/>
              <a:t>hé</a:t>
            </a:r>
            <a:r>
              <a:rPr lang="en-US" altLang="zh-TW" dirty="0"/>
              <a:t> (</a:t>
            </a:r>
            <a:r>
              <a:rPr lang="en-US" altLang="zh-TW" dirty="0" err="1"/>
              <a:t>rén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800" dirty="0"/>
              <a:t>代</a:t>
            </a:r>
            <a:r>
              <a:rPr lang="zh-CN" altLang="en-US" sz="2800" dirty="0" smtClean="0"/>
              <a:t>词  </a:t>
            </a:r>
            <a:r>
              <a:rPr lang="en-US" altLang="zh-CN" sz="2800" dirty="0"/>
              <a:t> </a:t>
            </a:r>
            <a:r>
              <a:rPr lang="zh-CN" altLang="en-US" sz="2800" dirty="0"/>
              <a:t>什</a:t>
            </a:r>
            <a:r>
              <a:rPr lang="zh-CN" altLang="en-US" sz="2800" dirty="0" smtClean="0"/>
              <a:t>么（人）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/>
              <a:t>书面</a:t>
            </a:r>
            <a:r>
              <a:rPr lang="zh-CN" altLang="en-US" sz="2800" dirty="0" smtClean="0"/>
              <a:t>语色彩比较强烈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 smtClean="0"/>
              <a:t>何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单音节名词：何事、何处、何地、何时、何物、何故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你是同何人一起去的？</a:t>
            </a:r>
            <a:endParaRPr lang="en-US" altLang="zh-CN" sz="2800" dirty="0" smtClean="0"/>
          </a:p>
          <a:p>
            <a:pPr marL="0" indent="0">
              <a:buNone/>
            </a:pPr>
            <a:endParaRPr lang="zh-TW" altLang="en-US" sz="2800" dirty="0"/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48938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单身  </a:t>
            </a:r>
            <a:r>
              <a:rPr lang="en-US" altLang="zh-TW" dirty="0" err="1"/>
              <a:t>dānshēn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n. </a:t>
            </a:r>
            <a:r>
              <a:rPr lang="zh-CN" altLang="en-US" sz="2800" dirty="0"/>
              <a:t>没</a:t>
            </a:r>
            <a:r>
              <a:rPr lang="zh-CN" altLang="en-US" sz="2800" dirty="0" smtClean="0"/>
              <a:t>有家属或不跟家属在一起生活。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我还是单身，也还没有要结婚的计划。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 smtClean="0"/>
              <a:t>她在</a:t>
            </a:r>
            <a:r>
              <a:rPr lang="en-US" altLang="zh-CN" sz="2800" dirty="0" smtClean="0"/>
              <a:t>2015</a:t>
            </a:r>
            <a:r>
              <a:rPr lang="zh-CN" altLang="en-US" sz="2800" dirty="0" smtClean="0"/>
              <a:t>年后的八月正式回复单身。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0835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-387424"/>
            <a:ext cx="7543800" cy="1450757"/>
          </a:xfrm>
        </p:spPr>
        <p:txBody>
          <a:bodyPr/>
          <a:lstStyle/>
          <a:p>
            <a:r>
              <a:rPr lang="zh-CN" altLang="en-US" dirty="0" smtClean="0"/>
              <a:t>沉闷  </a:t>
            </a:r>
            <a:r>
              <a:rPr lang="en-US" altLang="zh-TW" dirty="0" err="1"/>
              <a:t>chénmèn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196752"/>
            <a:ext cx="7543801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514350" indent="-514350">
              <a:buAutoNum type="alphaLcPeriod"/>
            </a:pPr>
            <a:r>
              <a:rPr lang="zh-CN" altLang="en-US" dirty="0" smtClean="0"/>
              <a:t>（天气、气氛等）使人感到沉重而烦闷。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沉</a:t>
            </a:r>
            <a:r>
              <a:rPr lang="zh-CN" altLang="en-US" dirty="0" smtClean="0"/>
              <a:t>重而烦闷：沉闷的天气、沉闷的气氛、沉闷的生活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不舒</a:t>
            </a:r>
            <a:r>
              <a:rPr lang="zh-CN" altLang="en-US" dirty="0" smtClean="0"/>
              <a:t>畅、不爽朗：沉闷的心情、沉闷的情绪、沉闷的声音、沉闷的人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反义</a:t>
            </a:r>
            <a:r>
              <a:rPr lang="zh-CN" altLang="en-US" dirty="0" smtClean="0"/>
              <a:t>词：轻松、舒畅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奶奶的去世，使得爸爸的心情十分沉闷。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这沉闷的空气让我快要睡着了。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827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彷徨  </a:t>
            </a:r>
            <a:r>
              <a:rPr lang="en-US" altLang="zh-TW" dirty="0" err="1"/>
              <a:t>páng</a:t>
            </a:r>
            <a:r>
              <a:rPr lang="en-US" altLang="zh-TW" dirty="0"/>
              <a:t> </a:t>
            </a:r>
            <a:r>
              <a:rPr lang="en-US" altLang="zh-TW" dirty="0" err="1"/>
              <a:t>huáng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a. </a:t>
            </a:r>
            <a:r>
              <a:rPr lang="zh-CN" altLang="en-US" sz="2800" dirty="0" smtClean="0"/>
              <a:t>走来走去，犹豫不决，不知往哪个方向去。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她为了是否要继续升学而彷徨。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/>
              <a:t>听</a:t>
            </a:r>
            <a:r>
              <a:rPr lang="zh-CN" altLang="en-US" sz="2800" dirty="0" smtClean="0"/>
              <a:t>到父亲生病的消息，他不禁感到彷徨。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3343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渴望  </a:t>
            </a:r>
            <a:r>
              <a:rPr lang="en-US" altLang="zh-TW" dirty="0" err="1"/>
              <a:t>kěwàng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v. </a:t>
            </a:r>
            <a:r>
              <a:rPr lang="zh-CN" altLang="en-US" sz="2800" dirty="0" smtClean="0"/>
              <a:t>迫切地希望。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他们渴望见到自己的儿子。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 smtClean="0"/>
              <a:t>青年人应该渴望知识。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309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惊慌  </a:t>
            </a:r>
            <a:r>
              <a:rPr lang="en-US" altLang="zh-TW" dirty="0" err="1"/>
              <a:t>jīnghuāng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a. </a:t>
            </a:r>
            <a:r>
              <a:rPr lang="zh-CN" altLang="en-US" sz="2800" dirty="0" smtClean="0"/>
              <a:t>害怕慌张。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听到这个消息，我们感到惊慌。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 smtClean="0"/>
              <a:t>老太太突然昏过去，一家人惊慌失措。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4066200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-387424"/>
            <a:ext cx="7543800" cy="1450757"/>
          </a:xfrm>
        </p:spPr>
        <p:txBody>
          <a:bodyPr/>
          <a:lstStyle/>
          <a:p>
            <a:r>
              <a:rPr lang="zh-CN" altLang="en-US" dirty="0" smtClean="0"/>
              <a:t>徒步  </a:t>
            </a:r>
            <a:r>
              <a:rPr lang="en-US" altLang="zh-TW" dirty="0" err="1"/>
              <a:t>túbù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340768"/>
            <a:ext cx="7543801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v. </a:t>
            </a:r>
            <a:r>
              <a:rPr lang="zh-CN" altLang="en-US" sz="2800" dirty="0" smtClean="0"/>
              <a:t>步行。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/>
              <a:t>徒</a:t>
            </a:r>
            <a:r>
              <a:rPr lang="zh-CN" altLang="en-US" sz="2800" dirty="0" smtClean="0"/>
              <a:t>步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数量词：徒步三十公里、徒步一万米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/>
              <a:t>徒</a:t>
            </a:r>
            <a:r>
              <a:rPr lang="zh-CN" altLang="en-US" sz="2800" dirty="0" smtClean="0"/>
              <a:t>步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动词：徒步旅游、徒步上班、徒步前往、徒步前来、徒步行走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今年夏天我要徒步环岛旅行。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 smtClean="0"/>
              <a:t>他徒步穿过了这片沙漠。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557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不必</a:t>
            </a:r>
            <a:r>
              <a:rPr lang="en-US" altLang="zh-CN" dirty="0" smtClean="0"/>
              <a:t>-</a:t>
            </a:r>
            <a:r>
              <a:rPr lang="zh-CN" altLang="en-US" dirty="0"/>
              <a:t>未必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________</a:t>
            </a:r>
            <a:r>
              <a:rPr lang="zh-CN" altLang="en-US" sz="2800" dirty="0" smtClean="0"/>
              <a:t>担心，我相信他有办法可以解决。</a:t>
            </a:r>
            <a:endParaRPr lang="en-US" altLang="zh-CN" sz="2800" dirty="0" smtClean="0"/>
          </a:p>
          <a:p>
            <a:r>
              <a:rPr lang="zh-CN" altLang="en-US" sz="2800" dirty="0" smtClean="0"/>
              <a:t>舒适的生活，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________</a:t>
            </a:r>
            <a:r>
              <a:rPr lang="zh-CN" altLang="en-US" sz="2800" dirty="0" smtClean="0"/>
              <a:t>是最好的生活。</a:t>
            </a:r>
            <a:endParaRPr lang="en-US" altLang="zh-CN" sz="2800" dirty="0" smtClean="0"/>
          </a:p>
          <a:p>
            <a:r>
              <a:rPr lang="zh-CN" altLang="en-US" sz="2800" dirty="0"/>
              <a:t>她感冒了，今天晚上</a:t>
            </a:r>
            <a:r>
              <a:rPr lang="en-US" altLang="zh-CN" sz="2800" dirty="0"/>
              <a:t>________</a:t>
            </a:r>
            <a:r>
              <a:rPr lang="zh-CN" altLang="en-US" sz="2800" dirty="0"/>
              <a:t>会来参</a:t>
            </a:r>
            <a:r>
              <a:rPr lang="zh-CN" altLang="en-US" sz="2800" dirty="0" smtClean="0"/>
              <a:t>加舞会。</a:t>
            </a:r>
            <a:endParaRPr lang="en-US" altLang="zh-CN" sz="2800" dirty="0"/>
          </a:p>
          <a:p>
            <a:r>
              <a:rPr lang="zh-CN" altLang="en-US" sz="2800" dirty="0" smtClean="0"/>
              <a:t>无论怎样聪明的父亲也</a:t>
            </a:r>
            <a:r>
              <a:rPr lang="en-US" altLang="zh-CN" sz="2800" dirty="0" smtClean="0"/>
              <a:t>________</a:t>
            </a:r>
            <a:r>
              <a:rPr lang="zh-CN" altLang="en-US" sz="2800" dirty="0" smtClean="0"/>
              <a:t>了解自己的孩子。</a:t>
            </a:r>
            <a:endParaRPr lang="en-US" altLang="zh-CN" sz="2800" dirty="0" smtClean="0"/>
          </a:p>
          <a:p>
            <a:r>
              <a:rPr lang="zh-CN" altLang="en-US" sz="2800" dirty="0"/>
              <a:t>这一丁点事就</a:t>
            </a:r>
            <a:r>
              <a:rPr lang="en-US" altLang="zh-CN" sz="2800" dirty="0"/>
              <a:t>________</a:t>
            </a:r>
            <a:r>
              <a:rPr lang="zh-CN" altLang="en-US" sz="2800" dirty="0"/>
              <a:t>放在心上了。</a:t>
            </a:r>
            <a:endParaRPr lang="en-US" altLang="zh-CN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642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流泪  </a:t>
            </a:r>
            <a:r>
              <a:rPr lang="en-US" altLang="zh-TW" dirty="0" err="1"/>
              <a:t>liúlèi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v. </a:t>
            </a:r>
            <a:r>
              <a:rPr lang="zh-CN" altLang="en-US" sz="2800" dirty="0" smtClean="0"/>
              <a:t>流眼泪。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zh-TW" altLang="en-US" sz="2800" dirty="0"/>
          </a:p>
          <a:p>
            <a:pPr marL="0" indent="0">
              <a:buNone/>
            </a:pPr>
            <a:endParaRPr lang="zh-TW" altLang="en-US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3727864" cy="24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00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-243408"/>
            <a:ext cx="7543800" cy="1450757"/>
          </a:xfrm>
        </p:spPr>
        <p:txBody>
          <a:bodyPr/>
          <a:lstStyle/>
          <a:p>
            <a:r>
              <a:rPr lang="zh-CN" altLang="en-US" dirty="0" smtClean="0"/>
              <a:t>作为  </a:t>
            </a:r>
            <a:r>
              <a:rPr lang="en-US" altLang="zh-TW" dirty="0" err="1"/>
              <a:t>zuòwéi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196752"/>
            <a:ext cx="7543801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dirty="0"/>
              <a:t>解释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n. </a:t>
            </a:r>
            <a:r>
              <a:rPr lang="zh-CN" altLang="en-US" sz="2400" dirty="0"/>
              <a:t>做</a:t>
            </a:r>
            <a:r>
              <a:rPr lang="zh-CN" altLang="en-US" sz="2400" dirty="0" smtClean="0"/>
              <a:t>出成绩。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n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行为：一个人的作为、评价他的作为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v. </a:t>
            </a:r>
            <a:r>
              <a:rPr lang="zh-CN" altLang="en-US" sz="2400" dirty="0" smtClean="0"/>
              <a:t>作出成绩：大有作为、有所作为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v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当作：把书籍作为最好的朋友、把今天作为一个新的开始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介</a:t>
            </a:r>
            <a:r>
              <a:rPr lang="zh-CN" altLang="en-US" sz="2400" dirty="0" smtClean="0"/>
              <a:t>词，就某种身份或性质来说：作为学生，要好好学习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人们期望新</a:t>
            </a:r>
            <a:r>
              <a:rPr lang="zh-CN" altLang="en-US" sz="2400" dirty="0"/>
              <a:t>总统</a:t>
            </a:r>
            <a:r>
              <a:rPr lang="zh-CN" altLang="en-US" sz="2400" dirty="0" smtClean="0"/>
              <a:t>能有一番作为。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en-US" sz="2400" dirty="0"/>
              <a:t>将</a:t>
            </a:r>
            <a:r>
              <a:rPr lang="zh-CN" altLang="en-US" sz="2400" dirty="0" smtClean="0"/>
              <a:t>来你在这个行业一定大有作为。</a:t>
            </a:r>
            <a:endParaRPr lang="zh-TW" altLang="en-US" sz="24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2144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分手  </a:t>
            </a:r>
            <a:r>
              <a:rPr lang="en-US" altLang="zh-TW" dirty="0" err="1"/>
              <a:t>fēnshǒu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v. </a:t>
            </a:r>
            <a:r>
              <a:rPr lang="zh-CN" altLang="en-US" sz="2800" dirty="0" smtClean="0"/>
              <a:t>离别；分开。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倆姐妹聊了一整个下午才分手。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/>
              <a:t>自</a:t>
            </a:r>
            <a:r>
              <a:rPr lang="zh-CN" altLang="en-US" sz="2800" dirty="0" smtClean="0"/>
              <a:t>从他们分手后，他就一直很难过。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2619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梦境  </a:t>
            </a:r>
            <a:r>
              <a:rPr lang="en-US" altLang="zh-TW" dirty="0" err="1"/>
              <a:t>mèngjìng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n. </a:t>
            </a:r>
            <a:r>
              <a:rPr lang="zh-CN" altLang="en-US" sz="2800" dirty="0"/>
              <a:t>梦</a:t>
            </a:r>
            <a:r>
              <a:rPr lang="zh-CN" altLang="en-US" sz="2800" dirty="0" smtClean="0"/>
              <a:t>中经历的情景。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他笑了笑，又回忆起刚才的梦境。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/>
              <a:t>他从一</a:t>
            </a:r>
            <a:r>
              <a:rPr lang="zh-CN" altLang="en-US" sz="2800" dirty="0" smtClean="0"/>
              <a:t>场开心的梦境中醒来。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6130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叹</a:t>
            </a:r>
            <a:r>
              <a:rPr lang="zh-CN" altLang="en-US" dirty="0" smtClean="0"/>
              <a:t>气  </a:t>
            </a:r>
            <a:r>
              <a:rPr lang="en-US" altLang="zh-TW" dirty="0" err="1"/>
              <a:t>tànqì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v. </a:t>
            </a:r>
            <a:r>
              <a:rPr lang="zh-CN" altLang="en-US" sz="2800" dirty="0" smtClean="0"/>
              <a:t>心里感到不痛快而呼出长气，发出声音。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对于调皮的妹妹，我们全家只能对她叹气。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/>
              <a:t>你</a:t>
            </a:r>
            <a:r>
              <a:rPr lang="zh-CN" altLang="en-US" sz="2800" dirty="0" smtClean="0"/>
              <a:t>不要一直叹气了，这样事情也不能解决。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1140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谈何容易  </a:t>
            </a:r>
            <a:r>
              <a:rPr lang="en-US" altLang="zh-TW" dirty="0" err="1"/>
              <a:t>tánhéróngyì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800" dirty="0"/>
              <a:t>成</a:t>
            </a:r>
            <a:r>
              <a:rPr lang="zh-CN" altLang="en-US" sz="2800" dirty="0" smtClean="0"/>
              <a:t>语  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说起来怎么这样容易。表示事情做起来并不像说的那样简单。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你想的很美好，但要做谈何容易？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/>
              <a:t>别</a:t>
            </a:r>
            <a:r>
              <a:rPr lang="zh-CN" altLang="en-US" sz="2800" dirty="0" smtClean="0"/>
              <a:t>看师傅做起来很厉害，但要练到这样的技巧谈何容易？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85794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404664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住宅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3555623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失</a:t>
            </a:r>
            <a:r>
              <a:rPr lang="zh-CN" altLang="en-US" sz="6000" dirty="0" smtClean="0"/>
              <a:t>误</a:t>
            </a:r>
            <a:endParaRPr lang="zh-TW" altLang="en-US" sz="6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75856" y="1630961"/>
            <a:ext cx="35283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心里学家</a:t>
            </a:r>
            <a:endParaRPr lang="zh-TW" altLang="en-US" sz="6000" dirty="0"/>
          </a:p>
        </p:txBody>
      </p:sp>
      <p:sp>
        <p:nvSpPr>
          <p:cNvPr id="8" name="文字方塊 11"/>
          <p:cNvSpPr txBox="1"/>
          <p:nvPr/>
        </p:nvSpPr>
        <p:spPr>
          <a:xfrm>
            <a:off x="6738245" y="148779"/>
            <a:ext cx="2376264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8000" dirty="0" smtClean="0"/>
              <a:t>诧异</a:t>
            </a:r>
            <a:endParaRPr lang="zh-TW" altLang="en-US" sz="8000" dirty="0"/>
          </a:p>
        </p:txBody>
      </p:sp>
      <p:sp>
        <p:nvSpPr>
          <p:cNvPr id="9" name="文字方塊 12"/>
          <p:cNvSpPr txBox="1"/>
          <p:nvPr/>
        </p:nvSpPr>
        <p:spPr>
          <a:xfrm>
            <a:off x="6444208" y="3370957"/>
            <a:ext cx="216024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7200" dirty="0" smtClean="0"/>
              <a:t>好不</a:t>
            </a:r>
            <a:endParaRPr lang="zh-TW" altLang="en-US" sz="7200" dirty="0"/>
          </a:p>
        </p:txBody>
      </p:sp>
      <p:sp>
        <p:nvSpPr>
          <p:cNvPr id="10" name="文字方塊 13"/>
          <p:cNvSpPr txBox="1"/>
          <p:nvPr/>
        </p:nvSpPr>
        <p:spPr>
          <a:xfrm>
            <a:off x="3707904" y="5148774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寂寞</a:t>
            </a:r>
            <a:endParaRPr lang="zh-TW" altLang="en-US" sz="6000" dirty="0"/>
          </a:p>
        </p:txBody>
      </p:sp>
      <p:sp>
        <p:nvSpPr>
          <p:cNvPr id="11" name="文字方塊 14"/>
          <p:cNvSpPr txBox="1"/>
          <p:nvPr/>
        </p:nvSpPr>
        <p:spPr>
          <a:xfrm>
            <a:off x="842329" y="1988840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偶然</a:t>
            </a:r>
            <a:endParaRPr lang="zh-TW" altLang="en-US" sz="6000" dirty="0"/>
          </a:p>
        </p:txBody>
      </p:sp>
      <p:sp>
        <p:nvSpPr>
          <p:cNvPr id="12" name="文字方塊 14"/>
          <p:cNvSpPr txBox="1"/>
          <p:nvPr/>
        </p:nvSpPr>
        <p:spPr>
          <a:xfrm>
            <a:off x="842329" y="5161978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幽默</a:t>
            </a:r>
            <a:endParaRPr lang="zh-TW" altLang="en-US" sz="6000" dirty="0"/>
          </a:p>
        </p:txBody>
      </p:sp>
      <p:sp>
        <p:nvSpPr>
          <p:cNvPr id="13" name="文字方塊 4"/>
          <p:cNvSpPr txBox="1"/>
          <p:nvPr/>
        </p:nvSpPr>
        <p:spPr>
          <a:xfrm>
            <a:off x="3491880" y="3527003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沟通</a:t>
            </a:r>
            <a:endParaRPr lang="zh-TW" altLang="en-US" sz="6000" dirty="0"/>
          </a:p>
        </p:txBody>
      </p:sp>
      <p:sp>
        <p:nvSpPr>
          <p:cNvPr id="14" name="文字方塊 4"/>
          <p:cNvSpPr txBox="1"/>
          <p:nvPr/>
        </p:nvSpPr>
        <p:spPr>
          <a:xfrm>
            <a:off x="6370306" y="5161978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涉及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98809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404664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隐私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2060848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作答</a:t>
            </a:r>
            <a:endParaRPr lang="zh-TW" altLang="en-US" sz="6000" dirty="0"/>
          </a:p>
        </p:txBody>
      </p:sp>
      <p:sp>
        <p:nvSpPr>
          <p:cNvPr id="6" name="文字方塊 14"/>
          <p:cNvSpPr txBox="1"/>
          <p:nvPr/>
        </p:nvSpPr>
        <p:spPr>
          <a:xfrm>
            <a:off x="840548" y="3717032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突兀</a:t>
            </a:r>
            <a:endParaRPr lang="zh-TW" altLang="en-US" sz="6000" dirty="0"/>
          </a:p>
        </p:txBody>
      </p:sp>
      <p:sp>
        <p:nvSpPr>
          <p:cNvPr id="7" name="文字方塊 14"/>
          <p:cNvSpPr txBox="1"/>
          <p:nvPr/>
        </p:nvSpPr>
        <p:spPr>
          <a:xfrm>
            <a:off x="869326" y="5229200"/>
            <a:ext cx="172819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居</a:t>
            </a:r>
            <a:r>
              <a:rPr lang="zh-CN" altLang="en-US" sz="6000" dirty="0" smtClean="0"/>
              <a:t>然</a:t>
            </a:r>
            <a:endParaRPr lang="en-US" altLang="zh-CN" sz="6000" dirty="0" smtClean="0"/>
          </a:p>
        </p:txBody>
      </p:sp>
      <p:sp>
        <p:nvSpPr>
          <p:cNvPr id="8" name="文字方塊 14"/>
          <p:cNvSpPr txBox="1"/>
          <p:nvPr/>
        </p:nvSpPr>
        <p:spPr>
          <a:xfrm>
            <a:off x="3419872" y="620688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轻率</a:t>
            </a:r>
            <a:endParaRPr lang="zh-TW" altLang="en-US" sz="6000" dirty="0"/>
          </a:p>
        </p:txBody>
      </p:sp>
      <p:sp>
        <p:nvSpPr>
          <p:cNvPr id="9" name="文字方塊 3"/>
          <p:cNvSpPr txBox="1"/>
          <p:nvPr/>
        </p:nvSpPr>
        <p:spPr>
          <a:xfrm>
            <a:off x="3131840" y="2701369"/>
            <a:ext cx="259228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荧光屏</a:t>
            </a:r>
            <a:endParaRPr lang="zh-TW" altLang="en-US" sz="6000" dirty="0"/>
          </a:p>
        </p:txBody>
      </p:sp>
      <p:sp>
        <p:nvSpPr>
          <p:cNvPr id="10" name="文字方塊 14"/>
          <p:cNvSpPr txBox="1"/>
          <p:nvPr/>
        </p:nvSpPr>
        <p:spPr>
          <a:xfrm>
            <a:off x="3419872" y="4581128"/>
            <a:ext cx="2808312" cy="1008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何（人）</a:t>
            </a:r>
            <a:endParaRPr lang="zh-TW" altLang="en-US" sz="6000" dirty="0"/>
          </a:p>
        </p:txBody>
      </p:sp>
      <p:sp>
        <p:nvSpPr>
          <p:cNvPr id="11" name="文字方塊 3"/>
          <p:cNvSpPr txBox="1"/>
          <p:nvPr/>
        </p:nvSpPr>
        <p:spPr>
          <a:xfrm>
            <a:off x="6041116" y="471170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单身</a:t>
            </a:r>
            <a:endParaRPr lang="zh-TW" altLang="en-US" sz="6000" dirty="0"/>
          </a:p>
        </p:txBody>
      </p:sp>
      <p:sp>
        <p:nvSpPr>
          <p:cNvPr id="12" name="文字方塊 14"/>
          <p:cNvSpPr txBox="1"/>
          <p:nvPr/>
        </p:nvSpPr>
        <p:spPr>
          <a:xfrm>
            <a:off x="6222535" y="1843097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沉闷</a:t>
            </a:r>
            <a:endParaRPr lang="zh-TW" altLang="en-US" sz="6000" dirty="0"/>
          </a:p>
        </p:txBody>
      </p:sp>
      <p:sp>
        <p:nvSpPr>
          <p:cNvPr id="13" name="文字方塊 14"/>
          <p:cNvSpPr txBox="1"/>
          <p:nvPr/>
        </p:nvSpPr>
        <p:spPr>
          <a:xfrm>
            <a:off x="6588224" y="3356992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彷徨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69135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4"/>
          <p:cNvSpPr txBox="1"/>
          <p:nvPr/>
        </p:nvSpPr>
        <p:spPr>
          <a:xfrm>
            <a:off x="1259632" y="1983655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惊慌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1560" y="493256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渴望</a:t>
            </a:r>
            <a:endParaRPr lang="zh-TW" altLang="en-US" sz="6000" dirty="0"/>
          </a:p>
        </p:txBody>
      </p:sp>
      <p:sp>
        <p:nvSpPr>
          <p:cNvPr id="6" name="文字方塊 4"/>
          <p:cNvSpPr txBox="1"/>
          <p:nvPr/>
        </p:nvSpPr>
        <p:spPr>
          <a:xfrm>
            <a:off x="355309" y="3833138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徒步</a:t>
            </a:r>
            <a:endParaRPr lang="zh-TW" altLang="en-US" sz="6000" dirty="0"/>
          </a:p>
        </p:txBody>
      </p:sp>
      <p:sp>
        <p:nvSpPr>
          <p:cNvPr id="7" name="文字方塊 4"/>
          <p:cNvSpPr txBox="1"/>
          <p:nvPr/>
        </p:nvSpPr>
        <p:spPr>
          <a:xfrm>
            <a:off x="1465784" y="5323537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流泪</a:t>
            </a:r>
            <a:endParaRPr lang="zh-TW" altLang="en-US" sz="6000" dirty="0"/>
          </a:p>
        </p:txBody>
      </p:sp>
      <p:sp>
        <p:nvSpPr>
          <p:cNvPr id="8" name="文字方塊 3"/>
          <p:cNvSpPr txBox="1"/>
          <p:nvPr/>
        </p:nvSpPr>
        <p:spPr>
          <a:xfrm>
            <a:off x="4037500" y="277722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作为</a:t>
            </a:r>
            <a:endParaRPr lang="zh-TW" altLang="en-US" sz="6000" dirty="0"/>
          </a:p>
        </p:txBody>
      </p:sp>
      <p:sp>
        <p:nvSpPr>
          <p:cNvPr id="9" name="文字方塊 14"/>
          <p:cNvSpPr txBox="1"/>
          <p:nvPr/>
        </p:nvSpPr>
        <p:spPr>
          <a:xfrm>
            <a:off x="3779912" y="2369239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分手</a:t>
            </a:r>
            <a:endParaRPr lang="zh-TW" altLang="en-US" sz="6000" dirty="0"/>
          </a:p>
        </p:txBody>
      </p:sp>
      <p:sp>
        <p:nvSpPr>
          <p:cNvPr id="10" name="文字方塊 3"/>
          <p:cNvSpPr txBox="1"/>
          <p:nvPr/>
        </p:nvSpPr>
        <p:spPr>
          <a:xfrm>
            <a:off x="4499992" y="5323536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梦境</a:t>
            </a:r>
            <a:endParaRPr lang="zh-TW" altLang="en-US" sz="6000" dirty="0"/>
          </a:p>
        </p:txBody>
      </p:sp>
      <p:sp>
        <p:nvSpPr>
          <p:cNvPr id="11" name="文字方塊 14"/>
          <p:cNvSpPr txBox="1"/>
          <p:nvPr/>
        </p:nvSpPr>
        <p:spPr>
          <a:xfrm>
            <a:off x="6599344" y="942676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叹气</a:t>
            </a:r>
            <a:endParaRPr lang="zh-TW" altLang="en-US" sz="6000" dirty="0"/>
          </a:p>
        </p:txBody>
      </p:sp>
      <p:sp>
        <p:nvSpPr>
          <p:cNvPr id="12" name="文字方塊 5"/>
          <p:cNvSpPr txBox="1"/>
          <p:nvPr/>
        </p:nvSpPr>
        <p:spPr>
          <a:xfrm>
            <a:off x="5508104" y="3668913"/>
            <a:ext cx="3528392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谈何容易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1608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993209"/>
          </a:xfrm>
        </p:spPr>
        <p:txBody>
          <a:bodyPr/>
          <a:lstStyle/>
          <a:p>
            <a:pPr algn="ctr"/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zh-CN" altLang="en-US" sz="2800" dirty="0"/>
              <a:t>弟弟被妈妈误会，哭的（    ）伤心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我</a:t>
            </a:r>
            <a:r>
              <a:rPr lang="zh-CN" altLang="en-US" sz="2800" dirty="0"/>
              <a:t>多年来一</a:t>
            </a:r>
            <a:r>
              <a:rPr lang="zh-CN" altLang="en-US" sz="2800" dirty="0" smtClean="0"/>
              <a:t>直（    ）能</a:t>
            </a:r>
            <a:r>
              <a:rPr lang="zh-CN" altLang="en-US" sz="2800" dirty="0"/>
              <a:t>有个幸福美好的家庭。</a:t>
            </a:r>
            <a:endParaRPr lang="cs-CZ" sz="2800" dirty="0"/>
          </a:p>
          <a:p>
            <a:r>
              <a:rPr lang="zh-CN" altLang="en-US" sz="2800" dirty="0"/>
              <a:t>火灾时要先用湿毛巾捂住口鼻，千万不</a:t>
            </a:r>
            <a:r>
              <a:rPr lang="zh-CN" altLang="en-US" sz="2800" dirty="0" smtClean="0"/>
              <a:t>要</a:t>
            </a:r>
            <a:r>
              <a:rPr lang="zh-CN" altLang="en-US" sz="2800" dirty="0"/>
              <a:t>（    ） 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出</a:t>
            </a:r>
            <a:r>
              <a:rPr lang="zh-CN" altLang="en-US" sz="2800" dirty="0"/>
              <a:t>现这种问题绝不是（    ）的。</a:t>
            </a:r>
            <a:endParaRPr lang="en-US" altLang="zh-CN" sz="2800" dirty="0"/>
          </a:p>
          <a:p>
            <a:endParaRPr lang="cs-CZ" dirty="0"/>
          </a:p>
          <a:p>
            <a:endParaRPr lang="zh-TW" altLang="en-US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1515"/>
              </p:ext>
            </p:extLst>
          </p:nvPr>
        </p:nvGraphicFramePr>
        <p:xfrm>
          <a:off x="1331640" y="1417638"/>
          <a:ext cx="6936432" cy="5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108">
                  <a:extLst>
                    <a:ext uri="{9D8B030D-6E8A-4147-A177-3AD203B41FA5}">
                      <a16:colId xmlns="" xmlns:a16="http://schemas.microsoft.com/office/drawing/2014/main" val="1404990565"/>
                    </a:ext>
                  </a:extLst>
                </a:gridCol>
                <a:gridCol w="1734108">
                  <a:extLst>
                    <a:ext uri="{9D8B030D-6E8A-4147-A177-3AD203B41FA5}">
                      <a16:colId xmlns="" xmlns:a16="http://schemas.microsoft.com/office/drawing/2014/main" val="731158690"/>
                    </a:ext>
                  </a:extLst>
                </a:gridCol>
                <a:gridCol w="1734108">
                  <a:extLst>
                    <a:ext uri="{9D8B030D-6E8A-4147-A177-3AD203B41FA5}">
                      <a16:colId xmlns="" xmlns:a16="http://schemas.microsoft.com/office/drawing/2014/main" val="3134528247"/>
                    </a:ext>
                  </a:extLst>
                </a:gridCol>
                <a:gridCol w="1734108">
                  <a:extLst>
                    <a:ext uri="{9D8B030D-6E8A-4147-A177-3AD203B41FA5}">
                      <a16:colId xmlns="" xmlns:a16="http://schemas.microsoft.com/office/drawing/2014/main" val="3098781466"/>
                    </a:ext>
                  </a:extLst>
                </a:gridCol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偶然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好不</a:t>
                      </a:r>
                      <a:r>
                        <a:rPr lang="cs-CZ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渴望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惊慌</a:t>
                      </a:r>
                      <a:endParaRPr lang="cs-CZ" sz="2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5715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8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实惠</a:t>
            </a:r>
            <a:r>
              <a:rPr lang="en-US" altLang="zh-CN" dirty="0" smtClean="0"/>
              <a:t>-</a:t>
            </a:r>
            <a:r>
              <a:rPr lang="zh-CN" altLang="en-US" dirty="0" smtClean="0"/>
              <a:t>优惠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由</a:t>
            </a:r>
            <a:r>
              <a:rPr lang="zh-CN" altLang="en-US" sz="2800" dirty="0"/>
              <a:t>于你是我们的熟客，今天我可以给你特别</a:t>
            </a:r>
            <a:r>
              <a:rPr lang="en-US" altLang="zh-CN" sz="2800" dirty="0"/>
              <a:t>________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r>
              <a:rPr lang="zh-CN" altLang="en-US" sz="2800" dirty="0" smtClean="0"/>
              <a:t>本产品品质优良，价格</a:t>
            </a:r>
            <a:r>
              <a:rPr lang="en-US" altLang="zh-CN" sz="2800" dirty="0" smtClean="0"/>
              <a:t>________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en-US" altLang="zh-CN" sz="2800" dirty="0" smtClean="0"/>
              <a:t>________</a:t>
            </a:r>
            <a:r>
              <a:rPr lang="zh-CN" altLang="en-US" sz="2800" dirty="0" smtClean="0"/>
              <a:t>券有效期由即日至</a:t>
            </a:r>
            <a:r>
              <a:rPr lang="en-US" altLang="zh-CN" sz="2800" dirty="0" smtClean="0"/>
              <a:t>2020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12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31</a:t>
            </a:r>
            <a:r>
              <a:rPr lang="zh-CN" altLang="en-US" sz="2800" dirty="0" smtClean="0"/>
              <a:t>日止。</a:t>
            </a:r>
            <a:endParaRPr lang="en-US" altLang="zh-CN" sz="2800" dirty="0" smtClean="0"/>
          </a:p>
          <a:p>
            <a:r>
              <a:rPr lang="zh-CN" altLang="en-US" sz="2800" dirty="0" smtClean="0"/>
              <a:t>本网站会员可享有会员购票</a:t>
            </a:r>
            <a:r>
              <a:rPr lang="en-US" altLang="zh-CN" sz="2800" dirty="0" smtClean="0"/>
              <a:t>________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61703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这次的考</a:t>
            </a:r>
            <a:r>
              <a:rPr lang="zh-CN" altLang="en-US" sz="2800" dirty="0" smtClean="0"/>
              <a:t>试</a:t>
            </a:r>
            <a:r>
              <a:rPr lang="zh-CN" altLang="en-US" sz="2800" dirty="0"/>
              <a:t>（    ） </a:t>
            </a:r>
            <a:r>
              <a:rPr lang="zh-CN" altLang="en-US" sz="2800" dirty="0" smtClean="0"/>
              <a:t>，</a:t>
            </a:r>
            <a:r>
              <a:rPr lang="zh-CN" altLang="en-US" sz="2800" dirty="0"/>
              <a:t>让他没考上第一志愿。</a:t>
            </a:r>
            <a:endParaRPr lang="cs-CZ" sz="2800" dirty="0"/>
          </a:p>
          <a:p>
            <a:r>
              <a:rPr lang="zh-CN" altLang="en-US" sz="2800" dirty="0" smtClean="0"/>
              <a:t>他</a:t>
            </a:r>
            <a:r>
              <a:rPr lang="zh-CN" altLang="en-US" sz="2800" dirty="0"/>
              <a:t>把我</a:t>
            </a:r>
            <a:r>
              <a:rPr lang="zh-CN" altLang="en-US" sz="2800" dirty="0" smtClean="0"/>
              <a:t>的</a:t>
            </a:r>
            <a:r>
              <a:rPr lang="zh-CN" altLang="en-US" sz="2800" dirty="0"/>
              <a:t>（    ）</a:t>
            </a:r>
            <a:r>
              <a:rPr lang="zh-CN" altLang="en-US" sz="2800" dirty="0" smtClean="0"/>
              <a:t>告</a:t>
            </a:r>
            <a:r>
              <a:rPr lang="zh-CN" altLang="en-US" sz="2800" dirty="0"/>
              <a:t>诉每一个人。</a:t>
            </a:r>
            <a:endParaRPr lang="cs-CZ" sz="2800" dirty="0"/>
          </a:p>
          <a:p>
            <a:r>
              <a:rPr lang="zh-CN" altLang="en-US" sz="2800" dirty="0" smtClean="0"/>
              <a:t>双向</a:t>
            </a:r>
            <a:r>
              <a:rPr lang="zh-CN" altLang="en-US" sz="2800" dirty="0"/>
              <a:t>（    ）可以帮助我们了解彼此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/>
              <a:t>他的研究（    ）了很多内容。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904487"/>
              </p:ext>
            </p:extLst>
          </p:nvPr>
        </p:nvGraphicFramePr>
        <p:xfrm>
          <a:off x="1103784" y="550218"/>
          <a:ext cx="6936432" cy="5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108">
                  <a:extLst>
                    <a:ext uri="{9D8B030D-6E8A-4147-A177-3AD203B41FA5}">
                      <a16:colId xmlns="" xmlns:a16="http://schemas.microsoft.com/office/drawing/2014/main" val="1404990565"/>
                    </a:ext>
                  </a:extLst>
                </a:gridCol>
                <a:gridCol w="1734108">
                  <a:extLst>
                    <a:ext uri="{9D8B030D-6E8A-4147-A177-3AD203B41FA5}">
                      <a16:colId xmlns="" xmlns:a16="http://schemas.microsoft.com/office/drawing/2014/main" val="731158690"/>
                    </a:ext>
                  </a:extLst>
                </a:gridCol>
                <a:gridCol w="1734108">
                  <a:extLst>
                    <a:ext uri="{9D8B030D-6E8A-4147-A177-3AD203B41FA5}">
                      <a16:colId xmlns="" xmlns:a16="http://schemas.microsoft.com/office/drawing/2014/main" val="3134528247"/>
                    </a:ext>
                  </a:extLst>
                </a:gridCol>
                <a:gridCol w="1734108">
                  <a:extLst>
                    <a:ext uri="{9D8B030D-6E8A-4147-A177-3AD203B41FA5}">
                      <a16:colId xmlns="" xmlns:a16="http://schemas.microsoft.com/office/drawing/2014/main" val="3098781466"/>
                    </a:ext>
                  </a:extLst>
                </a:gridCol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失误</a:t>
                      </a:r>
                      <a:endParaRPr lang="cs-CZ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沟通</a:t>
                      </a:r>
                      <a:endParaRPr lang="cs-CZ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涉及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隐私</a:t>
                      </a:r>
                      <a:endParaRPr lang="cs-CZ" sz="4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5715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456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虚伪</a:t>
            </a:r>
            <a:r>
              <a:rPr lang="en-US" altLang="zh-CN" dirty="0" smtClean="0"/>
              <a:t>-</a:t>
            </a:r>
            <a:r>
              <a:rPr lang="zh-CN" altLang="en-US" dirty="0" smtClean="0"/>
              <a:t>虚假</a:t>
            </a:r>
            <a:endParaRPr lang="cs-CZ" dirty="0"/>
          </a:p>
        </p:txBody>
      </p:sp>
      <p:pic>
        <p:nvPicPr>
          <p:cNvPr id="4" name="Picture 2" descr="C:\Users\ASUS\Downloads\gaitubao_com_093021032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661297"/>
              </p:ext>
            </p:extLst>
          </p:nvPr>
        </p:nvGraphicFramePr>
        <p:xfrm>
          <a:off x="564160" y="2060848"/>
          <a:ext cx="8229600" cy="246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23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07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766">
                <a:tc>
                  <a:txBody>
                    <a:bodyPr/>
                    <a:lstStyle/>
                    <a:p>
                      <a:pPr algn="dist"/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虚伪  虚假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66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都有跟实际不相符、不一致的意思。都是贬义词。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66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都是形容词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46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Downloads\gaitubao_com_093021100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415863"/>
              </p:ext>
            </p:extLst>
          </p:nvPr>
        </p:nvGraphicFramePr>
        <p:xfrm>
          <a:off x="467544" y="1364820"/>
          <a:ext cx="8352929" cy="5242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8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3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41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9752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虚伪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虚假</a:t>
                      </a:r>
                      <a:endParaRPr lang="zh-TW" alt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3861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是“真诚”的反面，主要指人的语言、作风、行为等不诚实。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是“真实”的反面，指情况与事实不一样。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3699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不能重叠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可以重叠“虚虚假假”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2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不能扩展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可以扩展为“虚情假意”、“弄虚作假”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28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这</a:t>
            </a:r>
            <a:r>
              <a:rPr lang="zh-CN" altLang="en-US" sz="2800" dirty="0" smtClean="0"/>
              <a:t>篇报告上的数字全是虚假的，对我们的研究完全没有参考价值。</a:t>
            </a:r>
            <a:endParaRPr lang="en-US" altLang="zh-CN" sz="2800" dirty="0" smtClean="0"/>
          </a:p>
          <a:p>
            <a:r>
              <a:rPr lang="zh-CN" altLang="en-US" sz="2800" dirty="0" smtClean="0"/>
              <a:t>他这个人真虚伪，当面说人话，背后说鬼话。</a:t>
            </a:r>
            <a:endParaRPr lang="zh-TW" altLang="en-US" sz="2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9794"/>
              </p:ext>
            </p:extLst>
          </p:nvPr>
        </p:nvGraphicFramePr>
        <p:xfrm>
          <a:off x="395536" y="476672"/>
          <a:ext cx="8424937" cy="2621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1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20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724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0494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虚伪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虚假</a:t>
                      </a:r>
                      <a:endParaRPr lang="zh-TW" alt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1743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是“真诚”的反面，主要指人的语言、作风、行为等不诚实。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是“真实”的反面，指情况与事实不一样。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479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r>
              <a:rPr lang="zh-CN" altLang="en-US" sz="2800" dirty="0" smtClean="0"/>
              <a:t>他说话经常虚虚假假的，早就在朋友面前失去信用了。</a:t>
            </a:r>
            <a:endParaRPr lang="en-US" altLang="zh-CN" sz="2800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102146"/>
              </p:ext>
            </p:extLst>
          </p:nvPr>
        </p:nvGraphicFramePr>
        <p:xfrm>
          <a:off x="467544" y="260648"/>
          <a:ext cx="8424937" cy="3223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1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20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724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0494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虚伪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虚假</a:t>
                      </a:r>
                      <a:endParaRPr lang="zh-TW" alt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0159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不能重叠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可以重叠“虚虚假假”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0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不能扩展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可以扩展为“虚情假意”、“弄虚作假”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003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练一练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/>
              <a:t>你别那么</a:t>
            </a:r>
            <a:r>
              <a:rPr lang="en-US" altLang="zh-CN" sz="2800" dirty="0" smtClean="0"/>
              <a:t>(        )</a:t>
            </a:r>
            <a:r>
              <a:rPr lang="zh-CN" altLang="en-US" sz="2800" dirty="0" smtClean="0"/>
              <a:t>好不好？明明不喜欢还要说喜欢。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/>
              <a:t>制</a:t>
            </a:r>
            <a:r>
              <a:rPr lang="zh-CN" altLang="en-US" sz="2800" dirty="0" smtClean="0"/>
              <a:t>造</a:t>
            </a:r>
            <a:r>
              <a:rPr lang="en-US" altLang="zh-CN" sz="2800" dirty="0"/>
              <a:t>(        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的名牌侵犯了人家的知识产权，是要受法律制裁的。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/>
              <a:t>在法庭上说</a:t>
            </a:r>
            <a:r>
              <a:rPr lang="en-US" altLang="zh-CN" sz="2800" dirty="0"/>
              <a:t>(        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的证词违法的，这一点你一定要想清楚。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/>
              <a:t>他这个</a:t>
            </a:r>
            <a:r>
              <a:rPr lang="zh-CN" altLang="en-US" sz="2800" dirty="0" smtClean="0"/>
              <a:t>人说一套做一套，多</a:t>
            </a:r>
            <a:r>
              <a:rPr lang="en-US" altLang="zh-CN" sz="2800" dirty="0"/>
              <a:t>(        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啊。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09738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突兀</a:t>
            </a:r>
            <a:r>
              <a:rPr lang="en-US" altLang="zh-CN" dirty="0" smtClean="0"/>
              <a:t>-</a:t>
            </a:r>
            <a:r>
              <a:rPr lang="zh-CN" altLang="en-US" dirty="0" smtClean="0"/>
              <a:t>突然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492896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事情发生得实在很</a:t>
            </a:r>
            <a:r>
              <a:rPr lang="zh-CN" altLang="en-US" sz="2800" b="1" dirty="0" smtClean="0"/>
              <a:t>突然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突兀</a:t>
            </a:r>
            <a:r>
              <a:rPr lang="zh-CN" altLang="en-US" sz="2800" dirty="0" smtClean="0"/>
              <a:t>，让所有的人都措手不及。</a:t>
            </a:r>
            <a:endParaRPr lang="en-US" altLang="zh-CN" sz="2800" dirty="0" smtClean="0"/>
          </a:p>
          <a:p>
            <a:r>
              <a:rPr lang="zh-CN" altLang="en-US" sz="2800" dirty="0" smtClean="0"/>
              <a:t>张教授正在给同学们解释一个经济方面的问题，小李却问了他一个应该如何看待青少年犯罪的问题，这让大家都觉得很</a:t>
            </a:r>
            <a:r>
              <a:rPr lang="zh-CN" altLang="en-US" sz="2800" b="1" dirty="0" smtClean="0"/>
              <a:t>突然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突兀</a:t>
            </a:r>
            <a:r>
              <a:rPr lang="zh-CN" altLang="en-US" sz="2800" dirty="0" smtClean="0"/>
              <a:t>。</a:t>
            </a:r>
            <a:endParaRPr lang="cs-CZ" sz="2800" dirty="0"/>
          </a:p>
        </p:txBody>
      </p:sp>
      <p:pic>
        <p:nvPicPr>
          <p:cNvPr id="4" name="Picture 2" descr="C:\Users\ASUS\Downloads\gaitubao_com_093021032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552816"/>
              </p:ext>
            </p:extLst>
          </p:nvPr>
        </p:nvGraphicFramePr>
        <p:xfrm>
          <a:off x="564160" y="1730687"/>
          <a:ext cx="8122640" cy="246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2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0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323">
                <a:tc>
                  <a:txBody>
                    <a:bodyPr/>
                    <a:lstStyle/>
                    <a:p>
                      <a:pPr algn="dist"/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突兀 突然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2457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都有发生得急促而出乎意料的意思。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323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都是形容词。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3924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C:\Users\ASUS\Downloads\gaitubao_com_093021100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741950"/>
              </p:ext>
            </p:extLst>
          </p:nvPr>
        </p:nvGraphicFramePr>
        <p:xfrm>
          <a:off x="467544" y="1364820"/>
          <a:ext cx="8352929" cy="51701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8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3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41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9752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突兀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突然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3861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有形容高耸的样子的意思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没有这个意思</a:t>
                      </a:r>
                      <a:endParaRPr lang="en-US" altLang="zh-CN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3699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没有这个用法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有副词的用法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2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多用于书面语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口语</a:t>
                      </a:r>
                      <a:r>
                        <a:rPr lang="zh-CN" altLang="en-US" sz="3200" baseline="0" dirty="0" smtClean="0">
                          <a:solidFill>
                            <a:schemeClr val="tx1"/>
                          </a:solidFill>
                        </a:rPr>
                        <a:t>和书面语都很常用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94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r>
              <a:rPr lang="zh-CN" altLang="en-US" sz="2800" dirty="0" smtClean="0"/>
              <a:t>三峡的“神女峰”拔地而起，显得</a:t>
            </a:r>
            <a:r>
              <a:rPr lang="zh-CN" altLang="en-US" sz="2800" b="1" dirty="0" smtClean="0"/>
              <a:t>突兀</a:t>
            </a:r>
            <a:r>
              <a:rPr lang="zh-CN" altLang="en-US" sz="2800" dirty="0" smtClean="0"/>
              <a:t>险峻。</a:t>
            </a:r>
            <a:endParaRPr lang="en-US" altLang="zh-CN" sz="2800" dirty="0" smtClean="0"/>
          </a:p>
          <a:p>
            <a:r>
              <a:rPr lang="zh-CN" altLang="en-US" sz="2800" dirty="0" smtClean="0"/>
              <a:t>我的家乡开们见山，一座座</a:t>
            </a:r>
            <a:r>
              <a:rPr lang="zh-CN" altLang="en-US" sz="2800" b="1" dirty="0" smtClean="0"/>
              <a:t>突兀</a:t>
            </a:r>
            <a:r>
              <a:rPr lang="zh-CN" altLang="en-US" sz="2800" dirty="0" smtClean="0"/>
              <a:t>的山峰高入云天</a:t>
            </a:r>
            <a:r>
              <a:rPr lang="zh-CN" altLang="en-US" dirty="0" smtClean="0"/>
              <a:t>。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92448"/>
              </p:ext>
            </p:extLst>
          </p:nvPr>
        </p:nvGraphicFramePr>
        <p:xfrm>
          <a:off x="1115616" y="476672"/>
          <a:ext cx="7334473" cy="19605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3541">
                  <a:extLst>
                    <a:ext uri="{9D8B030D-6E8A-4147-A177-3AD203B41FA5}">
                      <a16:colId xmlns="" xmlns:a16="http://schemas.microsoft.com/office/drawing/2014/main" val="1148291094"/>
                    </a:ext>
                  </a:extLst>
                </a:gridCol>
                <a:gridCol w="2803853">
                  <a:extLst>
                    <a:ext uri="{9D8B030D-6E8A-4147-A177-3AD203B41FA5}">
                      <a16:colId xmlns="" xmlns:a16="http://schemas.microsoft.com/office/drawing/2014/main" val="822536448"/>
                    </a:ext>
                  </a:extLst>
                </a:gridCol>
                <a:gridCol w="3197079">
                  <a:extLst>
                    <a:ext uri="{9D8B030D-6E8A-4147-A177-3AD203B41FA5}">
                      <a16:colId xmlns="" xmlns:a16="http://schemas.microsoft.com/office/drawing/2014/main" val="1375750561"/>
                    </a:ext>
                  </a:extLst>
                </a:gridCol>
              </a:tblGrid>
              <a:tr h="544475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突兀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突然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44162041"/>
                  </a:ext>
                </a:extLst>
              </a:tr>
              <a:tr h="1320426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有形容高耸的样子的意思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没有这个意思</a:t>
                      </a:r>
                      <a:endParaRPr lang="en-US" altLang="zh-CN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1346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301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03" y="2564904"/>
            <a:ext cx="8229600" cy="2841179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病人的心脏</a:t>
            </a:r>
            <a:r>
              <a:rPr lang="zh-CN" altLang="en-US" sz="3200" b="1" dirty="0" smtClean="0"/>
              <a:t>突然</a:t>
            </a:r>
            <a:r>
              <a:rPr lang="zh-CN" altLang="en-US" sz="3200" dirty="0" smtClean="0"/>
              <a:t>停止了跳动，医生立即开始进行紧急抢救。</a:t>
            </a:r>
            <a:endParaRPr lang="en-US" altLang="zh-CN" sz="3200" dirty="0" smtClean="0"/>
          </a:p>
          <a:p>
            <a:r>
              <a:rPr lang="zh-CN" altLang="en-US" sz="3200" dirty="0"/>
              <a:t>一</a:t>
            </a:r>
            <a:r>
              <a:rPr lang="zh-CN" altLang="en-US" sz="3200" dirty="0" smtClean="0"/>
              <a:t>辆汽车</a:t>
            </a:r>
            <a:r>
              <a:rPr lang="zh-CN" altLang="en-US" sz="3200" b="1" dirty="0" smtClean="0"/>
              <a:t>突然</a:t>
            </a:r>
            <a:r>
              <a:rPr lang="zh-CN" altLang="en-US" sz="3200" dirty="0" smtClean="0"/>
              <a:t>失去了控制，冲上了人行横道。</a:t>
            </a:r>
            <a:endParaRPr lang="cs-CZ" sz="3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120"/>
              </p:ext>
            </p:extLst>
          </p:nvPr>
        </p:nvGraphicFramePr>
        <p:xfrm>
          <a:off x="457200" y="404664"/>
          <a:ext cx="8352929" cy="16937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8715">
                  <a:extLst>
                    <a:ext uri="{9D8B030D-6E8A-4147-A177-3AD203B41FA5}">
                      <a16:colId xmlns="" xmlns:a16="http://schemas.microsoft.com/office/drawing/2014/main" val="1341351644"/>
                    </a:ext>
                  </a:extLst>
                </a:gridCol>
                <a:gridCol w="3193193">
                  <a:extLst>
                    <a:ext uri="{9D8B030D-6E8A-4147-A177-3AD203B41FA5}">
                      <a16:colId xmlns="" xmlns:a16="http://schemas.microsoft.com/office/drawing/2014/main" val="1432943985"/>
                    </a:ext>
                  </a:extLst>
                </a:gridCol>
                <a:gridCol w="3641021">
                  <a:extLst>
                    <a:ext uri="{9D8B030D-6E8A-4147-A177-3AD203B41FA5}">
                      <a16:colId xmlns="" xmlns:a16="http://schemas.microsoft.com/office/drawing/2014/main" val="39746588"/>
                    </a:ext>
                  </a:extLst>
                </a:gridCol>
              </a:tblGrid>
              <a:tr h="559752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突兀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突然</a:t>
                      </a:r>
                      <a:endParaRPr kumimoji="0" lang="zh-TW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3961002"/>
                  </a:ext>
                </a:extLst>
              </a:tr>
              <a:tr h="1053699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没有这个用法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有副词的用法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84632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56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介意</a:t>
            </a:r>
            <a:r>
              <a:rPr lang="en-US" altLang="zh-CN" dirty="0" smtClean="0"/>
              <a:t>-</a:t>
            </a:r>
            <a:r>
              <a:rPr lang="zh-CN" altLang="en-US" dirty="0" smtClean="0"/>
              <a:t>在意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人家请你帮忙的事，你别不</a:t>
            </a:r>
            <a:r>
              <a:rPr lang="en-US" altLang="zh-CN" sz="2800" dirty="0" smtClean="0"/>
              <a:t>________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/>
              <a:t>你</a:t>
            </a:r>
            <a:r>
              <a:rPr lang="en-US" altLang="zh-CN" sz="2800" dirty="0"/>
              <a:t>________</a:t>
            </a:r>
            <a:r>
              <a:rPr lang="zh-CN" altLang="en-US" sz="2800" dirty="0"/>
              <a:t>我穿你的衣服吗？</a:t>
            </a:r>
            <a:endParaRPr lang="en-US" altLang="zh-CN" sz="2800" dirty="0"/>
          </a:p>
          <a:p>
            <a:r>
              <a:rPr lang="zh-CN" altLang="en-US" sz="2800" dirty="0" smtClean="0"/>
              <a:t>她只顾看电视，别人对她说的话，她</a:t>
            </a:r>
            <a:r>
              <a:rPr lang="zh-CN" altLang="en-US" sz="2800" dirty="0" smtClean="0"/>
              <a:t>都不</a:t>
            </a:r>
            <a:r>
              <a:rPr lang="en-US" altLang="zh-CN" sz="2800" dirty="0" smtClean="0"/>
              <a:t>________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我想要打开窗户，不知道你</a:t>
            </a:r>
            <a:r>
              <a:rPr lang="en-US" altLang="zh-CN" sz="2800" dirty="0" smtClean="0"/>
              <a:t>________</a:t>
            </a:r>
            <a:r>
              <a:rPr lang="zh-CN" altLang="en-US" sz="2800" dirty="0" smtClean="0"/>
              <a:t>吗？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09932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练习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一座座（        ）的山峰构成了这里独特的风景，给人留下深刻的印象。</a:t>
            </a:r>
            <a:endParaRPr lang="en-US" altLang="zh-CN" sz="2800" dirty="0" smtClean="0"/>
          </a:p>
          <a:p>
            <a:r>
              <a:rPr lang="zh-CN" altLang="en-US" sz="2800" dirty="0"/>
              <a:t>小</a:t>
            </a:r>
            <a:r>
              <a:rPr lang="zh-CN" altLang="en-US" sz="2800" dirty="0" smtClean="0"/>
              <a:t>狗不知听到了什么，</a:t>
            </a:r>
            <a:r>
              <a:rPr lang="zh-CN" altLang="en-US" sz="2800" dirty="0"/>
              <a:t> （        </a:t>
            </a:r>
            <a:r>
              <a:rPr lang="zh-CN" altLang="en-US" sz="2800" dirty="0" smtClean="0"/>
              <a:t>）跳起来，把大家吓了一跳。</a:t>
            </a:r>
            <a:endParaRPr lang="en-US" altLang="zh-CN" sz="2800" dirty="0" smtClean="0"/>
          </a:p>
          <a:p>
            <a:r>
              <a:rPr lang="zh-CN" altLang="en-US" sz="2800" dirty="0"/>
              <a:t>一</a:t>
            </a:r>
            <a:r>
              <a:rPr lang="zh-CN" altLang="en-US" sz="2800" dirty="0" smtClean="0"/>
              <a:t>个已经离开了十年的人的出现让所有的人都感到很</a:t>
            </a:r>
            <a:r>
              <a:rPr lang="zh-CN" altLang="en-US" sz="2800" dirty="0"/>
              <a:t>（        </a:t>
            </a:r>
            <a:r>
              <a:rPr lang="zh-CN" altLang="en-US" sz="2800" dirty="0" smtClean="0"/>
              <a:t>）。</a:t>
            </a:r>
            <a:endParaRPr lang="en-US" altLang="zh-CN" sz="2800" dirty="0" smtClean="0"/>
          </a:p>
          <a:p>
            <a:r>
              <a:rPr lang="zh-CN" altLang="en-US" sz="2800" dirty="0"/>
              <a:t>消</a:t>
            </a:r>
            <a:r>
              <a:rPr lang="zh-CN" altLang="en-US" sz="2800" dirty="0" smtClean="0"/>
              <a:t>息来的太</a:t>
            </a:r>
            <a:r>
              <a:rPr lang="zh-CN" altLang="en-US" sz="2800" dirty="0"/>
              <a:t>（        </a:t>
            </a:r>
            <a:r>
              <a:rPr lang="zh-CN" altLang="en-US" sz="2800" dirty="0" smtClean="0"/>
              <a:t>）了，大家一时都反应不过来。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72734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139259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13" y="1725246"/>
            <a:ext cx="5955087" cy="49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1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29600" cy="172145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8589640" cy="288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83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229600" cy="192908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8553128" cy="31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73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语言点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9518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世平诧异，这余家兄弟</a:t>
            </a:r>
            <a:r>
              <a:rPr lang="zh-CN" altLang="en-US" sz="3600" b="1" u="sng" dirty="0" smtClean="0"/>
              <a:t>好不</a:t>
            </a:r>
            <a:r>
              <a:rPr lang="zh-CN" altLang="en-US" sz="3600" dirty="0" smtClean="0"/>
              <a:t>奇怪，</a:t>
            </a:r>
            <a:r>
              <a:rPr lang="en-US" altLang="zh-CN" sz="3600" dirty="0" smtClean="0"/>
              <a:t>……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【</a:t>
            </a:r>
            <a:r>
              <a:rPr lang="zh-CN" altLang="en-US" sz="2400" dirty="0" smtClean="0"/>
              <a:t>解释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好不：</a:t>
            </a:r>
            <a:r>
              <a:rPr lang="en-US" altLang="zh-CN" sz="2400" dirty="0" smtClean="0"/>
              <a:t>adv. </a:t>
            </a:r>
            <a:r>
              <a:rPr lang="zh-CN" altLang="en-US" sz="2400" dirty="0" smtClean="0"/>
              <a:t>好不</a:t>
            </a:r>
            <a:r>
              <a:rPr lang="en-US" altLang="zh-CN" sz="2400" dirty="0" smtClean="0"/>
              <a:t>+</a:t>
            </a:r>
            <a:r>
              <a:rPr lang="zh-CN" altLang="en-US" sz="2400" dirty="0"/>
              <a:t>某</a:t>
            </a:r>
            <a:r>
              <a:rPr lang="zh-CN" altLang="en-US" sz="2400" dirty="0" smtClean="0"/>
              <a:t>些双音节的形容词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表示心里活动的动词：表示程度很深，并带有感叹的语气。这时的“好不”都可以换用“好”，意思都是肯定的。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【</a:t>
            </a:r>
            <a:r>
              <a:rPr lang="zh-CN" altLang="en-US" sz="2400" dirty="0"/>
              <a:t>举</a:t>
            </a:r>
            <a:r>
              <a:rPr lang="zh-CN" altLang="en-US" sz="2400" dirty="0" smtClean="0"/>
              <a:t>例</a:t>
            </a:r>
            <a:r>
              <a:rPr lang="en-US" altLang="zh-CN" sz="2400" dirty="0" smtClean="0"/>
              <a:t>】</a:t>
            </a:r>
          </a:p>
          <a:p>
            <a:pPr marL="0" indent="0">
              <a:buNone/>
            </a:pPr>
            <a:r>
              <a:rPr lang="zh-CN" altLang="en-US" sz="2400" dirty="0"/>
              <a:t>这</a:t>
            </a:r>
            <a:r>
              <a:rPr lang="zh-CN" altLang="en-US" sz="2400" dirty="0" smtClean="0"/>
              <a:t>个市场很有人气，熙熙攘攘，摩肩接踵，好不（好）热闹。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相</a:t>
            </a:r>
            <a:r>
              <a:rPr lang="zh-CN" altLang="en-US" sz="2400" dirty="0" smtClean="0"/>
              <a:t>处了一年的男朋友离她而去，令她好不（好）伤心。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38269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链接</a:t>
            </a:r>
            <a:r>
              <a:rPr lang="en-US" altLang="zh-CN" sz="2800" dirty="0" smtClean="0"/>
              <a:t>】</a:t>
            </a:r>
            <a:r>
              <a:rPr lang="zh-CN" altLang="en-US" sz="2800" dirty="0" smtClean="0"/>
              <a:t>好容易、好不容易：这是一种特殊情况，表示否定的意思。“容易才找到他”、“好不容易才找到他”都是不容易的意思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993745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练习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100" dirty="0" smtClean="0"/>
              <a:t>用“好不”改写或完成下面的句子和对话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032248"/>
            <a:ext cx="8856984" cy="5069160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姚明打篮球的时候非常神勇，怪不得现在成了</a:t>
            </a:r>
            <a:r>
              <a:rPr lang="en-US" altLang="zh-CN" sz="2800" dirty="0" smtClean="0"/>
              <a:t>NBA</a:t>
            </a:r>
            <a:r>
              <a:rPr lang="zh-CN" altLang="en-US" sz="2800" dirty="0" smtClean="0"/>
              <a:t>的明星。</a:t>
            </a:r>
            <a:endParaRPr lang="en-US" altLang="zh-CN" sz="2800" dirty="0" smtClean="0"/>
          </a:p>
          <a:p>
            <a:r>
              <a:rPr lang="zh-CN" altLang="en-US" sz="2800" dirty="0" smtClean="0"/>
              <a:t>当她接到名牌大学的录取通知书的时候，</a:t>
            </a:r>
            <a:r>
              <a:rPr lang="en-US" altLang="zh-CN" sz="2800" dirty="0" smtClean="0"/>
              <a:t>_____________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en-US" sz="2800" dirty="0" smtClean="0"/>
              <a:t>   A: </a:t>
            </a:r>
            <a:r>
              <a:rPr lang="zh-CN" altLang="en-US" sz="2800" dirty="0" smtClean="0"/>
              <a:t>在你昨天看的电影里，成龙的表现怎么样？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B:_________________________________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en-US" sz="2800" dirty="0" smtClean="0"/>
              <a:t>   A</a:t>
            </a:r>
            <a:r>
              <a:rPr lang="en-US" sz="2800" dirty="0"/>
              <a:t>: </a:t>
            </a:r>
            <a:r>
              <a:rPr lang="zh-CN" altLang="en-US" sz="2800" dirty="0" smtClean="0"/>
              <a:t>听说周末你和朋友们出去郊游了？玩得过瘾吗？</a:t>
            </a:r>
            <a:endParaRPr lang="en-US" altLang="zh-CN" sz="2800" dirty="0"/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800" dirty="0" smtClean="0"/>
              <a:t>  </a:t>
            </a:r>
            <a:r>
              <a:rPr lang="en-US" sz="2800" dirty="0"/>
              <a:t>B:_________________________________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812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909560" cy="1737361"/>
          </a:xfrm>
        </p:spPr>
        <p:txBody>
          <a:bodyPr>
            <a:noAutofit/>
          </a:bodyPr>
          <a:lstStyle/>
          <a:p>
            <a:r>
              <a:rPr lang="zh-CN" altLang="en-US" sz="3600" dirty="0" smtClean="0"/>
              <a:t>在马路边用公用电话，拨了三四遍，</a:t>
            </a:r>
            <a:r>
              <a:rPr lang="zh-CN" altLang="en-US" sz="3600" b="1" dirty="0" smtClean="0"/>
              <a:t>不是</a:t>
            </a:r>
            <a:r>
              <a:rPr lang="zh-CN" altLang="en-US" sz="3600" dirty="0" smtClean="0"/>
              <a:t>打不通</a:t>
            </a:r>
            <a:r>
              <a:rPr lang="zh-CN" altLang="en-US" sz="3600" b="1" dirty="0" smtClean="0"/>
              <a:t>就是</a:t>
            </a:r>
            <a:r>
              <a:rPr lang="zh-CN" altLang="en-US" sz="3600" dirty="0" smtClean="0"/>
              <a:t>无人接，</a:t>
            </a:r>
            <a:r>
              <a:rPr lang="en-US" altLang="zh-CN" sz="3600" dirty="0" smtClean="0"/>
              <a:t>……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 smtClean="0"/>
              <a:t>【</a:t>
            </a:r>
            <a:r>
              <a:rPr lang="zh-CN" altLang="en-US" sz="2800" dirty="0"/>
              <a:t>解释</a:t>
            </a:r>
            <a:r>
              <a:rPr lang="en-US" altLang="zh-CN" sz="2800" dirty="0" smtClean="0"/>
              <a:t>】</a:t>
            </a:r>
            <a:r>
              <a:rPr lang="zh-CN" altLang="en-US" sz="2800" dirty="0" smtClean="0"/>
              <a:t>不是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就是</a:t>
            </a:r>
            <a:r>
              <a:rPr lang="en-US" altLang="zh-CN" sz="2800" dirty="0" smtClean="0"/>
              <a:t>B:</a:t>
            </a:r>
            <a:r>
              <a:rPr lang="zh-CN" altLang="en-US" sz="2800" dirty="0" smtClean="0"/>
              <a:t>这是一个表示选择关系的复句，表示两项之中必有一项是事实；或表示列举事项，用以说明某种情况。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B</a:t>
            </a:r>
            <a:r>
              <a:rPr lang="zh-CN" altLang="en-US" sz="2800" dirty="0" smtClean="0"/>
              <a:t>是同类的名词、形容词或动词，也常常是小句。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【</a:t>
            </a:r>
            <a:r>
              <a:rPr lang="zh-CN" altLang="en-US" sz="2800" dirty="0"/>
              <a:t>举例</a:t>
            </a:r>
            <a:r>
              <a:rPr lang="en-US" altLang="zh-CN" sz="2800" dirty="0" smtClean="0"/>
              <a:t>】</a:t>
            </a:r>
          </a:p>
          <a:p>
            <a:r>
              <a:rPr lang="zh-CN" altLang="en-US" sz="2800" dirty="0"/>
              <a:t>小</a:t>
            </a:r>
            <a:r>
              <a:rPr lang="zh-CN" altLang="en-US" sz="2800" dirty="0" smtClean="0"/>
              <a:t>王去旅游的地方</a:t>
            </a:r>
            <a:r>
              <a:rPr lang="zh-CN" altLang="en-US" sz="2800" b="1" dirty="0" smtClean="0"/>
              <a:t>不是</a:t>
            </a:r>
            <a:r>
              <a:rPr lang="zh-CN" altLang="en-US" sz="2800" dirty="0" smtClean="0"/>
              <a:t>云南</a:t>
            </a:r>
            <a:r>
              <a:rPr lang="zh-CN" altLang="en-US" sz="2800" b="1" dirty="0" smtClean="0"/>
              <a:t>就是</a:t>
            </a:r>
            <a:r>
              <a:rPr lang="zh-CN" altLang="en-US" sz="2800" dirty="0" smtClean="0"/>
              <a:t>广西，我记不清楚了。</a:t>
            </a:r>
            <a:endParaRPr lang="en-US" altLang="zh-CN" sz="2800" dirty="0" smtClean="0"/>
          </a:p>
          <a:p>
            <a:r>
              <a:rPr lang="zh-CN" altLang="en-US" sz="2800" dirty="0"/>
              <a:t>最</a:t>
            </a:r>
            <a:r>
              <a:rPr lang="zh-CN" altLang="en-US" sz="2800" dirty="0" smtClean="0"/>
              <a:t>近的天气真糟糕，</a:t>
            </a:r>
            <a:r>
              <a:rPr lang="zh-CN" altLang="en-US" sz="2800" b="1" dirty="0" smtClean="0"/>
              <a:t>不是</a:t>
            </a:r>
            <a:r>
              <a:rPr lang="zh-CN" altLang="en-US" sz="2800" dirty="0" smtClean="0"/>
              <a:t>刮风</a:t>
            </a:r>
            <a:r>
              <a:rPr lang="zh-CN" altLang="en-US" sz="2800" b="1" dirty="0" smtClean="0"/>
              <a:t>就是</a:t>
            </a:r>
            <a:r>
              <a:rPr lang="zh-CN" altLang="en-US" sz="2800" dirty="0" smtClean="0"/>
              <a:t>下雨。</a:t>
            </a:r>
            <a:endParaRPr lang="en-US" altLang="zh-CN" sz="2800" dirty="0" smtClean="0"/>
          </a:p>
          <a:p>
            <a:r>
              <a:rPr lang="zh-CN" altLang="en-US" sz="2800" dirty="0"/>
              <a:t>周</a:t>
            </a:r>
            <a:r>
              <a:rPr lang="zh-CN" altLang="en-US" sz="2800" dirty="0" smtClean="0"/>
              <a:t>末在家里，妈妈</a:t>
            </a:r>
            <a:r>
              <a:rPr lang="zh-CN" altLang="en-US" sz="2800" b="1" dirty="0" smtClean="0"/>
              <a:t>不是</a:t>
            </a:r>
            <a:r>
              <a:rPr lang="zh-CN" altLang="en-US" sz="2800" dirty="0" smtClean="0"/>
              <a:t>洗衣服</a:t>
            </a:r>
            <a:r>
              <a:rPr lang="zh-CN" altLang="en-US" sz="2800" b="1" dirty="0" smtClean="0"/>
              <a:t>就是</a:t>
            </a:r>
            <a:r>
              <a:rPr lang="zh-CN" altLang="en-US" sz="2800" dirty="0" smtClean="0"/>
              <a:t>打扫房间，比平时还要辛苦。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068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链接</a:t>
            </a:r>
            <a:r>
              <a:rPr lang="en-US" altLang="zh-CN" sz="2800" dirty="0" smtClean="0"/>
              <a:t>】</a:t>
            </a:r>
            <a:r>
              <a:rPr lang="zh-CN" altLang="en-US" sz="2800" dirty="0" smtClean="0"/>
              <a:t>不是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而是</a:t>
            </a:r>
            <a:r>
              <a:rPr lang="en-US" altLang="zh-CN" sz="2800" dirty="0" smtClean="0"/>
              <a:t>B-</a:t>
            </a:r>
            <a:r>
              <a:rPr lang="zh-CN" altLang="en-US" sz="2800" dirty="0" smtClean="0"/>
              <a:t>不是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就是</a:t>
            </a:r>
            <a:r>
              <a:rPr lang="en-US" altLang="zh-CN" sz="2800" dirty="0" smtClean="0"/>
              <a:t>B</a:t>
            </a:r>
          </a:p>
          <a:p>
            <a:pPr marL="0" indent="0">
              <a:buNone/>
            </a:pPr>
            <a:r>
              <a:rPr lang="zh-CN" altLang="en-US" sz="2800" dirty="0"/>
              <a:t>这两</a:t>
            </a:r>
            <a:r>
              <a:rPr lang="zh-CN" altLang="en-US" sz="2800" dirty="0" smtClean="0"/>
              <a:t>个句子表示不一样的意思。说“不是研究中国古代文学，而是研究中国现代文学”时，可以确定“是研究中国现代文学”；而说“不是研究中国古代文学，就是研究中国现代文学”时，不能确定时研究什么的，可能是古代文学，也可能是现代文学。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2662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生词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64738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43800" cy="972657"/>
          </a:xfrm>
        </p:spPr>
        <p:txBody>
          <a:bodyPr/>
          <a:lstStyle/>
          <a:p>
            <a:r>
              <a:rPr lang="zh-CN" altLang="en-US" dirty="0" smtClean="0"/>
              <a:t>用“不</a:t>
            </a:r>
            <a:r>
              <a:rPr lang="zh-CN" altLang="en-US" dirty="0"/>
              <a:t>是</a:t>
            </a:r>
            <a:r>
              <a:rPr lang="en-US" altLang="zh-CN" dirty="0"/>
              <a:t>A</a:t>
            </a:r>
            <a:r>
              <a:rPr lang="zh-CN" altLang="en-US" dirty="0"/>
              <a:t>就是</a:t>
            </a:r>
            <a:r>
              <a:rPr lang="en-US" altLang="zh-CN" dirty="0" smtClean="0"/>
              <a:t>B</a:t>
            </a:r>
            <a:r>
              <a:rPr lang="zh-CN" altLang="en-US" dirty="0" smtClean="0"/>
              <a:t>”完成句子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她平时喜欢看到片子就是爱情片和武侠片，对其他的都不太感兴趣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_________________________________________________________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在学校里我常常参加的体育活动，</a:t>
            </a:r>
            <a:r>
              <a:rPr lang="en-US" altLang="zh-CN" dirty="0" smtClean="0"/>
              <a:t>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dirty="0" smtClean="0"/>
              <a:t>  A</a:t>
            </a:r>
            <a:r>
              <a:rPr lang="en-US" dirty="0"/>
              <a:t>: </a:t>
            </a:r>
            <a:r>
              <a:rPr lang="zh-CN" altLang="en-US" dirty="0" smtClean="0"/>
              <a:t>你认为他们俩发生矛盾的主要原因是什么</a:t>
            </a:r>
            <a:r>
              <a:rPr lang="zh-CN" altLang="en-US" dirty="0"/>
              <a:t>？</a:t>
            </a:r>
            <a:endParaRPr lang="en-US" altLang="zh-CN" dirty="0"/>
          </a:p>
          <a:p>
            <a:pPr marL="0" indent="0">
              <a:buNone/>
            </a:pPr>
            <a:r>
              <a:rPr lang="en-US" dirty="0"/>
              <a:t>    B:_________________________________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dirty="0" smtClean="0"/>
              <a:t>   A</a:t>
            </a:r>
            <a:r>
              <a:rPr lang="en-US" dirty="0"/>
              <a:t>: </a:t>
            </a:r>
            <a:r>
              <a:rPr lang="zh-CN" altLang="en-US" dirty="0" smtClean="0"/>
              <a:t>我看你是个喜欢动物的人。你们家里养宠</a:t>
            </a:r>
            <a:r>
              <a:rPr lang="zh-CN" altLang="en-US" dirty="0" smtClean="0"/>
              <a:t>物吗</a:t>
            </a:r>
            <a:r>
              <a:rPr lang="zh-CN" altLang="en-US" dirty="0" smtClean="0"/>
              <a:t>？</a:t>
            </a:r>
            <a:endParaRPr lang="en-US" altLang="zh-CN" dirty="0"/>
          </a:p>
          <a:p>
            <a:pPr marL="0" indent="0">
              <a:buNone/>
            </a:pPr>
            <a:r>
              <a:rPr lang="en-US" dirty="0"/>
              <a:t>    B:_________________________________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dirty="0" smtClean="0"/>
              <a:t>   A</a:t>
            </a:r>
            <a:r>
              <a:rPr lang="en-US" dirty="0"/>
              <a:t>: </a:t>
            </a:r>
            <a:r>
              <a:rPr lang="zh-CN" altLang="en-US" dirty="0" smtClean="0"/>
              <a:t>你大学毕业后想找什么样的工作？</a:t>
            </a:r>
            <a:endParaRPr lang="en-US" altLang="zh-CN" dirty="0"/>
          </a:p>
          <a:p>
            <a:pPr marL="0" indent="0">
              <a:buNone/>
            </a:pPr>
            <a:r>
              <a:rPr lang="en-US" dirty="0"/>
              <a:t>    B:_________________________________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90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回答问题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江世平是怎么跟余家兄弟联系上的？</a:t>
            </a:r>
            <a:endParaRPr lang="en-US" altLang="zh-CN" dirty="0" smtClean="0"/>
          </a:p>
          <a:p>
            <a:r>
              <a:rPr lang="zh-CN" altLang="en-US" dirty="0" smtClean="0"/>
              <a:t>江世平在跟余家兄弟通话时，为什么突然挂断了电话？</a:t>
            </a:r>
            <a:endParaRPr lang="en-US" altLang="zh-CN" dirty="0" smtClean="0"/>
          </a:p>
          <a:p>
            <a:r>
              <a:rPr lang="zh-CN" altLang="en-US" dirty="0"/>
              <a:t>江</a:t>
            </a:r>
            <a:r>
              <a:rPr lang="zh-CN" altLang="en-US" dirty="0" smtClean="0"/>
              <a:t>世平觉得录音电话对单身女子有什么好处？</a:t>
            </a:r>
            <a:endParaRPr lang="en-US" altLang="zh-CN" dirty="0" smtClean="0"/>
          </a:p>
          <a:p>
            <a:r>
              <a:rPr lang="zh-CN" altLang="en-US" dirty="0"/>
              <a:t>根</a:t>
            </a:r>
            <a:r>
              <a:rPr lang="zh-CN" altLang="en-US" dirty="0" smtClean="0"/>
              <a:t>据课文内容来看，邱珠英是个什么样的人？他的梦境说明了什么？</a:t>
            </a:r>
            <a:endParaRPr lang="en-US" altLang="zh-CN" dirty="0" smtClean="0"/>
          </a:p>
          <a:p>
            <a:r>
              <a:rPr lang="zh-CN" altLang="en-US" dirty="0"/>
              <a:t>江</a:t>
            </a:r>
            <a:r>
              <a:rPr lang="zh-CN" altLang="en-US" dirty="0" smtClean="0"/>
              <a:t>世平为什么会在电话中劝邱珠英与男朋友分手？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4071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60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住宅 </a:t>
            </a:r>
            <a:r>
              <a:rPr lang="en-US" altLang="zh-TW" dirty="0" err="1" smtClean="0"/>
              <a:t>zhùzhái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 smtClean="0"/>
              <a:t>解释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n. </a:t>
            </a:r>
            <a:r>
              <a:rPr lang="zh-CN" altLang="en-US" sz="2800" dirty="0" smtClean="0"/>
              <a:t>住房（多指规模较大的）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这里本来是座学校，现在竟然变成了住宅区。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 smtClean="0"/>
              <a:t>政府给</a:t>
            </a:r>
            <a:r>
              <a:rPr lang="en-US" altLang="zh-CN" sz="2800" dirty="0" smtClean="0"/>
              <a:t>80</a:t>
            </a:r>
            <a:r>
              <a:rPr lang="zh-CN" altLang="en-US" sz="2800" dirty="0" smtClean="0"/>
              <a:t>户人家盖了两座住宅楼。</a:t>
            </a:r>
            <a:endParaRPr lang="zh-TW" altLang="en-US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8720"/>
            <a:ext cx="3458500" cy="21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7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-459432"/>
            <a:ext cx="7543800" cy="1450757"/>
          </a:xfrm>
        </p:spPr>
        <p:txBody>
          <a:bodyPr/>
          <a:lstStyle/>
          <a:p>
            <a:r>
              <a:rPr lang="zh-CN" altLang="en-US" dirty="0" smtClean="0"/>
              <a:t>偶然  </a:t>
            </a:r>
            <a:r>
              <a:rPr lang="en-US" altLang="zh-TW" dirty="0" err="1"/>
              <a:t>ǒurán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052736"/>
            <a:ext cx="7543801" cy="4816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3600" dirty="0"/>
              <a:t>解释</a:t>
            </a:r>
            <a:endParaRPr lang="en-US" altLang="zh-CN" sz="3600" dirty="0"/>
          </a:p>
          <a:p>
            <a:pPr marL="514350" indent="-514350">
              <a:buAutoNum type="alphaLcPeriod"/>
            </a:pPr>
            <a:r>
              <a:rPr lang="zh-CN" altLang="en-US" sz="3600" dirty="0" smtClean="0"/>
              <a:t>超出一般规律的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600" dirty="0"/>
              <a:t>偶</a:t>
            </a:r>
            <a:r>
              <a:rPr lang="zh-CN" altLang="en-US" sz="3600" dirty="0" smtClean="0"/>
              <a:t>然的</a:t>
            </a:r>
            <a:r>
              <a:rPr lang="en-US" altLang="zh-CN" sz="3600" dirty="0" smtClean="0"/>
              <a:t>+n. </a:t>
            </a:r>
            <a:r>
              <a:rPr lang="zh-CN" altLang="en-US" sz="3600" dirty="0" smtClean="0"/>
              <a:t>：偶然的情况、偶然的事件、偶然的机会、偶然的现象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600" dirty="0"/>
              <a:t>偶</a:t>
            </a:r>
            <a:r>
              <a:rPr lang="zh-CN" altLang="en-US" sz="3600" dirty="0" smtClean="0"/>
              <a:t>然</a:t>
            </a:r>
            <a:r>
              <a:rPr lang="en-US" altLang="zh-CN" sz="3600" dirty="0" smtClean="0"/>
              <a:t>+v.</a:t>
            </a:r>
            <a:r>
              <a:rPr lang="zh-CN" altLang="en-US" sz="3600" dirty="0"/>
              <a:t> </a:t>
            </a:r>
            <a:r>
              <a:rPr lang="zh-CN" altLang="en-US" sz="3600" dirty="0" smtClean="0"/>
              <a:t>：偶然遇见、偶然发现、偶然听说、偶然收到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600" dirty="0"/>
              <a:t>近义</a:t>
            </a:r>
            <a:r>
              <a:rPr lang="zh-CN" altLang="en-US" sz="3600" dirty="0" smtClean="0"/>
              <a:t>词：偶尔；反义词：必然</a:t>
            </a:r>
            <a:endParaRPr lang="en-US" altLang="zh-CN" sz="3600" dirty="0"/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r>
              <a:rPr lang="zh-CN" altLang="en-US" sz="3600" dirty="0"/>
              <a:t>例句</a:t>
            </a:r>
            <a:r>
              <a:rPr lang="en-US" altLang="zh-CN" sz="36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3600" dirty="0" smtClean="0"/>
              <a:t>她偶然在街上遇见了多年未见的老友。</a:t>
            </a:r>
            <a:endParaRPr lang="en-US" altLang="zh-CN" sz="3600" dirty="0" smtClean="0"/>
          </a:p>
          <a:p>
            <a:pPr marL="514350" indent="-514350">
              <a:buAutoNum type="arabicPeriod"/>
            </a:pPr>
            <a:r>
              <a:rPr lang="zh-CN" altLang="en-US" sz="3600" dirty="0"/>
              <a:t>一</a:t>
            </a:r>
            <a:r>
              <a:rPr lang="zh-CN" altLang="en-US" sz="3600" dirty="0" smtClean="0"/>
              <a:t>个偶然的机会，他认识了这位大明星。</a:t>
            </a:r>
            <a:endParaRPr lang="zh-TW" altLang="en-US" sz="36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355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失</a:t>
            </a:r>
            <a:r>
              <a:rPr lang="zh-CN" altLang="en-US" dirty="0" smtClean="0"/>
              <a:t>误  </a:t>
            </a:r>
            <a:r>
              <a:rPr lang="en-US" altLang="zh-TW" dirty="0" err="1"/>
              <a:t>shīwù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50122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v. </a:t>
            </a:r>
            <a:r>
              <a:rPr lang="zh-CN" altLang="en-US" sz="2800" dirty="0"/>
              <a:t>由</a:t>
            </a:r>
            <a:r>
              <a:rPr lang="zh-CN" altLang="en-US" sz="2800" dirty="0" smtClean="0"/>
              <a:t>于疏忽或水平不高而造成差错。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/>
              <a:t>v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：这次他失误了；失误了好几次；从来不失误；传球失误；指挥失误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v.+</a:t>
            </a:r>
            <a:r>
              <a:rPr lang="zh-CN" altLang="en-US" sz="2800" dirty="0"/>
              <a:t>失</a:t>
            </a:r>
            <a:r>
              <a:rPr lang="zh-CN" altLang="en-US" sz="2800" dirty="0" smtClean="0"/>
              <a:t>误：造成失误、出现失误、避免失误、防止失误、减少失误、有一个失误</a:t>
            </a:r>
            <a:endParaRPr lang="en-US" altLang="zh-CN" sz="28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CN" altLang="en-US" sz="2400" dirty="0"/>
              <a:t>例句</a:t>
            </a:r>
            <a:r>
              <a:rPr lang="en-US" altLang="zh-CN" sz="24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400" dirty="0" smtClean="0"/>
              <a:t>一个小小的计算失误，竟然引起了大爆炸。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en-US" sz="2400" dirty="0"/>
              <a:t>为</a:t>
            </a:r>
            <a:r>
              <a:rPr lang="zh-CN" altLang="en-US" sz="2400" dirty="0" smtClean="0"/>
              <a:t>了这个小小的失误，他付出了严重的代价。</a:t>
            </a:r>
            <a:endParaRPr lang="zh-TW" altLang="en-US" sz="24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58339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3584</Words>
  <Application>Microsoft Office PowerPoint</Application>
  <PresentationFormat>如螢幕大小 (4:3)</PresentationFormat>
  <Paragraphs>438</Paragraphs>
  <Slides>62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62</vt:i4>
      </vt:variant>
    </vt:vector>
  </HeadingPairs>
  <TitlesOfParts>
    <vt:vector size="65" baseType="lpstr">
      <vt:lpstr>HDOfficeLightV0</vt:lpstr>
      <vt:lpstr>1_HDOfficeLightV0</vt:lpstr>
      <vt:lpstr>Retrospektiva</vt:lpstr>
      <vt:lpstr>Practical Chinese </vt:lpstr>
      <vt:lpstr>复习</vt:lpstr>
      <vt:lpstr>不必-未必</vt:lpstr>
      <vt:lpstr>实惠-优惠</vt:lpstr>
      <vt:lpstr>介意-在意</vt:lpstr>
      <vt:lpstr>生词</vt:lpstr>
      <vt:lpstr>住宅 zhùzhái</vt:lpstr>
      <vt:lpstr>偶然  ǒurán</vt:lpstr>
      <vt:lpstr>失误  shīwù</vt:lpstr>
      <vt:lpstr>幽默  yōumò</vt:lpstr>
      <vt:lpstr>心理学家  xīnlǐ xué jiā</vt:lpstr>
      <vt:lpstr>沟通  gōutōng</vt:lpstr>
      <vt:lpstr>寂寞  jìmò</vt:lpstr>
      <vt:lpstr>诧异  chàyì</vt:lpstr>
      <vt:lpstr>好不 hǎobù</vt:lpstr>
      <vt:lpstr>涉及  shèjí</vt:lpstr>
      <vt:lpstr>隐私  yǐnsī</vt:lpstr>
      <vt:lpstr>作答  zuòdá</vt:lpstr>
      <vt:lpstr>突兀  túwù</vt:lpstr>
      <vt:lpstr>居然  jūrán</vt:lpstr>
      <vt:lpstr>轻率  qīngshuài</vt:lpstr>
      <vt:lpstr>荧光屏  yíngguāngpíng</vt:lpstr>
      <vt:lpstr>何（人） hé (rén)</vt:lpstr>
      <vt:lpstr>单身  dānshēn</vt:lpstr>
      <vt:lpstr>沉闷  chénmèn</vt:lpstr>
      <vt:lpstr>彷徨  páng huáng</vt:lpstr>
      <vt:lpstr>渴望  kěwàng</vt:lpstr>
      <vt:lpstr>惊慌  jīnghuāng</vt:lpstr>
      <vt:lpstr>徒步  túbù</vt:lpstr>
      <vt:lpstr>流泪  liúlèi</vt:lpstr>
      <vt:lpstr>作为  zuòwéi</vt:lpstr>
      <vt:lpstr>分手  fēnshǒu</vt:lpstr>
      <vt:lpstr>梦境  mèngjìng</vt:lpstr>
      <vt:lpstr>叹气  tànqì</vt:lpstr>
      <vt:lpstr>谈何容易  tánhéróngyì</vt:lpstr>
      <vt:lpstr>PowerPoint 簡報</vt:lpstr>
      <vt:lpstr>PowerPoint 簡報</vt:lpstr>
      <vt:lpstr>PowerPoint 簡報</vt:lpstr>
      <vt:lpstr>练一练</vt:lpstr>
      <vt:lpstr>PowerPoint 簡報</vt:lpstr>
      <vt:lpstr>虚伪-虚假</vt:lpstr>
      <vt:lpstr>PowerPoint 簡報</vt:lpstr>
      <vt:lpstr>PowerPoint 簡報</vt:lpstr>
      <vt:lpstr>PowerPoint 簡報</vt:lpstr>
      <vt:lpstr>练一练</vt:lpstr>
      <vt:lpstr>突兀-突然</vt:lpstr>
      <vt:lpstr>PowerPoint 簡報</vt:lpstr>
      <vt:lpstr>PowerPoint 簡報</vt:lpstr>
      <vt:lpstr>PowerPoint 簡報</vt:lpstr>
      <vt:lpstr>练习</vt:lpstr>
      <vt:lpstr>PowerPoint 簡報</vt:lpstr>
      <vt:lpstr>PowerPoint 簡報</vt:lpstr>
      <vt:lpstr>PowerPoint 簡報</vt:lpstr>
      <vt:lpstr>语言点</vt:lpstr>
      <vt:lpstr>世平诧异，这余家兄弟好不奇怪，……</vt:lpstr>
      <vt:lpstr>PowerPoint 簡報</vt:lpstr>
      <vt:lpstr>练习 用“好不”改写或完成下面的句子和对话</vt:lpstr>
      <vt:lpstr>在马路边用公用电话，拨了三四遍，不是打不通就是无人接，……</vt:lpstr>
      <vt:lpstr>PowerPoint 簡報</vt:lpstr>
      <vt:lpstr>用“不是A就是B”完成句子</vt:lpstr>
      <vt:lpstr>回答问题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ASUS</cp:lastModifiedBy>
  <cp:revision>46</cp:revision>
  <dcterms:created xsi:type="dcterms:W3CDTF">2018-10-13T09:46:27Z</dcterms:created>
  <dcterms:modified xsi:type="dcterms:W3CDTF">2018-10-17T20:18:09Z</dcterms:modified>
</cp:coreProperties>
</file>