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3" r:id="rId3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76" d="100"/>
          <a:sy n="76" d="100"/>
        </p:scale>
        <p:origin x="28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349BC-4BD0-422C-961A-5D2ECDAE9343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F303E-B40A-4871-AE72-9BB0A7727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7749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8110E-D756-4326-8878-21033E5B123A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8903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err="1" smtClean="0"/>
              <a:t>Youtube</a:t>
            </a:r>
            <a:r>
              <a:rPr lang="en-US" altLang="zh-TW" baseline="0" dirty="0" smtClean="0"/>
              <a:t>   </a:t>
            </a:r>
            <a:r>
              <a:rPr lang="en-US" altLang="zh-TW" baseline="0" dirty="0" err="1" smtClean="0"/>
              <a:t>wechat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8110E-D756-4326-8878-21033E5B123A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0646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8110E-D756-4326-8878-21033E5B123A}" type="slidenum">
              <a:rPr lang="zh-TW" altLang="en-US" smtClean="0"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4314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8110E-D756-4326-8878-21033E5B123A}" type="slidenum">
              <a:rPr lang="zh-TW" altLang="en-US" smtClean="0"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35103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8110E-D756-4326-8878-21033E5B123A}" type="slidenum">
              <a:rPr lang="zh-TW" altLang="en-US" smtClean="0"/>
              <a:t>26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93123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8110E-D756-4326-8878-21033E5B123A}" type="slidenum">
              <a:rPr lang="zh-TW" altLang="en-US" smtClean="0"/>
              <a:t>27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23366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8110E-D756-4326-8878-21033E5B123A}" type="slidenum">
              <a:rPr lang="zh-TW" altLang="en-US" smtClean="0"/>
              <a:t>28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6131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E249A-A63D-4394-85A9-3FA3D2E80A01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A7BA-29F3-4FE8-A753-8FFB2094E8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607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E249A-A63D-4394-85A9-3FA3D2E80A01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A7BA-29F3-4FE8-A753-8FFB2094E8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333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E249A-A63D-4394-85A9-3FA3D2E80A01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A7BA-29F3-4FE8-A753-8FFB2094E8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4576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E249A-A63D-4394-85A9-3FA3D2E80A01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A7BA-29F3-4FE8-A753-8FFB2094E8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1433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E249A-A63D-4394-85A9-3FA3D2E80A01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A7BA-29F3-4FE8-A753-8FFB2094E8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16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E249A-A63D-4394-85A9-3FA3D2E80A01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A7BA-29F3-4FE8-A753-8FFB2094E8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6682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E249A-A63D-4394-85A9-3FA3D2E80A01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A7BA-29F3-4FE8-A753-8FFB2094E8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2936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E249A-A63D-4394-85A9-3FA3D2E80A01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A7BA-29F3-4FE8-A753-8FFB2094E8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5419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E249A-A63D-4394-85A9-3FA3D2E80A01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A7BA-29F3-4FE8-A753-8FFB2094E8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733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E249A-A63D-4394-85A9-3FA3D2E80A01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A7BA-29F3-4FE8-A753-8FFB2094E8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876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E249A-A63D-4394-85A9-3FA3D2E80A01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A7BA-29F3-4FE8-A753-8FFB2094E8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5962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E249A-A63D-4394-85A9-3FA3D2E80A01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7A7BA-29F3-4FE8-A753-8FFB2094E8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4178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9536" y="2852936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dirty="0"/>
              <a:t>生</a:t>
            </a:r>
            <a:r>
              <a:rPr lang="zh-CN" altLang="en-US" dirty="0" smtClean="0"/>
              <a:t>词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77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为难 </a:t>
            </a:r>
            <a:r>
              <a:rPr lang="en-US" altLang="zh-TW" dirty="0" err="1"/>
              <a:t>wéinán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TW" dirty="0" smtClean="0"/>
              <a:t>a. </a:t>
            </a:r>
            <a:r>
              <a:rPr lang="zh-CN" altLang="en-US" dirty="0" smtClean="0"/>
              <a:t>感到难以应付。（为难</a:t>
            </a:r>
            <a:r>
              <a:rPr lang="en-US" altLang="zh-CN" dirty="0" smtClean="0"/>
              <a:t>-</a:t>
            </a:r>
            <a:r>
              <a:rPr lang="zh-CN" altLang="en-US" dirty="0" smtClean="0"/>
              <a:t>难为）</a:t>
            </a:r>
            <a:endParaRPr lang="en-US" altLang="zh-CN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/>
              <a:t>例句</a:t>
            </a:r>
            <a:r>
              <a:rPr lang="en-US" altLang="zh-CN" dirty="0"/>
              <a:t>:</a:t>
            </a:r>
          </a:p>
          <a:p>
            <a:pPr marL="514350" indent="-514350">
              <a:buAutoNum type="arabicPeriod"/>
            </a:pPr>
            <a:r>
              <a:rPr lang="zh-CN" altLang="en-US" dirty="0" smtClean="0"/>
              <a:t>这个周末，是和同学去旅游，还是陪妈妈到姥姥家，让我好</a:t>
            </a:r>
            <a:r>
              <a:rPr lang="zh-CN" altLang="en-US" b="1" dirty="0" smtClean="0"/>
              <a:t>为难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要留下来继续喝酒，还是先离开回家写作业，让她</a:t>
            </a:r>
            <a:r>
              <a:rPr lang="zh-CN" altLang="en-US" b="1" dirty="0" smtClean="0"/>
              <a:t>为难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514350" indent="-514350">
              <a:buAutoNum type="arabicPeriod"/>
            </a:pPr>
            <a:endParaRPr lang="cs-CZ" altLang="zh-TW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548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难堪</a:t>
            </a:r>
            <a:r>
              <a:rPr lang="zh-CN" altLang="en-US" dirty="0" smtClean="0"/>
              <a:t> </a:t>
            </a:r>
            <a:r>
              <a:rPr lang="en-US" altLang="zh-TW" dirty="0" err="1"/>
              <a:t>nánkān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03512" y="1196752"/>
            <a:ext cx="8712968" cy="525658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zh-CN" altLang="en-US" sz="7000" dirty="0"/>
              <a:t>解释</a:t>
            </a:r>
            <a:endParaRPr lang="en-US" altLang="zh-CN" sz="7000" dirty="0"/>
          </a:p>
          <a:p>
            <a:pPr marL="514350" indent="-514350">
              <a:buAutoNum type="alphaLcPeriod"/>
            </a:pPr>
            <a:r>
              <a:rPr lang="zh-CN" altLang="en-US" sz="7000" dirty="0"/>
              <a:t>难为情</a:t>
            </a:r>
            <a:endParaRPr lang="en-US" altLang="zh-CN" sz="7000" dirty="0"/>
          </a:p>
          <a:p>
            <a:pPr marL="0" indent="0">
              <a:buNone/>
            </a:pPr>
            <a:r>
              <a:rPr lang="zh-CN" altLang="en-US" sz="7000" dirty="0"/>
              <a:t>难堪的</a:t>
            </a:r>
            <a:r>
              <a:rPr lang="en-US" altLang="zh-CN" sz="7000" dirty="0"/>
              <a:t>+n. </a:t>
            </a:r>
            <a:r>
              <a:rPr lang="zh-CN" altLang="en-US" sz="7000" dirty="0"/>
              <a:t>：难堪的表情、难堪的样子、难堪的眼神</a:t>
            </a:r>
            <a:endParaRPr lang="en-US" altLang="zh-CN" sz="7000" dirty="0"/>
          </a:p>
          <a:p>
            <a:pPr marL="0" indent="0">
              <a:buNone/>
            </a:pPr>
            <a:r>
              <a:rPr lang="zh-CN" altLang="en-US" sz="7000" dirty="0"/>
              <a:t>难堪地</a:t>
            </a:r>
            <a:r>
              <a:rPr lang="en-US" altLang="zh-CN" sz="7000" dirty="0"/>
              <a:t>+v. : </a:t>
            </a:r>
            <a:r>
              <a:rPr lang="zh-CN" altLang="en-US" sz="7000" dirty="0"/>
              <a:t>难堪地笑、难堪地说</a:t>
            </a:r>
            <a:endParaRPr lang="en-US" altLang="zh-CN" sz="7000" dirty="0"/>
          </a:p>
          <a:p>
            <a:pPr marL="0" indent="0">
              <a:buNone/>
            </a:pPr>
            <a:r>
              <a:rPr lang="zh-CN" altLang="en-US" sz="7000" dirty="0"/>
              <a:t>近义词：尴尬、难为情</a:t>
            </a:r>
            <a:endParaRPr lang="en-US" altLang="zh-CN" sz="7000" dirty="0"/>
          </a:p>
          <a:p>
            <a:pPr marL="0" indent="0">
              <a:buNone/>
            </a:pPr>
            <a:endParaRPr lang="en-US" altLang="zh-TW" sz="7000" dirty="0"/>
          </a:p>
          <a:p>
            <a:pPr marL="0" indent="0">
              <a:buNone/>
            </a:pPr>
            <a:r>
              <a:rPr lang="zh-CN" altLang="en-US" sz="7000" dirty="0"/>
              <a:t>例句</a:t>
            </a:r>
            <a:r>
              <a:rPr lang="en-US" altLang="zh-CN" sz="7000" dirty="0"/>
              <a:t>:</a:t>
            </a:r>
          </a:p>
          <a:p>
            <a:pPr marL="514350" indent="-514350">
              <a:buAutoNum type="arabicPeriod"/>
            </a:pPr>
            <a:r>
              <a:rPr lang="zh-CN" altLang="en-US" sz="7000" dirty="0"/>
              <a:t>在全班同学面前出丑，让我感到很</a:t>
            </a:r>
            <a:r>
              <a:rPr lang="zh-CN" altLang="en-US" sz="7000" b="1" dirty="0"/>
              <a:t>难堪</a:t>
            </a:r>
            <a:r>
              <a:rPr lang="zh-CN" altLang="en-US" sz="7000" dirty="0"/>
              <a:t>。</a:t>
            </a:r>
            <a:endParaRPr lang="en-US" altLang="zh-CN" sz="7000" dirty="0"/>
          </a:p>
          <a:p>
            <a:pPr marL="514350" indent="-514350">
              <a:buAutoNum type="arabicPeriod"/>
            </a:pPr>
            <a:r>
              <a:rPr lang="zh-CN" altLang="en-US" sz="7000" dirty="0"/>
              <a:t>老师竟然当着大家的面责骂我，让我</a:t>
            </a:r>
            <a:r>
              <a:rPr lang="zh-CN" altLang="en-US" sz="7000" b="1" dirty="0"/>
              <a:t>难堪</a:t>
            </a:r>
            <a:r>
              <a:rPr lang="zh-CN" altLang="en-US" sz="7000" dirty="0"/>
              <a:t>。</a:t>
            </a:r>
            <a:endParaRPr lang="cs-CZ" altLang="zh-TW" sz="7000" dirty="0"/>
          </a:p>
        </p:txBody>
      </p:sp>
    </p:spTree>
    <p:extLst>
      <p:ext uri="{BB962C8B-B14F-4D97-AF65-F5344CB8AC3E}">
        <p14:creationId xmlns:p14="http://schemas.microsoft.com/office/powerpoint/2010/main" val="310172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91544" y="19835"/>
            <a:ext cx="8229600" cy="1143000"/>
          </a:xfrm>
        </p:spPr>
        <p:txBody>
          <a:bodyPr/>
          <a:lstStyle/>
          <a:p>
            <a:r>
              <a:rPr lang="zh-CN" altLang="en-US" dirty="0"/>
              <a:t>归还</a:t>
            </a:r>
            <a:r>
              <a:rPr lang="zh-CN" altLang="en-US" dirty="0" smtClean="0"/>
              <a:t> </a:t>
            </a:r>
            <a:r>
              <a:rPr lang="en-US" altLang="zh-TW" dirty="0" err="1"/>
              <a:t>guīhuán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75520" y="1052736"/>
            <a:ext cx="8280920" cy="56166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600" dirty="0"/>
              <a:t>解释</a:t>
            </a:r>
            <a:endParaRPr lang="en-US" altLang="zh-CN" sz="3600" dirty="0"/>
          </a:p>
          <a:p>
            <a:pPr marL="0" indent="0">
              <a:buNone/>
            </a:pPr>
            <a:r>
              <a:rPr lang="en-US" altLang="zh-CN" sz="3600" dirty="0"/>
              <a:t>v. </a:t>
            </a:r>
            <a:r>
              <a:rPr lang="zh-CN" altLang="en-US" sz="3600" dirty="0"/>
              <a:t>把借来的钱或物还给原主。</a:t>
            </a:r>
            <a:endParaRPr lang="en-US" altLang="zh-TW" sz="3600" dirty="0"/>
          </a:p>
          <a:p>
            <a:pPr marL="0" indent="0">
              <a:buNone/>
            </a:pPr>
            <a:endParaRPr lang="en-US" altLang="zh-TW" sz="3600" dirty="0"/>
          </a:p>
          <a:p>
            <a:pPr marL="0" indent="0">
              <a:buNone/>
            </a:pPr>
            <a:endParaRPr lang="en-US" altLang="zh-TW" sz="3600" dirty="0"/>
          </a:p>
          <a:p>
            <a:pPr marL="0" indent="0">
              <a:buNone/>
            </a:pPr>
            <a:r>
              <a:rPr lang="zh-CN" altLang="en-US" sz="3600" dirty="0"/>
              <a:t>例句</a:t>
            </a:r>
            <a:r>
              <a:rPr lang="en-US" altLang="zh-CN" sz="3600" dirty="0"/>
              <a:t>:</a:t>
            </a:r>
          </a:p>
          <a:p>
            <a:pPr marL="514350" indent="-514350">
              <a:buAutoNum type="arabicPeriod"/>
            </a:pPr>
            <a:r>
              <a:rPr lang="zh-CN" altLang="en-US" sz="3600" dirty="0"/>
              <a:t>请你在下个星期三前</a:t>
            </a:r>
            <a:r>
              <a:rPr lang="zh-CN" altLang="en-US" sz="3600" b="1" dirty="0"/>
              <a:t>归还</a:t>
            </a:r>
            <a:r>
              <a:rPr lang="zh-CN" altLang="en-US" sz="3600" dirty="0"/>
              <a:t>这些书。</a:t>
            </a:r>
            <a:endParaRPr lang="en-US" altLang="zh-CN" sz="3600" dirty="0"/>
          </a:p>
          <a:p>
            <a:pPr marL="514350" indent="-514350">
              <a:buAutoNum type="arabicPeriod"/>
            </a:pPr>
            <a:r>
              <a:rPr lang="zh-CN" altLang="en-US" sz="3600" dirty="0"/>
              <a:t>请把拿错的笔记本</a:t>
            </a:r>
            <a:r>
              <a:rPr lang="zh-CN" altLang="en-US" sz="3600" b="1" dirty="0"/>
              <a:t>归还</a:t>
            </a:r>
            <a:r>
              <a:rPr lang="zh-CN" altLang="en-US" sz="3600" dirty="0"/>
              <a:t>给我。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84309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责怪 </a:t>
            </a:r>
            <a:r>
              <a:rPr lang="en-US" altLang="zh-TW" dirty="0" err="1"/>
              <a:t>zéguài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TW" dirty="0"/>
              <a:t>V. </a:t>
            </a:r>
            <a:r>
              <a:rPr lang="zh-CN" altLang="en-US" dirty="0" smtClean="0"/>
              <a:t>责备、埋怨。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CN" altLang="en-US" dirty="0"/>
              <a:t>例句</a:t>
            </a:r>
            <a:r>
              <a:rPr lang="en-US" altLang="zh-CN" dirty="0"/>
              <a:t>:</a:t>
            </a:r>
          </a:p>
          <a:p>
            <a:pPr marL="514350" indent="-514350">
              <a:buAutoNum type="arabicPeriod"/>
            </a:pPr>
            <a:r>
              <a:rPr lang="zh-CN" altLang="en-US" dirty="0" smtClean="0"/>
              <a:t>别</a:t>
            </a:r>
            <a:r>
              <a:rPr lang="zh-CN" altLang="en-US" b="1" dirty="0" smtClean="0"/>
              <a:t>责怪</a:t>
            </a:r>
            <a:r>
              <a:rPr lang="zh-CN" altLang="en-US" dirty="0" smtClean="0"/>
              <a:t>他，他还只是个孩子。</a:t>
            </a:r>
            <a:endParaRPr lang="en-US" altLang="zh-CN" dirty="0"/>
          </a:p>
          <a:p>
            <a:pPr marL="514350" indent="-514350">
              <a:buAutoNum type="arabicPeriod"/>
            </a:pPr>
            <a:r>
              <a:rPr lang="zh-CN" altLang="en-US" dirty="0" smtClean="0"/>
              <a:t>他突然狠狠地</a:t>
            </a:r>
            <a:r>
              <a:rPr lang="zh-CN" altLang="en-US" b="1" dirty="0" smtClean="0"/>
              <a:t>责怪</a:t>
            </a:r>
            <a:r>
              <a:rPr lang="zh-CN" altLang="en-US" dirty="0" smtClean="0"/>
              <a:t>自己是个傻瓜。</a:t>
            </a:r>
            <a:endParaRPr lang="en-US" altLang="zh-TW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162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信用</a:t>
            </a:r>
            <a:r>
              <a:rPr lang="en-US" altLang="zh-CN" dirty="0" smtClean="0"/>
              <a:t> </a:t>
            </a:r>
            <a:r>
              <a:rPr lang="en-US" altLang="zh-TW" dirty="0" err="1"/>
              <a:t>xìnyòng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514350" indent="-514350">
              <a:buAutoNum type="alphaLcPeriod" startAt="14"/>
            </a:pPr>
            <a:r>
              <a:rPr lang="zh-CN" altLang="en-US" dirty="0" smtClean="0"/>
              <a:t>能够履行跟人原定的事情而取得的信任。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TW" dirty="0" smtClean="0"/>
              <a:t>v.+</a:t>
            </a:r>
            <a:r>
              <a:rPr lang="zh-CN" altLang="en-US" dirty="0" smtClean="0"/>
              <a:t>信用：有信用、讲信用、守信用、破坏信用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/>
              <a:t>近义</a:t>
            </a:r>
            <a:r>
              <a:rPr lang="zh-CN" altLang="en-US" dirty="0" smtClean="0"/>
              <a:t>词：信誉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/>
              <a:t>例句</a:t>
            </a:r>
            <a:r>
              <a:rPr lang="en-US" altLang="zh-CN" dirty="0"/>
              <a:t>:</a:t>
            </a:r>
          </a:p>
          <a:p>
            <a:pPr marL="514350" indent="-514350">
              <a:buAutoNum type="arabicPeriod"/>
            </a:pPr>
            <a:r>
              <a:rPr lang="zh-CN" altLang="en-US" dirty="0" smtClean="0"/>
              <a:t>小李是一个不讲</a:t>
            </a:r>
            <a:r>
              <a:rPr lang="zh-CN" altLang="en-US" b="1" dirty="0" smtClean="0"/>
              <a:t>信用</a:t>
            </a:r>
            <a:r>
              <a:rPr lang="zh-CN" altLang="en-US" dirty="0" smtClean="0"/>
              <a:t>的人，把钱借给他，不知道什么时候才会还钱。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他是位讲</a:t>
            </a:r>
            <a:r>
              <a:rPr lang="zh-CN" altLang="en-US" b="1" dirty="0" smtClean="0"/>
              <a:t>信用</a:t>
            </a:r>
            <a:r>
              <a:rPr lang="zh-CN" altLang="en-US" dirty="0" smtClean="0"/>
              <a:t>的人，所以很多人喜欢跟他做生意。</a:t>
            </a:r>
            <a:endParaRPr lang="en-US" altLang="zh-CN" dirty="0" smtClean="0"/>
          </a:p>
          <a:p>
            <a:pPr marL="514350" indent="-51435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814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恍惚 </a:t>
            </a:r>
            <a:r>
              <a:rPr lang="en-US" altLang="zh-TW" dirty="0" err="1"/>
              <a:t>huǎnghū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TW" dirty="0" smtClean="0"/>
              <a:t>a. </a:t>
            </a:r>
            <a:r>
              <a:rPr lang="zh-CN" altLang="en-US" dirty="0" smtClean="0"/>
              <a:t>神志不清；精神不集中。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/>
              <a:t>例句</a:t>
            </a:r>
            <a:r>
              <a:rPr lang="en-US" altLang="zh-CN" dirty="0"/>
              <a:t>:</a:t>
            </a:r>
          </a:p>
          <a:p>
            <a:pPr marL="514350" indent="-514350">
              <a:buAutoNum type="arabicPeriod"/>
            </a:pPr>
            <a:r>
              <a:rPr lang="zh-CN" altLang="en-US" dirty="0" smtClean="0"/>
              <a:t>她昨晚熬夜读书，所以今天有点</a:t>
            </a:r>
            <a:r>
              <a:rPr lang="zh-CN" altLang="en-US" b="1" dirty="0" smtClean="0"/>
              <a:t>恍惚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b="1" dirty="0" smtClean="0"/>
              <a:t>恍惚</a:t>
            </a:r>
            <a:r>
              <a:rPr lang="zh-CN" altLang="en-US" dirty="0" smtClean="0"/>
              <a:t>时不要开车，太危险了。</a:t>
            </a:r>
            <a:endParaRPr lang="en-US" altLang="zh-CN" dirty="0" smtClean="0"/>
          </a:p>
          <a:p>
            <a:pPr marL="514350" indent="-514350">
              <a:buAutoNum type="arabicPeriod"/>
            </a:pPr>
            <a:endParaRPr lang="cs-CZ" altLang="zh-TW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776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淌</a:t>
            </a:r>
            <a:r>
              <a:rPr lang="zh-CN" altLang="en-US" dirty="0" smtClean="0"/>
              <a:t> </a:t>
            </a:r>
            <a:r>
              <a:rPr lang="en-US" altLang="zh-TW" dirty="0" err="1"/>
              <a:t>tǎng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TW" dirty="0" smtClean="0"/>
              <a:t>v. </a:t>
            </a:r>
            <a:r>
              <a:rPr lang="zh-CN" altLang="en-US" dirty="0" smtClean="0"/>
              <a:t>往下流。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/>
              <a:t>例句</a:t>
            </a:r>
            <a:r>
              <a:rPr lang="en-US" altLang="zh-CN" dirty="0"/>
              <a:t>:</a:t>
            </a:r>
          </a:p>
          <a:p>
            <a:pPr marL="514350" indent="-514350">
              <a:buAutoNum type="arabicPeriod"/>
            </a:pPr>
            <a:r>
              <a:rPr lang="zh-CN" altLang="en-US" dirty="0" smtClean="0"/>
              <a:t>她脸上悄悄地</a:t>
            </a:r>
            <a:r>
              <a:rPr lang="zh-CN" altLang="en-US" b="1" dirty="0" smtClean="0"/>
              <a:t>淌</a:t>
            </a:r>
            <a:r>
              <a:rPr lang="zh-CN" altLang="en-US" dirty="0" smtClean="0"/>
              <a:t>下了一滴眼泪。</a:t>
            </a:r>
            <a:endParaRPr lang="en-US" altLang="zh-CN" dirty="0"/>
          </a:p>
          <a:p>
            <a:pPr marL="514350" indent="-514350">
              <a:buAutoNum type="arabicPeriod"/>
            </a:pPr>
            <a:r>
              <a:rPr lang="zh-CN" altLang="en-US" dirty="0" smtClean="0"/>
              <a:t>汗从我背上</a:t>
            </a:r>
            <a:r>
              <a:rPr lang="zh-CN" altLang="en-US" b="1" dirty="0" smtClean="0"/>
              <a:t>淌</a:t>
            </a:r>
            <a:r>
              <a:rPr lang="zh-CN" altLang="en-US" dirty="0" smtClean="0"/>
              <a:t>了下来。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736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攥</a:t>
            </a:r>
            <a:r>
              <a:rPr lang="zh-CN" altLang="en-US" dirty="0" smtClean="0"/>
              <a:t> </a:t>
            </a:r>
            <a:r>
              <a:rPr lang="en-US" altLang="zh-TW" dirty="0" err="1"/>
              <a:t>zuàn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TW" dirty="0"/>
              <a:t>V. </a:t>
            </a:r>
            <a:r>
              <a:rPr lang="zh-CN" altLang="en-US" dirty="0" smtClean="0"/>
              <a:t>握。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/>
              <a:t>例句</a:t>
            </a:r>
            <a:r>
              <a:rPr lang="en-US" altLang="zh-CN" dirty="0"/>
              <a:t>:</a:t>
            </a:r>
          </a:p>
          <a:p>
            <a:pPr marL="514350" indent="-514350">
              <a:buAutoNum type="arabicPeriod"/>
            </a:pPr>
            <a:r>
              <a:rPr lang="zh-CN" altLang="en-US" dirty="0" smtClean="0"/>
              <a:t>那</a:t>
            </a:r>
            <a:r>
              <a:rPr lang="zh-CN" altLang="en-US" dirty="0"/>
              <a:t>个人</a:t>
            </a:r>
            <a:r>
              <a:rPr lang="zh-CN" altLang="en-US" b="1" dirty="0" smtClean="0"/>
              <a:t>攥</a:t>
            </a:r>
            <a:r>
              <a:rPr lang="zh-CN" altLang="en-US" dirty="0" smtClean="0"/>
              <a:t>紧了拳头走了过来，看起来很生气。</a:t>
            </a:r>
            <a:endParaRPr lang="en-US" altLang="zh-CN" dirty="0"/>
          </a:p>
          <a:p>
            <a:pPr marL="514350" indent="-514350">
              <a:buAutoNum type="arabicPeriod"/>
            </a:pPr>
            <a:r>
              <a:rPr lang="zh-CN" altLang="en-US" dirty="0"/>
              <a:t>麦</a:t>
            </a:r>
            <a:r>
              <a:rPr lang="zh-CN" altLang="en-US" dirty="0" smtClean="0"/>
              <a:t>克</a:t>
            </a:r>
            <a:r>
              <a:rPr lang="zh-CN" altLang="en-US" b="1" dirty="0" smtClean="0"/>
              <a:t>攥</a:t>
            </a:r>
            <a:r>
              <a:rPr lang="zh-CN" altLang="en-US" dirty="0" smtClean="0"/>
              <a:t>住了他的双肩，让他不能动。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403338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哑 </a:t>
            </a:r>
            <a:r>
              <a:rPr lang="en-US" altLang="zh-TW" dirty="0" err="1"/>
              <a:t>yǎ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TW" dirty="0" smtClean="0"/>
              <a:t>a. </a:t>
            </a:r>
            <a:r>
              <a:rPr lang="zh-CN" altLang="en-US" dirty="0" smtClean="0"/>
              <a:t>嗓子</a:t>
            </a:r>
            <a:r>
              <a:rPr lang="zh-CN" altLang="en-US" dirty="0"/>
              <a:t>干涩</a:t>
            </a:r>
            <a:r>
              <a:rPr lang="zh-CN" altLang="en-US" dirty="0" smtClean="0"/>
              <a:t>发不出声音，或发音低而不清楚。</a:t>
            </a:r>
            <a:endParaRPr lang="en-US" altLang="zh-TW" dirty="0"/>
          </a:p>
          <a:p>
            <a:pPr marL="514350" indent="-514350">
              <a:buAutoNum type="alphaLcPeriod"/>
            </a:pPr>
            <a:r>
              <a:rPr lang="zh-CN" altLang="en-US" dirty="0" smtClean="0"/>
              <a:t>不能说话：聋哑、哑剧、哑口无言；一场大病之后，他就哑了。</a:t>
            </a:r>
            <a:endParaRPr lang="en-US" altLang="zh-CN" dirty="0" smtClean="0"/>
          </a:p>
          <a:p>
            <a:pPr marL="457200" indent="-457200">
              <a:buNone/>
            </a:pPr>
            <a:r>
              <a:rPr lang="en-US" altLang="zh-CN" dirty="0" smtClean="0"/>
              <a:t>a.   </a:t>
            </a:r>
            <a:r>
              <a:rPr lang="zh-CN" altLang="en-US" dirty="0" smtClean="0"/>
              <a:t>声音低沉或不能发出声音：沙哑、嗓子都喊哑了。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/>
              <a:t>例句</a:t>
            </a:r>
            <a:r>
              <a:rPr lang="en-US" altLang="zh-CN" dirty="0"/>
              <a:t>:</a:t>
            </a:r>
          </a:p>
          <a:p>
            <a:pPr marL="514350" indent="-514350">
              <a:buAutoNum type="arabicPeriod"/>
            </a:pPr>
            <a:r>
              <a:rPr lang="zh-CN" altLang="en-US" dirty="0" smtClean="0"/>
              <a:t>嗓子</a:t>
            </a:r>
            <a:r>
              <a:rPr lang="zh-CN" altLang="en-US" b="1" dirty="0" smtClean="0"/>
              <a:t>哑</a:t>
            </a:r>
            <a:r>
              <a:rPr lang="zh-CN" altLang="en-US" dirty="0" smtClean="0"/>
              <a:t>了，可以试试针灸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太兴奋，所以把嗓子给喊</a:t>
            </a:r>
            <a:r>
              <a:rPr lang="zh-CN" altLang="en-US" b="1" dirty="0" smtClean="0"/>
              <a:t>哑</a:t>
            </a:r>
            <a:r>
              <a:rPr lang="zh-CN" altLang="en-US" dirty="0" smtClean="0"/>
              <a:t>了。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05538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戏法 </a:t>
            </a:r>
            <a:r>
              <a:rPr lang="en-US" altLang="zh-TW" dirty="0" err="1"/>
              <a:t>xìfǎ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000" dirty="0"/>
              <a:t>解释</a:t>
            </a:r>
            <a:endParaRPr lang="en-US" altLang="zh-CN" sz="4000" dirty="0"/>
          </a:p>
          <a:p>
            <a:pPr marL="0" indent="0">
              <a:buNone/>
            </a:pPr>
            <a:r>
              <a:rPr lang="en-US" altLang="zh-TW" sz="4000" dirty="0"/>
              <a:t>n. </a:t>
            </a:r>
            <a:r>
              <a:rPr lang="zh-CN" altLang="en-US" sz="4000" dirty="0"/>
              <a:t>魔术。</a:t>
            </a:r>
            <a:endParaRPr lang="en-US" altLang="zh-CN" sz="4000" dirty="0"/>
          </a:p>
          <a:p>
            <a:pPr marL="0" indent="0">
              <a:buNone/>
            </a:pPr>
            <a:endParaRPr lang="en-US" altLang="zh-TW" sz="4000" dirty="0"/>
          </a:p>
          <a:p>
            <a:pPr marL="0" indent="0">
              <a:buNone/>
            </a:pPr>
            <a:r>
              <a:rPr lang="zh-CN" altLang="en-US" sz="4000" dirty="0"/>
              <a:t>例句</a:t>
            </a:r>
            <a:r>
              <a:rPr lang="en-US" altLang="zh-CN" sz="4000" dirty="0"/>
              <a:t>:</a:t>
            </a:r>
          </a:p>
          <a:p>
            <a:pPr marL="514350" indent="-514350">
              <a:buAutoNum type="arabicPeriod"/>
            </a:pPr>
            <a:r>
              <a:rPr lang="zh-CN" altLang="en-US" sz="4000" dirty="0"/>
              <a:t>我来给你表演一些纸牌</a:t>
            </a:r>
            <a:r>
              <a:rPr lang="zh-CN" altLang="en-US" sz="4000" b="1" dirty="0"/>
              <a:t>戏法</a:t>
            </a:r>
            <a:r>
              <a:rPr lang="zh-CN" altLang="en-US" sz="4000" dirty="0"/>
              <a:t>。</a:t>
            </a:r>
            <a:endParaRPr lang="en-US" altLang="zh-CN" sz="4000" dirty="0"/>
          </a:p>
          <a:p>
            <a:pPr marL="514350" indent="-514350">
              <a:buAutoNum type="arabicPeriod"/>
            </a:pPr>
            <a:r>
              <a:rPr lang="zh-CN" altLang="en-US" sz="4000" dirty="0"/>
              <a:t>他用</a:t>
            </a:r>
            <a:r>
              <a:rPr lang="zh-CN" altLang="en-US" sz="4000" b="1" dirty="0"/>
              <a:t>戏法</a:t>
            </a:r>
            <a:r>
              <a:rPr lang="zh-CN" altLang="en-US" sz="4000" dirty="0"/>
              <a:t>把硬币变不见了。</a:t>
            </a:r>
            <a:endParaRPr lang="cs-CZ" altLang="zh-TW" sz="40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260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一诺千金 </a:t>
            </a:r>
            <a:r>
              <a:rPr lang="en-US" altLang="zh-TW" dirty="0" err="1"/>
              <a:t>yí</a:t>
            </a:r>
            <a:r>
              <a:rPr lang="en-US" altLang="zh-TW" dirty="0"/>
              <a:t> </a:t>
            </a:r>
            <a:r>
              <a:rPr lang="en-US" altLang="zh-TW" dirty="0" err="1"/>
              <a:t>nuò</a:t>
            </a:r>
            <a:r>
              <a:rPr lang="en-US" altLang="zh-TW" dirty="0"/>
              <a:t> </a:t>
            </a:r>
            <a:r>
              <a:rPr lang="en-US" altLang="zh-TW" dirty="0" err="1"/>
              <a:t>qiān</a:t>
            </a:r>
            <a:r>
              <a:rPr lang="en-US" altLang="zh-TW" dirty="0"/>
              <a:t> </a:t>
            </a:r>
            <a:r>
              <a:rPr lang="en-US" altLang="zh-TW" dirty="0" err="1"/>
              <a:t>jīn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/>
              <a:t>成</a:t>
            </a:r>
            <a:r>
              <a:rPr lang="zh-CN" altLang="en-US" dirty="0" smtClean="0"/>
              <a:t>语。形容诺言诚信可靠。也说“千金一诺”。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近义词：言而有信；反义词：言而无信</a:t>
            </a:r>
            <a:endParaRPr lang="en-US" altLang="zh-CN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zh-CN" altLang="en-US" dirty="0" smtClean="0"/>
              <a:t>例句</a:t>
            </a:r>
            <a:r>
              <a:rPr lang="en-US" altLang="zh-CN" dirty="0" smtClean="0"/>
              <a:t>:</a:t>
            </a:r>
          </a:p>
          <a:p>
            <a:pPr marL="514350" indent="-514350">
              <a:buAutoNum type="arabicPeriod"/>
            </a:pPr>
            <a:r>
              <a:rPr lang="zh-CN" altLang="en-US" dirty="0"/>
              <a:t>我是个</a:t>
            </a:r>
            <a:r>
              <a:rPr lang="zh-CN" altLang="en-US" b="1" dirty="0"/>
              <a:t>一诺千金</a:t>
            </a:r>
            <a:r>
              <a:rPr lang="zh-CN" altLang="en-US" dirty="0"/>
              <a:t>的人，既然答应了你，就一定会做到的。</a:t>
            </a:r>
            <a:endParaRPr lang="en-US" altLang="zh-CN" dirty="0"/>
          </a:p>
          <a:p>
            <a:pPr marL="514350" indent="-514350">
              <a:buAutoNum type="arabicPeriod"/>
            </a:pPr>
            <a:r>
              <a:rPr lang="zh-CN" altLang="en-US" dirty="0"/>
              <a:t>小明是一个</a:t>
            </a:r>
            <a:r>
              <a:rPr lang="zh-CN" altLang="en-US" b="1" dirty="0"/>
              <a:t>一诺千金</a:t>
            </a:r>
            <a:r>
              <a:rPr lang="zh-CN" altLang="en-US" dirty="0"/>
              <a:t>的人</a:t>
            </a:r>
            <a:r>
              <a:rPr lang="zh-CN" altLang="en-US" dirty="0" smtClean="0"/>
              <a:t>，大家都很相信他！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864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患</a:t>
            </a:r>
            <a:r>
              <a:rPr lang="zh-CN" altLang="en-US" dirty="0" smtClean="0"/>
              <a:t> </a:t>
            </a:r>
            <a:r>
              <a:rPr lang="en-US" altLang="zh-TW" dirty="0" err="1"/>
              <a:t>huàn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CN" altLang="en-US" sz="4000" dirty="0"/>
              <a:t>解释</a:t>
            </a:r>
            <a:endParaRPr lang="en-US" altLang="zh-CN" sz="4000" dirty="0"/>
          </a:p>
          <a:p>
            <a:pPr marL="0" indent="0">
              <a:buNone/>
            </a:pPr>
            <a:r>
              <a:rPr lang="en-US" altLang="zh-TW" sz="4000" dirty="0"/>
              <a:t>V. </a:t>
            </a:r>
            <a:r>
              <a:rPr lang="zh-CN" altLang="en-US" sz="4000" dirty="0"/>
              <a:t>得（病）。</a:t>
            </a:r>
            <a:endParaRPr lang="en-US" altLang="zh-CN" sz="4000" dirty="0"/>
          </a:p>
          <a:p>
            <a:pPr marL="0" indent="0">
              <a:buNone/>
            </a:pPr>
            <a:endParaRPr lang="en-US" altLang="zh-TW" sz="4000" dirty="0"/>
          </a:p>
          <a:p>
            <a:pPr marL="0" indent="0">
              <a:buNone/>
            </a:pPr>
            <a:endParaRPr lang="en-US" altLang="zh-TW" sz="4000" dirty="0"/>
          </a:p>
          <a:p>
            <a:pPr marL="0" indent="0">
              <a:buNone/>
            </a:pPr>
            <a:r>
              <a:rPr lang="zh-CN" altLang="en-US" sz="4000" dirty="0"/>
              <a:t>例句</a:t>
            </a:r>
            <a:r>
              <a:rPr lang="en-US" altLang="zh-CN" sz="4000" dirty="0"/>
              <a:t>:</a:t>
            </a:r>
          </a:p>
          <a:p>
            <a:pPr marL="514350" indent="-514350">
              <a:buAutoNum type="arabicPeriod"/>
            </a:pPr>
            <a:r>
              <a:rPr lang="zh-CN" altLang="en-US" sz="4000" dirty="0"/>
              <a:t>他</a:t>
            </a:r>
            <a:r>
              <a:rPr lang="zh-CN" altLang="en-US" sz="4000" b="1" dirty="0"/>
              <a:t>患</a:t>
            </a:r>
            <a:r>
              <a:rPr lang="zh-CN" altLang="en-US" sz="4000" dirty="0"/>
              <a:t>重病，已经住院一个月了。</a:t>
            </a:r>
            <a:endParaRPr lang="en-US" altLang="zh-CN" sz="4000" dirty="0"/>
          </a:p>
          <a:p>
            <a:pPr marL="514350" indent="-514350">
              <a:buAutoNum type="arabicPeriod"/>
            </a:pPr>
            <a:r>
              <a:rPr lang="zh-CN" altLang="en-US" sz="4000" dirty="0"/>
              <a:t>他因为长期</a:t>
            </a:r>
            <a:r>
              <a:rPr lang="zh-CN" altLang="en-US" sz="4000" b="1" dirty="0"/>
              <a:t>患</a:t>
            </a:r>
            <a:r>
              <a:rPr lang="zh-CN" altLang="en-US" sz="4000" dirty="0"/>
              <a:t>病，所以身体很虚弱。</a:t>
            </a:r>
            <a:endParaRPr lang="cs-CZ" altLang="zh-TW" sz="40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528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如期 </a:t>
            </a:r>
            <a:r>
              <a:rPr lang="en-US" altLang="zh-TW" dirty="0" err="1" smtClean="0"/>
              <a:t>rúqī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TW" dirty="0" smtClean="0"/>
              <a:t>Adj. </a:t>
            </a:r>
            <a:r>
              <a:rPr lang="zh-CN" altLang="en-US" dirty="0" smtClean="0"/>
              <a:t>按照期限。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如期</a:t>
            </a:r>
            <a:r>
              <a:rPr lang="en-US" altLang="zh-CN" dirty="0" smtClean="0"/>
              <a:t>+v. </a:t>
            </a:r>
            <a:r>
              <a:rPr lang="zh-CN" altLang="en-US" dirty="0" smtClean="0"/>
              <a:t>：如期举行、如期归还、如期到达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/>
              <a:t>近义</a:t>
            </a:r>
            <a:r>
              <a:rPr lang="zh-CN" altLang="en-US" dirty="0" smtClean="0"/>
              <a:t>词：按照、按时；反义词：过期、超期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/>
              <a:t>例句</a:t>
            </a:r>
            <a:r>
              <a:rPr lang="en-US" altLang="zh-CN" dirty="0"/>
              <a:t>:</a:t>
            </a:r>
          </a:p>
          <a:p>
            <a:pPr marL="514350" indent="-514350">
              <a:buAutoNum type="arabicPeriod"/>
            </a:pPr>
            <a:r>
              <a:rPr lang="zh-CN" altLang="en-US" dirty="0" smtClean="0"/>
              <a:t>会议将</a:t>
            </a:r>
            <a:r>
              <a:rPr lang="zh-CN" altLang="en-US" b="1" dirty="0" smtClean="0"/>
              <a:t>如期</a:t>
            </a:r>
            <a:r>
              <a:rPr lang="zh-CN" altLang="en-US" dirty="0" smtClean="0"/>
              <a:t>举行，风雨无阻。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他向领导保证他会</a:t>
            </a:r>
            <a:r>
              <a:rPr lang="zh-CN" altLang="en-US" b="1" dirty="0" smtClean="0"/>
              <a:t>如期</a:t>
            </a:r>
            <a:r>
              <a:rPr lang="zh-CN" altLang="en-US" dirty="0" smtClean="0"/>
              <a:t>完成任务。</a:t>
            </a:r>
            <a:endParaRPr lang="en-US" altLang="zh-CN" dirty="0" smtClean="0"/>
          </a:p>
          <a:p>
            <a:pPr marL="514350" indent="-514350">
              <a:buAutoNum type="arabicPeriod"/>
            </a:pPr>
            <a:endParaRPr lang="cs-CZ" altLang="zh-TW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098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借款</a:t>
            </a:r>
            <a:r>
              <a:rPr lang="zh-CN" altLang="en-US" dirty="0" smtClean="0"/>
              <a:t> </a:t>
            </a:r>
            <a:r>
              <a:rPr lang="en-US" altLang="zh-TW" dirty="0" err="1"/>
              <a:t>jièkuǎn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TW" dirty="0" smtClean="0"/>
              <a:t>n. </a:t>
            </a:r>
            <a:r>
              <a:rPr lang="zh-CN" altLang="en-US" dirty="0" smtClean="0"/>
              <a:t>借用的钱。</a:t>
            </a:r>
            <a:endParaRPr lang="en-US" altLang="zh-CN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/>
              <a:t>例句</a:t>
            </a:r>
            <a:r>
              <a:rPr lang="en-US" altLang="zh-CN" dirty="0"/>
              <a:t>:</a:t>
            </a:r>
          </a:p>
          <a:p>
            <a:pPr marL="514350" indent="-514350">
              <a:buAutoNum type="arabicPeriod"/>
            </a:pPr>
            <a:r>
              <a:rPr lang="zh-CN" altLang="en-US" dirty="0" smtClean="0"/>
              <a:t>他违背了诺言，没有归还</a:t>
            </a:r>
            <a:r>
              <a:rPr lang="zh-CN" altLang="en-US" b="1" dirty="0" smtClean="0"/>
              <a:t>借款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本公司提供</a:t>
            </a:r>
            <a:r>
              <a:rPr lang="zh-CN" altLang="en-US" dirty="0"/>
              <a:t>汽</a:t>
            </a:r>
            <a:r>
              <a:rPr lang="zh-CN" altLang="en-US" dirty="0" smtClean="0"/>
              <a:t>车</a:t>
            </a:r>
            <a:r>
              <a:rPr lang="zh-CN" altLang="en-US" b="1" dirty="0" smtClean="0"/>
              <a:t>借款</a:t>
            </a:r>
            <a:r>
              <a:rPr lang="zh-CN" altLang="en-US" dirty="0" smtClean="0"/>
              <a:t>，让你轻松解决有关钱的问题。</a:t>
            </a:r>
            <a:endParaRPr lang="cs-CZ" altLang="zh-TW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146" name="Picture 2" descr="C:\Users\ASUS\Desktop\清大\碩二上\實習\上課用\博雅漢語\第六週\图片\借款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3952" y="1556793"/>
            <a:ext cx="4326898" cy="2275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740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拂晓</a:t>
            </a:r>
            <a:r>
              <a:rPr lang="zh-CN" altLang="en-US" dirty="0" smtClean="0"/>
              <a:t> </a:t>
            </a:r>
            <a:r>
              <a:rPr lang="en-US" altLang="zh-TW" dirty="0" err="1"/>
              <a:t>fúxiǎo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500" dirty="0"/>
              <a:t>解释</a:t>
            </a:r>
            <a:endParaRPr lang="en-US" altLang="zh-CN" sz="4500" dirty="0"/>
          </a:p>
          <a:p>
            <a:pPr marL="0" indent="0">
              <a:buNone/>
            </a:pPr>
            <a:r>
              <a:rPr lang="en-US" altLang="zh-TW" sz="4500" dirty="0"/>
              <a:t>n. </a:t>
            </a:r>
            <a:r>
              <a:rPr lang="zh-CN" altLang="en-US" sz="4500" dirty="0"/>
              <a:t>天快亮的时候。</a:t>
            </a:r>
            <a:endParaRPr lang="en-US" altLang="zh-TW" sz="4500" dirty="0"/>
          </a:p>
          <a:p>
            <a:pPr marL="0" indent="0">
              <a:buNone/>
            </a:pPr>
            <a:endParaRPr lang="en-US" altLang="zh-TW" sz="4500" dirty="0"/>
          </a:p>
          <a:p>
            <a:pPr marL="0" indent="0">
              <a:buNone/>
            </a:pPr>
            <a:r>
              <a:rPr lang="zh-CN" altLang="en-US" sz="4500" dirty="0"/>
              <a:t>例句</a:t>
            </a:r>
            <a:r>
              <a:rPr lang="en-US" altLang="zh-CN" sz="4500" dirty="0"/>
              <a:t>:</a:t>
            </a:r>
          </a:p>
          <a:p>
            <a:pPr marL="514350" indent="-514350">
              <a:buAutoNum type="arabicPeriod"/>
            </a:pPr>
            <a:r>
              <a:rPr lang="zh-CN" altLang="en-US" sz="4500" dirty="0"/>
              <a:t>我们在</a:t>
            </a:r>
            <a:r>
              <a:rPr lang="zh-CN" altLang="en-US" sz="4500" b="1" dirty="0"/>
              <a:t>拂晓</a:t>
            </a:r>
            <a:r>
              <a:rPr lang="zh-CN" altLang="en-US" sz="4500" dirty="0"/>
              <a:t>时进入了上海港。</a:t>
            </a:r>
            <a:endParaRPr lang="en-US" altLang="zh-CN" sz="4500" dirty="0"/>
          </a:p>
        </p:txBody>
      </p:sp>
    </p:spTree>
    <p:extLst>
      <p:ext uri="{BB962C8B-B14F-4D97-AF65-F5344CB8AC3E}">
        <p14:creationId xmlns:p14="http://schemas.microsoft.com/office/powerpoint/2010/main" val="312393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攒</a:t>
            </a:r>
            <a:r>
              <a:rPr lang="zh-CN" altLang="en-US" dirty="0" smtClean="0"/>
              <a:t> </a:t>
            </a:r>
            <a:r>
              <a:rPr lang="en-US" altLang="zh-TW" dirty="0" err="1"/>
              <a:t>zǎn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TW" dirty="0"/>
              <a:t>V. </a:t>
            </a:r>
            <a:r>
              <a:rPr lang="zh-CN" altLang="en-US" dirty="0" smtClean="0"/>
              <a:t>积聚、积蓄。</a:t>
            </a:r>
            <a:endParaRPr lang="en-US" altLang="zh-CN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 smtClean="0"/>
              <a:t>例句</a:t>
            </a:r>
            <a:r>
              <a:rPr lang="en-US" altLang="zh-CN" dirty="0" smtClean="0"/>
              <a:t>:</a:t>
            </a:r>
          </a:p>
          <a:p>
            <a:pPr marL="514350" indent="-514350">
              <a:buAutoNum type="arabicPeriod"/>
            </a:pPr>
            <a:r>
              <a:rPr lang="zh-CN" altLang="en-US" dirty="0"/>
              <a:t>他</a:t>
            </a:r>
            <a:r>
              <a:rPr lang="zh-CN" altLang="en-US" dirty="0" smtClean="0"/>
              <a:t>唯一的兴趣就是</a:t>
            </a:r>
            <a:r>
              <a:rPr lang="zh-CN" altLang="en-US" b="1" dirty="0" smtClean="0"/>
              <a:t>攒</a:t>
            </a:r>
            <a:r>
              <a:rPr lang="zh-CN" altLang="en-US" dirty="0" smtClean="0"/>
              <a:t>钱。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她把</a:t>
            </a:r>
            <a:r>
              <a:rPr lang="zh-CN" altLang="en-US" b="1" dirty="0" smtClean="0"/>
              <a:t>攒</a:t>
            </a:r>
            <a:r>
              <a:rPr lang="zh-CN" altLang="en-US" dirty="0" smtClean="0"/>
              <a:t>的钱都拿去买衣服了。</a:t>
            </a:r>
            <a:endParaRPr lang="cs-CZ" altLang="zh-TW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170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乏  </a:t>
            </a:r>
            <a:r>
              <a:rPr lang="en-US" altLang="zh-TW" dirty="0" err="1" smtClean="0"/>
              <a:t>fá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514350" indent="-514350">
              <a:buAutoNum type="alphaLcPeriod"/>
            </a:pPr>
            <a:r>
              <a:rPr lang="zh-CN" altLang="en-US" dirty="0" smtClean="0"/>
              <a:t>累，疲倦。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累：疲乏、乏极了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缺少：乏味、空乏、贫乏</a:t>
            </a:r>
            <a:endParaRPr lang="en-US" altLang="zh-CN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 smtClean="0"/>
              <a:t>例句</a:t>
            </a:r>
            <a:r>
              <a:rPr lang="en-US" altLang="zh-CN" dirty="0" smtClean="0"/>
              <a:t>:</a:t>
            </a:r>
          </a:p>
          <a:p>
            <a:pPr marL="514350" indent="-514350">
              <a:buAutoNum type="arabicPeriod"/>
            </a:pPr>
            <a:r>
              <a:rPr lang="zh-CN" altLang="en-US" dirty="0"/>
              <a:t>让</a:t>
            </a:r>
            <a:r>
              <a:rPr lang="zh-CN" altLang="en-US" dirty="0" smtClean="0"/>
              <a:t>我疲乏的身子稍微休息一下吧。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和他结婚太乏味了。</a:t>
            </a:r>
            <a:endParaRPr lang="cs-CZ" altLang="zh-TW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040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酣睡</a:t>
            </a:r>
            <a:r>
              <a:rPr lang="en-US" altLang="zh-TW" dirty="0" err="1"/>
              <a:t>hān</a:t>
            </a:r>
            <a:r>
              <a:rPr lang="en-US" altLang="zh-TW" dirty="0"/>
              <a:t> </a:t>
            </a:r>
            <a:r>
              <a:rPr lang="en-US" altLang="zh-TW" dirty="0" err="1"/>
              <a:t>shuì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TW" dirty="0"/>
              <a:t>V. </a:t>
            </a:r>
            <a:r>
              <a:rPr lang="zh-CN" altLang="en-US" dirty="0" smtClean="0"/>
              <a:t>熟睡。</a:t>
            </a:r>
            <a:endParaRPr lang="en-US" altLang="zh-CN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 smtClean="0"/>
              <a:t>例句</a:t>
            </a:r>
            <a:r>
              <a:rPr lang="en-US" altLang="zh-CN" dirty="0" smtClean="0"/>
              <a:t>:</a:t>
            </a:r>
          </a:p>
          <a:p>
            <a:pPr marL="514350" indent="-514350">
              <a:buAutoNum type="arabicPeriod"/>
            </a:pPr>
            <a:r>
              <a:rPr lang="zh-CN" altLang="en-US" dirty="0" smtClean="0"/>
              <a:t>他悄悄地走到酣睡的孩子</a:t>
            </a:r>
            <a:r>
              <a:rPr lang="zh-TW" altLang="en-US" dirty="0"/>
              <a:t>床</a:t>
            </a:r>
            <a:r>
              <a:rPr lang="zh-TW" altLang="en-US" dirty="0" smtClean="0"/>
              <a:t>前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昨天的地震把我从酣睡中惊醒。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977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为何 </a:t>
            </a:r>
            <a:r>
              <a:rPr lang="en-US" altLang="zh-TW" dirty="0" err="1"/>
              <a:t>wèihé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TW" dirty="0" smtClean="0"/>
              <a:t>adv. </a:t>
            </a:r>
            <a:r>
              <a:rPr lang="zh-CN" altLang="en-US" dirty="0" smtClean="0"/>
              <a:t>为什么。</a:t>
            </a:r>
            <a:endParaRPr lang="en-US" altLang="zh-CN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 smtClean="0"/>
              <a:t>例句</a:t>
            </a:r>
            <a:r>
              <a:rPr lang="en-US" altLang="zh-CN" dirty="0" smtClean="0"/>
              <a:t>:</a:t>
            </a:r>
          </a:p>
          <a:p>
            <a:pPr marL="514350" indent="-514350">
              <a:buAutoNum type="arabicPeriod"/>
            </a:pPr>
            <a:r>
              <a:rPr lang="zh-CN" altLang="en-US" dirty="0" smtClean="0"/>
              <a:t>我真不懂她为何买那顶帽子。</a:t>
            </a:r>
            <a:endParaRPr lang="en-US" altLang="zh-CN" dirty="0"/>
          </a:p>
          <a:p>
            <a:pPr marL="514350" indent="-514350">
              <a:buAutoNum type="arabicPeriod"/>
            </a:pPr>
            <a:r>
              <a:rPr lang="zh-CN" altLang="en-US" dirty="0" smtClean="0"/>
              <a:t>你为何不先自己上网找资料？</a:t>
            </a:r>
            <a:endParaRPr lang="cs-CZ" altLang="zh-TW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938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十万火急 </a:t>
            </a:r>
            <a:r>
              <a:rPr lang="en-US" altLang="zh-TW" dirty="0" err="1"/>
              <a:t>shíwàn-huǒjí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成</a:t>
            </a:r>
            <a:r>
              <a:rPr lang="zh-CN" altLang="en-US" dirty="0" smtClean="0"/>
              <a:t>语。形容事情紧急到了极点。</a:t>
            </a:r>
            <a:endParaRPr lang="en-US" altLang="zh-CN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 smtClean="0"/>
              <a:t>例句</a:t>
            </a:r>
            <a:r>
              <a:rPr lang="en-US" altLang="zh-CN" dirty="0" smtClean="0"/>
              <a:t>:</a:t>
            </a:r>
          </a:p>
          <a:p>
            <a:pPr marL="514350" indent="-514350">
              <a:buAutoNum type="arabicPeriod"/>
            </a:pPr>
            <a:r>
              <a:rPr lang="zh-CN" altLang="en-US" dirty="0" smtClean="0"/>
              <a:t>接到老婆要生小孩的消息，他十万火急的感到医院。</a:t>
            </a:r>
            <a:endParaRPr lang="en-US" altLang="zh-CN" dirty="0"/>
          </a:p>
          <a:p>
            <a:pPr marL="514350" indent="-514350">
              <a:buAutoNum type="arabicPeriod"/>
            </a:pPr>
            <a:r>
              <a:rPr lang="zh-CN" altLang="en-US" dirty="0" smtClean="0"/>
              <a:t>我忘了把作业拿回家，十万火急的赶到学校，就怕大门关了。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03887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2058833" y="4847635"/>
            <a:ext cx="1728192" cy="1015663"/>
          </a:xfrm>
          <a:prstGeom prst="rect">
            <a:avLst/>
          </a:prstGeom>
          <a:solidFill>
            <a:srgbClr val="F66912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/>
              <a:t>隆起</a:t>
            </a:r>
            <a:endParaRPr lang="zh-TW" altLang="en-US" sz="60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1919536" y="1648338"/>
            <a:ext cx="1728192" cy="1015663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/>
              <a:t>孕妇</a:t>
            </a:r>
            <a:endParaRPr lang="zh-TW" altLang="en-US" sz="6000" dirty="0"/>
          </a:p>
        </p:txBody>
      </p:sp>
      <p:sp>
        <p:nvSpPr>
          <p:cNvPr id="6" name="文字方塊 5"/>
          <p:cNvSpPr txBox="1"/>
          <p:nvPr/>
        </p:nvSpPr>
        <p:spPr>
          <a:xfrm>
            <a:off x="2092478" y="403467"/>
            <a:ext cx="3818639" cy="1015663"/>
          </a:xfrm>
          <a:prstGeom prst="rect">
            <a:avLst/>
          </a:prstGeom>
          <a:solidFill>
            <a:srgbClr val="FA8EFD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/>
              <a:t>一诺千金</a:t>
            </a:r>
            <a:endParaRPr lang="zh-TW" altLang="en-US" sz="6000" dirty="0"/>
          </a:p>
        </p:txBody>
      </p:sp>
      <p:sp>
        <p:nvSpPr>
          <p:cNvPr id="7" name="文字方塊 6"/>
          <p:cNvSpPr txBox="1"/>
          <p:nvPr/>
        </p:nvSpPr>
        <p:spPr>
          <a:xfrm>
            <a:off x="4182924" y="1979182"/>
            <a:ext cx="1728192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/>
              <a:t>蹒跚</a:t>
            </a:r>
            <a:endParaRPr lang="zh-TW" altLang="en-US" sz="60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4674350" y="5247966"/>
            <a:ext cx="1188640" cy="1015663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/>
              <a:t>额</a:t>
            </a:r>
            <a:endParaRPr lang="zh-TW" altLang="en-US" sz="60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4182924" y="3574254"/>
            <a:ext cx="1728192" cy="1015663"/>
          </a:xfrm>
          <a:prstGeom prst="rect">
            <a:avLst/>
          </a:prstGeom>
          <a:solidFill>
            <a:srgbClr val="F66912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/>
              <a:t>完毕</a:t>
            </a:r>
            <a:endParaRPr lang="zh-TW" altLang="en-US" sz="6000" dirty="0"/>
          </a:p>
        </p:txBody>
      </p:sp>
      <p:sp>
        <p:nvSpPr>
          <p:cNvPr id="10" name="文字方塊 9"/>
          <p:cNvSpPr txBox="1"/>
          <p:nvPr/>
        </p:nvSpPr>
        <p:spPr>
          <a:xfrm>
            <a:off x="1919537" y="3187783"/>
            <a:ext cx="2074077" cy="1015663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/>
              <a:t>腹部</a:t>
            </a:r>
            <a:endParaRPr lang="zh-TW" altLang="en-US" sz="6000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6553926" y="395094"/>
            <a:ext cx="1728192" cy="1015663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/>
              <a:t>新生</a:t>
            </a:r>
            <a:endParaRPr lang="zh-TW" altLang="en-US" sz="6000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6499992" y="2528562"/>
            <a:ext cx="1728192" cy="101566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6000" dirty="0"/>
              <a:t>为难</a:t>
            </a:r>
            <a:endParaRPr lang="zh-TW" altLang="en-US" sz="6000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6499992" y="4589917"/>
            <a:ext cx="1728192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/>
              <a:t>难堪</a:t>
            </a:r>
            <a:endParaRPr lang="zh-TW" altLang="en-US" sz="6000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8605608" y="1140507"/>
            <a:ext cx="1728192" cy="1015663"/>
          </a:xfrm>
          <a:prstGeom prst="rect">
            <a:avLst/>
          </a:prstGeom>
          <a:solidFill>
            <a:srgbClr val="F66912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/>
              <a:t>归还</a:t>
            </a:r>
            <a:endParaRPr lang="zh-TW" altLang="en-US" sz="6000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8609782" y="3353215"/>
            <a:ext cx="1728192" cy="1015663"/>
          </a:xfrm>
          <a:prstGeom prst="rect">
            <a:avLst/>
          </a:prstGeom>
          <a:solidFill>
            <a:srgbClr val="F66912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/>
              <a:t>责怪</a:t>
            </a:r>
            <a:endParaRPr lang="zh-TW" altLang="en-US" sz="6000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8609783" y="5038683"/>
            <a:ext cx="1728192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/>
              <a:t>恍惚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15795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孕</a:t>
            </a:r>
            <a:r>
              <a:rPr lang="zh-CN" altLang="en-US" dirty="0" smtClean="0"/>
              <a:t>妇 </a:t>
            </a:r>
            <a:r>
              <a:rPr lang="en-US" altLang="zh-CN" dirty="0" err="1"/>
              <a:t>y</a:t>
            </a:r>
            <a:r>
              <a:rPr lang="en-US" altLang="zh-TW" dirty="0" err="1" smtClean="0"/>
              <a:t>ùnfù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TW" dirty="0" smtClean="0"/>
              <a:t>n. </a:t>
            </a:r>
            <a:r>
              <a:rPr lang="zh-CN" altLang="en-US" dirty="0"/>
              <a:t>怀</a:t>
            </a:r>
            <a:r>
              <a:rPr lang="zh-CN" altLang="en-US" dirty="0" smtClean="0"/>
              <a:t>孕的妇女。</a:t>
            </a:r>
            <a:endParaRPr lang="en-US" altLang="zh-CN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122" name="Picture 2" descr="C:\Users\ASUS\Desktop\清大\碩二上\實習\上課用\博雅漢語\第六週\图片\y孕妇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3992" y="2147132"/>
            <a:ext cx="3780780" cy="4637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138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2495601" y="1628816"/>
            <a:ext cx="1372981" cy="1015663"/>
          </a:xfrm>
          <a:prstGeom prst="rect">
            <a:avLst/>
          </a:prstGeom>
          <a:solidFill>
            <a:srgbClr val="F66912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/>
              <a:t>攥</a:t>
            </a:r>
            <a:endParaRPr lang="zh-TW" altLang="en-US" sz="60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4420255" y="357090"/>
            <a:ext cx="1315705" cy="1015663"/>
          </a:xfrm>
          <a:prstGeom prst="rect">
            <a:avLst/>
          </a:prstGeom>
          <a:solidFill>
            <a:srgbClr val="F66912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/>
              <a:t>患</a:t>
            </a:r>
            <a:endParaRPr lang="zh-TW" altLang="en-US" sz="6000" dirty="0"/>
          </a:p>
        </p:txBody>
      </p:sp>
      <p:sp>
        <p:nvSpPr>
          <p:cNvPr id="7" name="文字方塊 6"/>
          <p:cNvSpPr txBox="1"/>
          <p:nvPr/>
        </p:nvSpPr>
        <p:spPr>
          <a:xfrm>
            <a:off x="4465842" y="1987606"/>
            <a:ext cx="2425749" cy="1015663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/>
              <a:t>如期</a:t>
            </a:r>
            <a:endParaRPr lang="zh-TW" altLang="en-US" sz="60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4563055" y="3717033"/>
            <a:ext cx="2328536" cy="1015663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/>
              <a:t>借款</a:t>
            </a:r>
            <a:endParaRPr lang="zh-TW" altLang="en-US" sz="6000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6175014" y="360430"/>
            <a:ext cx="1433155" cy="1015663"/>
          </a:xfrm>
          <a:prstGeom prst="rect">
            <a:avLst/>
          </a:prstGeom>
          <a:solidFill>
            <a:srgbClr val="F66912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/>
              <a:t>攒</a:t>
            </a:r>
            <a:endParaRPr lang="zh-TW" altLang="en-US" sz="6000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1919537" y="4879580"/>
            <a:ext cx="2237077" cy="1015663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/>
              <a:t>戏法</a:t>
            </a:r>
            <a:endParaRPr lang="zh-TW" altLang="en-US" sz="6000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1881118" y="370633"/>
            <a:ext cx="1372981" cy="1015663"/>
          </a:xfrm>
          <a:prstGeom prst="rect">
            <a:avLst/>
          </a:prstGeom>
          <a:solidFill>
            <a:srgbClr val="F66912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/>
              <a:t>淌</a:t>
            </a:r>
            <a:endParaRPr lang="zh-TW" altLang="en-US" sz="6000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2351584" y="3087836"/>
            <a:ext cx="1372981" cy="101566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/>
              <a:t>哑</a:t>
            </a:r>
            <a:endParaRPr lang="zh-TW" altLang="en-US" sz="6000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4655841" y="5301209"/>
            <a:ext cx="2235751" cy="1015663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/>
              <a:t>拂晓</a:t>
            </a:r>
            <a:endParaRPr lang="zh-TW" altLang="en-US" sz="6000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7104113" y="4732696"/>
            <a:ext cx="3338393" cy="1015663"/>
          </a:xfrm>
          <a:prstGeom prst="rect">
            <a:avLst/>
          </a:prstGeom>
          <a:solidFill>
            <a:srgbClr val="FA8EFD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/>
              <a:t>十万火急</a:t>
            </a:r>
            <a:endParaRPr lang="zh-TW" altLang="en-US" sz="6000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7578299" y="3249848"/>
            <a:ext cx="2235751" cy="1015663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/>
              <a:t>为何</a:t>
            </a:r>
            <a:endParaRPr lang="zh-TW" altLang="en-US" sz="6000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7668617" y="1628816"/>
            <a:ext cx="1728192" cy="1015663"/>
          </a:xfrm>
          <a:prstGeom prst="rect">
            <a:avLst/>
          </a:prstGeom>
          <a:solidFill>
            <a:srgbClr val="F66912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/>
              <a:t>酣睡</a:t>
            </a:r>
            <a:endParaRPr lang="zh-TW" altLang="en-US" sz="6000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8086818" y="181090"/>
            <a:ext cx="1372981" cy="101566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/>
              <a:t>乏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7717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练一练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981200" y="2348881"/>
            <a:ext cx="8229600" cy="3777283"/>
          </a:xfrm>
        </p:spPr>
        <p:txBody>
          <a:bodyPr>
            <a:normAutofit/>
          </a:bodyPr>
          <a:lstStyle/>
          <a:p>
            <a:r>
              <a:rPr lang="zh-CN" altLang="en-US" dirty="0" smtClean="0">
                <a:latin typeface="+mn-ea"/>
              </a:rPr>
              <a:t>方兰</a:t>
            </a:r>
            <a:r>
              <a:rPr lang="en-US" altLang="zh-CN" dirty="0" smtClean="0">
                <a:latin typeface="+mn-ea"/>
              </a:rPr>
              <a:t>________</a:t>
            </a:r>
            <a:r>
              <a:rPr lang="zh-CN" altLang="en-US" dirty="0" smtClean="0">
                <a:latin typeface="+mn-ea"/>
              </a:rPr>
              <a:t>，答应的事情从来不反悔。</a:t>
            </a:r>
            <a:endParaRPr lang="en-US" altLang="zh-CN" dirty="0" smtClean="0">
              <a:latin typeface="+mn-ea"/>
            </a:endParaRPr>
          </a:p>
          <a:p>
            <a:r>
              <a:rPr lang="zh-CN" altLang="en-US" dirty="0" smtClean="0">
                <a:latin typeface="+mn-ea"/>
              </a:rPr>
              <a:t>那位老太太</a:t>
            </a:r>
            <a:r>
              <a:rPr lang="en-US" altLang="zh-CN" dirty="0" smtClean="0">
                <a:latin typeface="+mn-ea"/>
              </a:rPr>
              <a:t>________</a:t>
            </a:r>
            <a:r>
              <a:rPr lang="zh-CN" altLang="en-US" dirty="0" smtClean="0">
                <a:latin typeface="+mn-ea"/>
              </a:rPr>
              <a:t>地走下楼梯。</a:t>
            </a:r>
            <a:endParaRPr lang="en-US" altLang="zh-CN" dirty="0" smtClean="0">
              <a:latin typeface="+mn-ea"/>
            </a:endParaRPr>
          </a:p>
          <a:p>
            <a:r>
              <a:rPr lang="zh-CN" altLang="en-US" dirty="0" smtClean="0">
                <a:latin typeface="+mn-ea"/>
              </a:rPr>
              <a:t>她把我的隐私告诉大家，让我觉得很</a:t>
            </a:r>
            <a:r>
              <a:rPr lang="en-US" altLang="zh-CN" dirty="0">
                <a:latin typeface="+mn-ea"/>
              </a:rPr>
              <a:t>________ </a:t>
            </a:r>
            <a:r>
              <a:rPr lang="zh-CN" altLang="en-US" dirty="0" smtClean="0">
                <a:latin typeface="+mn-ea"/>
              </a:rPr>
              <a:t>。</a:t>
            </a:r>
            <a:endParaRPr lang="en-US" altLang="zh-TW" dirty="0">
              <a:latin typeface="+mn-ea"/>
            </a:endParaRPr>
          </a:p>
          <a:p>
            <a:r>
              <a:rPr lang="zh-CN" altLang="en-US" dirty="0" smtClean="0">
                <a:latin typeface="+mn-ea"/>
              </a:rPr>
              <a:t>她整堂课精神一直很</a:t>
            </a:r>
            <a:r>
              <a:rPr lang="en-US" altLang="zh-CN" dirty="0" smtClean="0">
                <a:latin typeface="+mn-ea"/>
              </a:rPr>
              <a:t>________</a:t>
            </a:r>
            <a:r>
              <a:rPr lang="zh-CN" altLang="en-US" dirty="0" smtClean="0">
                <a:latin typeface="+mn-ea"/>
              </a:rPr>
              <a:t>。</a:t>
            </a:r>
            <a:endParaRPr lang="zh-CN" altLang="en-US" dirty="0">
              <a:latin typeface="+mn-ea"/>
            </a:endParaRPr>
          </a:p>
          <a:p>
            <a:pPr marL="0" indent="0">
              <a:buNone/>
            </a:pPr>
            <a:endParaRPr lang="zh-TW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/>
          </p:nvPr>
        </p:nvGraphicFramePr>
        <p:xfrm>
          <a:off x="1775520" y="1397000"/>
          <a:ext cx="8712968" cy="66384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1782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82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82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82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384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dirty="0" smtClean="0"/>
                        <a:t>一诺千金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dirty="0" smtClean="0"/>
                        <a:t>蹒跚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dirty="0" smtClean="0"/>
                        <a:t>难堪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dirty="0" smtClean="0"/>
                        <a:t>恍惚</a:t>
                      </a:r>
                      <a:endParaRPr lang="zh-TW" alt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732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981200" y="1772817"/>
            <a:ext cx="8507288" cy="4353347"/>
          </a:xfrm>
        </p:spPr>
        <p:txBody>
          <a:bodyPr/>
          <a:lstStyle/>
          <a:p>
            <a:r>
              <a:rPr lang="zh-CN" altLang="en-US" dirty="0" smtClean="0"/>
              <a:t>我把剩下的钱</a:t>
            </a:r>
            <a:r>
              <a:rPr lang="en-US" altLang="zh-CN" dirty="0" smtClean="0"/>
              <a:t>________</a:t>
            </a:r>
            <a:r>
              <a:rPr lang="zh-CN" altLang="en-US" dirty="0" smtClean="0"/>
              <a:t>起来，好去美国。</a:t>
            </a:r>
            <a:endParaRPr lang="zh-CN" altLang="en-US" dirty="0"/>
          </a:p>
          <a:p>
            <a:r>
              <a:rPr lang="zh-CN" altLang="en-US" dirty="0" smtClean="0"/>
              <a:t>她匆忙地走着，手里紧紧</a:t>
            </a:r>
            <a:r>
              <a:rPr lang="en-US" altLang="zh-CN" dirty="0"/>
              <a:t>_______</a:t>
            </a:r>
            <a:r>
              <a:rPr lang="zh-CN" altLang="en-US" dirty="0" smtClean="0"/>
              <a:t>着钱包。</a:t>
            </a:r>
            <a:endParaRPr lang="en-US" altLang="zh-CN" dirty="0" smtClean="0"/>
          </a:p>
          <a:p>
            <a:r>
              <a:rPr lang="en-US" altLang="zh-CN" dirty="0" smtClean="0"/>
              <a:t>_______</a:t>
            </a:r>
            <a:r>
              <a:rPr lang="zh-CN" altLang="en-US" dirty="0" smtClean="0"/>
              <a:t>病时，我们应该去看医生。</a:t>
            </a:r>
            <a:endParaRPr lang="en-US" altLang="zh-CN" dirty="0" smtClean="0"/>
          </a:p>
          <a:p>
            <a:r>
              <a:rPr lang="zh-CN" altLang="en-US" dirty="0" smtClean="0"/>
              <a:t>天一</a:t>
            </a:r>
            <a:r>
              <a:rPr lang="en-US" altLang="zh-CN" dirty="0" smtClean="0"/>
              <a:t>________</a:t>
            </a:r>
            <a:r>
              <a:rPr lang="zh-CN" altLang="en-US" dirty="0" smtClean="0"/>
              <a:t>，爸爸就去上班了。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/>
          </p:nvPr>
        </p:nvGraphicFramePr>
        <p:xfrm>
          <a:off x="2063552" y="620688"/>
          <a:ext cx="8064896" cy="66384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384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dirty="0" smtClean="0"/>
                        <a:t>攥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dirty="0" smtClean="0"/>
                        <a:t>攒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dirty="0" smtClean="0"/>
                        <a:t>患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dirty="0" smtClean="0"/>
                        <a:t>拂晓</a:t>
                      </a:r>
                      <a:endParaRPr lang="zh-TW" alt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625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腹部</a:t>
            </a:r>
            <a:r>
              <a:rPr lang="zh-CN" altLang="en-US" dirty="0" smtClean="0"/>
              <a:t> </a:t>
            </a:r>
            <a:r>
              <a:rPr lang="en-US" altLang="zh-TW" dirty="0" err="1"/>
              <a:t>fùbù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75520" y="1600201"/>
            <a:ext cx="871296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TW" dirty="0" smtClean="0"/>
              <a:t>n. </a:t>
            </a:r>
            <a:r>
              <a:rPr lang="zh-CN" altLang="en-US" dirty="0"/>
              <a:t>躯</a:t>
            </a:r>
            <a:r>
              <a:rPr lang="zh-CN" altLang="en-US" dirty="0" smtClean="0"/>
              <a:t>干局中的部分，也称“肚子”。</a:t>
            </a:r>
            <a:r>
              <a:rPr lang="en-US" altLang="zh-CN" dirty="0" smtClean="0"/>
              <a:t>belly; abdomen</a:t>
            </a:r>
            <a:endParaRPr lang="en-US" altLang="zh-CN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/>
              <a:t>例句</a:t>
            </a:r>
            <a:r>
              <a:rPr lang="en-US" altLang="zh-CN" dirty="0"/>
              <a:t>:</a:t>
            </a:r>
          </a:p>
          <a:p>
            <a:pPr marL="0" indent="0">
              <a:buNone/>
            </a:pPr>
            <a:r>
              <a:rPr lang="en-US" altLang="zh-CN" dirty="0" smtClean="0"/>
              <a:t>1. </a:t>
            </a:r>
            <a:r>
              <a:rPr lang="zh-CN" altLang="en-US" dirty="0" smtClean="0"/>
              <a:t>小</a:t>
            </a:r>
            <a:r>
              <a:rPr lang="zh-CN" altLang="en-US" dirty="0"/>
              <a:t>猫背上的毛</a:t>
            </a:r>
            <a:r>
              <a:rPr lang="zh-CN" altLang="en-US" dirty="0" smtClean="0"/>
              <a:t>是黑色</a:t>
            </a:r>
            <a:r>
              <a:rPr lang="zh-CN" altLang="en-US" dirty="0"/>
              <a:t>的</a:t>
            </a:r>
            <a:r>
              <a:rPr lang="zh-CN" altLang="en-US" dirty="0" smtClean="0"/>
              <a:t>，但</a:t>
            </a:r>
            <a:r>
              <a:rPr lang="zh-CN" altLang="en-US" b="1" dirty="0" smtClean="0"/>
              <a:t>腹部</a:t>
            </a:r>
            <a:r>
              <a:rPr lang="zh-CN" altLang="en-US" dirty="0" smtClean="0"/>
              <a:t>的毛却是白色</a:t>
            </a:r>
            <a:r>
              <a:rPr lang="zh-CN" altLang="en-US" dirty="0"/>
              <a:t>的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2. </a:t>
            </a:r>
            <a:r>
              <a:rPr lang="zh-CN" altLang="en-US" dirty="0" smtClean="0"/>
              <a:t>用</a:t>
            </a:r>
            <a:r>
              <a:rPr lang="zh-CN" altLang="en-US" b="1" dirty="0" smtClean="0"/>
              <a:t>腹部</a:t>
            </a:r>
            <a:r>
              <a:rPr lang="zh-CN" altLang="en-US" dirty="0" smtClean="0"/>
              <a:t>呼吸能减轻害怕的感觉。</a:t>
            </a:r>
            <a:endParaRPr lang="cs-CZ" dirty="0"/>
          </a:p>
        </p:txBody>
      </p:sp>
      <p:pic>
        <p:nvPicPr>
          <p:cNvPr id="4099" name="Picture 3" descr="C:\Users\ASUS\Desktop\清大\碩二上\實習\上課用\博雅漢語\第六週\图片\腹部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168" y="97005"/>
            <a:ext cx="2705100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520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隆起 </a:t>
            </a:r>
            <a:r>
              <a:rPr lang="en-US" altLang="zh-TW" dirty="0" err="1"/>
              <a:t>lóngqǐ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TW" dirty="0"/>
              <a:t>v</a:t>
            </a:r>
            <a:r>
              <a:rPr lang="en-US" altLang="zh-TW" dirty="0" smtClean="0"/>
              <a:t>. </a:t>
            </a:r>
            <a:r>
              <a:rPr lang="zh-CN" altLang="en-US" dirty="0" smtClean="0"/>
              <a:t>高起、凸起。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/>
              <a:t>例句</a:t>
            </a:r>
            <a:r>
              <a:rPr lang="en-US" altLang="zh-CN" dirty="0"/>
              <a:t>:</a:t>
            </a:r>
          </a:p>
          <a:p>
            <a:pPr marL="514350" indent="-514350">
              <a:buAutoNum type="arabicPeriod"/>
            </a:pPr>
            <a:r>
              <a:rPr lang="zh-CN" altLang="en-US" dirty="0"/>
              <a:t>她的小鼻子微微隆起</a:t>
            </a:r>
            <a:r>
              <a:rPr lang="zh-CN" altLang="en-US" dirty="0" smtClean="0"/>
              <a:t>，看起来真可爱。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/>
              <a:t>地震使得道路</a:t>
            </a:r>
            <a:r>
              <a:rPr lang="zh-CN" altLang="en-US" dirty="0" smtClean="0"/>
              <a:t>隆起。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29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蹒跚 </a:t>
            </a:r>
            <a:r>
              <a:rPr lang="en-US" altLang="zh-TW" dirty="0" err="1"/>
              <a:t>pánshān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514350" indent="-514350">
              <a:buAutoNum type="alphaLcPeriod"/>
            </a:pPr>
            <a:r>
              <a:rPr lang="zh-CN" altLang="en-US" dirty="0" smtClean="0"/>
              <a:t>走路缓慢而又摇摆不稳的样子。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蹒跚的</a:t>
            </a:r>
            <a:r>
              <a:rPr lang="en-US" altLang="zh-CN" dirty="0" smtClean="0"/>
              <a:t>+n. </a:t>
            </a:r>
            <a:r>
              <a:rPr lang="zh-CN" altLang="en-US" dirty="0" smtClean="0"/>
              <a:t>：蹒跚的脚步、蹒跚的步伐、蹒跚的样子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/>
              <a:t>蹒</a:t>
            </a:r>
            <a:r>
              <a:rPr lang="zh-CN" altLang="en-US" dirty="0" smtClean="0"/>
              <a:t>跚地</a:t>
            </a:r>
            <a:r>
              <a:rPr lang="en-US" altLang="zh-CN" dirty="0" smtClean="0"/>
              <a:t>+v. </a:t>
            </a:r>
            <a:r>
              <a:rPr lang="zh-CN" altLang="en-US" dirty="0" smtClean="0"/>
              <a:t>：蹒跚地行走、蹒跚地离开、蹒跚地走来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近义词：踉跄；反义词：稳健</a:t>
            </a:r>
            <a:endParaRPr lang="en-US" altLang="zh-CN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/>
              <a:t>例句</a:t>
            </a:r>
            <a:r>
              <a:rPr lang="en-US" altLang="zh-CN" dirty="0"/>
              <a:t>:</a:t>
            </a:r>
          </a:p>
          <a:p>
            <a:pPr marL="514350" indent="-514350">
              <a:buAutoNum type="arabicPeriod"/>
            </a:pPr>
            <a:r>
              <a:rPr lang="zh-TW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那个乞丐</a:t>
            </a:r>
            <a:r>
              <a:rPr lang="zh-TW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蹒跚</a:t>
            </a:r>
            <a:r>
              <a:rPr lang="zh-TW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着从我们身旁走过。</a:t>
            </a:r>
            <a:endParaRPr lang="en-US" altLang="zh-TW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514350" indent="-514350">
              <a:buAutoNum type="arabicPeriod"/>
            </a:pPr>
            <a:r>
              <a:rPr lang="zh-TW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那个病人</a:t>
            </a:r>
            <a:r>
              <a:rPr lang="zh-TW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蹒跚</a:t>
            </a:r>
            <a:r>
              <a:rPr lang="zh-TW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地走了几步后就倒下了。</a:t>
            </a:r>
            <a:endParaRPr lang="cs-CZ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8962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完毕 </a:t>
            </a:r>
            <a:r>
              <a:rPr lang="en-US" altLang="zh-TW" dirty="0" err="1"/>
              <a:t>wánbì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TW" dirty="0" smtClean="0"/>
              <a:t>v. </a:t>
            </a:r>
            <a:r>
              <a:rPr lang="zh-CN" altLang="en-US" dirty="0" smtClean="0"/>
              <a:t>结束、完结。（完毕</a:t>
            </a:r>
            <a:r>
              <a:rPr lang="en-US" altLang="zh-CN" dirty="0" smtClean="0"/>
              <a:t>-</a:t>
            </a:r>
            <a:r>
              <a:rPr lang="zh-CN" altLang="en-US" dirty="0" smtClean="0"/>
              <a:t>完结）</a:t>
            </a:r>
            <a:endParaRPr lang="en-US" altLang="zh-CN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/>
              <a:t>例句</a:t>
            </a:r>
            <a:r>
              <a:rPr lang="en-US" altLang="zh-CN" dirty="0"/>
              <a:t>:</a:t>
            </a:r>
          </a:p>
          <a:p>
            <a:pPr marL="514350" indent="-514350">
              <a:buAutoNum type="arabicPeriod"/>
            </a:pPr>
            <a:r>
              <a:rPr lang="zh-CN" altLang="en-US" dirty="0" smtClean="0"/>
              <a:t>操作</a:t>
            </a:r>
            <a:r>
              <a:rPr lang="zh-CN" altLang="en-US" b="1" dirty="0" smtClean="0"/>
              <a:t>完毕</a:t>
            </a:r>
            <a:r>
              <a:rPr lang="zh-CN" altLang="en-US" dirty="0" smtClean="0"/>
              <a:t>后，表格会自动出现在页面上。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/>
              <a:t>施工</a:t>
            </a:r>
            <a:r>
              <a:rPr lang="zh-CN" altLang="en-US" b="1" dirty="0"/>
              <a:t>完毕</a:t>
            </a:r>
            <a:r>
              <a:rPr lang="zh-CN" altLang="en-US" dirty="0"/>
              <a:t>后，将由上级部门前来验收。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729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额</a:t>
            </a:r>
            <a:r>
              <a:rPr lang="zh-CN" altLang="en-US" dirty="0" smtClean="0"/>
              <a:t> </a:t>
            </a:r>
            <a:r>
              <a:rPr lang="en-US" altLang="zh-TW" dirty="0"/>
              <a:t>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TW" dirty="0"/>
              <a:t>n</a:t>
            </a:r>
            <a:r>
              <a:rPr lang="en-US" altLang="zh-TW" dirty="0" smtClean="0"/>
              <a:t>. </a:t>
            </a:r>
            <a:r>
              <a:rPr lang="zh-CN" altLang="en-US" dirty="0" smtClean="0"/>
              <a:t>额头。 </a:t>
            </a:r>
            <a:r>
              <a:rPr lang="en-US" altLang="zh-CN" dirty="0" smtClean="0"/>
              <a:t>Forehead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例句：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1. </a:t>
            </a:r>
            <a:r>
              <a:rPr lang="zh-CN" altLang="en-US" dirty="0" smtClean="0"/>
              <a:t>他前</a:t>
            </a:r>
            <a:r>
              <a:rPr lang="zh-CN" altLang="en-US" b="1" dirty="0" smtClean="0"/>
              <a:t>额</a:t>
            </a:r>
            <a:r>
              <a:rPr lang="zh-CN" altLang="en-US" dirty="0" smtClean="0"/>
              <a:t>上冒出了一颗颗汗珠。</a:t>
            </a:r>
            <a:endParaRPr lang="en-US" altLang="zh-CN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460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新生</a:t>
            </a:r>
            <a:r>
              <a:rPr lang="en-US" altLang="zh-CN" dirty="0" smtClean="0"/>
              <a:t> </a:t>
            </a:r>
            <a:r>
              <a:rPr lang="en-US" altLang="zh-TW" dirty="0" err="1"/>
              <a:t>xīnshēng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340768"/>
            <a:ext cx="822960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TW" dirty="0"/>
              <a:t>a</a:t>
            </a:r>
            <a:r>
              <a:rPr lang="en-US" altLang="zh-TW" dirty="0" smtClean="0"/>
              <a:t>. </a:t>
            </a:r>
            <a:r>
              <a:rPr lang="zh-CN" altLang="en-US" dirty="0" smtClean="0"/>
              <a:t>刚产生的，刚出现的。例如：新生婴儿、新生事物、新生行业、新生力量。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/>
              <a:t>反义</a:t>
            </a:r>
            <a:r>
              <a:rPr lang="zh-CN" altLang="en-US" dirty="0" smtClean="0"/>
              <a:t>词：腐朽、陈旧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TW" dirty="0" smtClean="0"/>
              <a:t>n.</a:t>
            </a:r>
            <a:r>
              <a:rPr lang="zh-CN" altLang="en-US" dirty="0" smtClean="0"/>
              <a:t>新生命：获得新生、得到新生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TW" dirty="0"/>
              <a:t>n.</a:t>
            </a:r>
            <a:r>
              <a:rPr lang="zh-CN" altLang="en-US" dirty="0" smtClean="0"/>
              <a:t>新学生：欢迎新生</a:t>
            </a:r>
            <a:endParaRPr lang="en-US" altLang="zh-TW" dirty="0"/>
          </a:p>
          <a:p>
            <a:pPr marL="0" indent="0">
              <a:buNone/>
            </a:pPr>
            <a:r>
              <a:rPr lang="zh-CN" altLang="en-US" dirty="0"/>
              <a:t>例句</a:t>
            </a:r>
            <a:r>
              <a:rPr lang="en-US" altLang="zh-CN" dirty="0"/>
              <a:t>:</a:t>
            </a:r>
          </a:p>
          <a:p>
            <a:pPr marL="514350" indent="-514350">
              <a:buAutoNum type="arabicPeriod"/>
            </a:pPr>
            <a:r>
              <a:rPr lang="zh-CN" altLang="en-US" dirty="0"/>
              <a:t>你应</a:t>
            </a:r>
            <a:r>
              <a:rPr lang="zh-CN" altLang="en-US" dirty="0" smtClean="0"/>
              <a:t>该学着接受</a:t>
            </a:r>
            <a:r>
              <a:rPr lang="zh-CN" altLang="en-US" b="1" dirty="0" smtClean="0"/>
              <a:t>新生</a:t>
            </a:r>
            <a:r>
              <a:rPr lang="zh-CN" altLang="en-US" dirty="0" smtClean="0"/>
              <a:t>事物。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改变你的思想，就能获得</a:t>
            </a:r>
            <a:r>
              <a:rPr lang="zh-CN" altLang="en-US" b="1" dirty="0" smtClean="0"/>
              <a:t>新生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/>
              <a:t>我</a:t>
            </a:r>
            <a:r>
              <a:rPr lang="zh-CN" altLang="en-US" dirty="0" smtClean="0"/>
              <a:t>们学校今年总共有</a:t>
            </a:r>
            <a:r>
              <a:rPr lang="en-US" altLang="zh-CN" dirty="0" smtClean="0"/>
              <a:t>2000</a:t>
            </a:r>
            <a:r>
              <a:rPr lang="zh-CN" altLang="en-US" dirty="0" smtClean="0"/>
              <a:t>名</a:t>
            </a:r>
            <a:r>
              <a:rPr lang="zh-CN" altLang="en-US" b="1" dirty="0" smtClean="0"/>
              <a:t>新生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514350" indent="-514350">
              <a:buAutoNum type="arabicPeriod"/>
            </a:pPr>
            <a:endParaRPr lang="en-US" altLang="zh-CN" dirty="0" smtClean="0"/>
          </a:p>
          <a:p>
            <a:pPr marL="514350" indent="-514350">
              <a:buAutoNum type="arabicPeriod"/>
            </a:pPr>
            <a:endParaRPr lang="cs-CZ" altLang="zh-TW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227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1839</Words>
  <Application>Microsoft Office PowerPoint</Application>
  <PresentationFormat>Širokoúhlá obrazovka</PresentationFormat>
  <Paragraphs>273</Paragraphs>
  <Slides>32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40" baseType="lpstr">
      <vt:lpstr>等线</vt:lpstr>
      <vt:lpstr>等线 Light</vt:lpstr>
      <vt:lpstr>新細明體</vt:lpstr>
      <vt:lpstr>SimSun</vt:lpstr>
      <vt:lpstr>Arial</vt:lpstr>
      <vt:lpstr>Calibri</vt:lpstr>
      <vt:lpstr>Calibri Light</vt:lpstr>
      <vt:lpstr>Motiv Office</vt:lpstr>
      <vt:lpstr>生词</vt:lpstr>
      <vt:lpstr>一诺千金 yí nuò qiān jīn</vt:lpstr>
      <vt:lpstr>孕妇 yùnfù</vt:lpstr>
      <vt:lpstr>腹部 fùbù</vt:lpstr>
      <vt:lpstr>隆起 lóngqǐ</vt:lpstr>
      <vt:lpstr>蹒跚 pánshān</vt:lpstr>
      <vt:lpstr>完毕 wánbì</vt:lpstr>
      <vt:lpstr>额 é</vt:lpstr>
      <vt:lpstr>新生 xīnshēng</vt:lpstr>
      <vt:lpstr>为难 wéinán</vt:lpstr>
      <vt:lpstr>难堪 nánkān</vt:lpstr>
      <vt:lpstr>归还 guīhuán</vt:lpstr>
      <vt:lpstr>责怪 zéguài</vt:lpstr>
      <vt:lpstr>信用 xìnyòng</vt:lpstr>
      <vt:lpstr>恍惚 huǎnghū</vt:lpstr>
      <vt:lpstr>淌 tǎng</vt:lpstr>
      <vt:lpstr>攥 zuàn</vt:lpstr>
      <vt:lpstr>哑 yǎ</vt:lpstr>
      <vt:lpstr>戏法 xìfǎ</vt:lpstr>
      <vt:lpstr>患 huàn</vt:lpstr>
      <vt:lpstr>如期 rúqī</vt:lpstr>
      <vt:lpstr>借款 jièkuǎn</vt:lpstr>
      <vt:lpstr>拂晓 fúxiǎo</vt:lpstr>
      <vt:lpstr>攒 zǎn</vt:lpstr>
      <vt:lpstr>乏  fá</vt:lpstr>
      <vt:lpstr>酣睡hān shuì</vt:lpstr>
      <vt:lpstr>为何 wèihé</vt:lpstr>
      <vt:lpstr>十万火急 shíwàn-huǒjí</vt:lpstr>
      <vt:lpstr>Prezentace aplikace PowerPoint</vt:lpstr>
      <vt:lpstr>Prezentace aplikace PowerPoint</vt:lpstr>
      <vt:lpstr>练一练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Minghua Wu</dc:creator>
  <cp:lastModifiedBy>Minghua Wu</cp:lastModifiedBy>
  <cp:revision>2</cp:revision>
  <dcterms:created xsi:type="dcterms:W3CDTF">2018-10-29T11:13:26Z</dcterms:created>
  <dcterms:modified xsi:type="dcterms:W3CDTF">2018-11-06T06:40:27Z</dcterms:modified>
</cp:coreProperties>
</file>