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06" r:id="rId3"/>
    <p:sldId id="343" r:id="rId4"/>
    <p:sldId id="309" r:id="rId5"/>
    <p:sldId id="398" r:id="rId6"/>
    <p:sldId id="399" r:id="rId7"/>
    <p:sldId id="307" r:id="rId8"/>
    <p:sldId id="366" r:id="rId9"/>
    <p:sldId id="364" r:id="rId10"/>
    <p:sldId id="370" r:id="rId11"/>
    <p:sldId id="365" r:id="rId12"/>
    <p:sldId id="383" r:id="rId13"/>
    <p:sldId id="385" r:id="rId14"/>
    <p:sldId id="386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377" r:id="rId23"/>
    <p:sldId id="375" r:id="rId24"/>
    <p:sldId id="407" r:id="rId25"/>
    <p:sldId id="376" r:id="rId26"/>
    <p:sldId id="368" r:id="rId27"/>
    <p:sldId id="378" r:id="rId28"/>
    <p:sldId id="369" r:id="rId29"/>
    <p:sldId id="367" r:id="rId30"/>
    <p:sldId id="348" r:id="rId31"/>
    <p:sldId id="379" r:id="rId32"/>
    <p:sldId id="349" r:id="rId33"/>
    <p:sldId id="380" r:id="rId34"/>
    <p:sldId id="395" r:id="rId35"/>
    <p:sldId id="350" r:id="rId36"/>
    <p:sldId id="381" r:id="rId37"/>
    <p:sldId id="339" r:id="rId38"/>
    <p:sldId id="382" r:id="rId39"/>
    <p:sldId id="340" r:id="rId40"/>
    <p:sldId id="351" r:id="rId41"/>
    <p:sldId id="352" r:id="rId4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912"/>
    <a:srgbClr val="FA8EFD"/>
    <a:srgbClr val="ED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2727" autoAdjust="0"/>
  </p:normalViewPr>
  <p:slideViewPr>
    <p:cSldViewPr>
      <p:cViewPr>
        <p:scale>
          <a:sx n="56" d="100"/>
          <a:sy n="56" d="100"/>
        </p:scale>
        <p:origin x="-169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notesViewPr>
    <p:cSldViewPr>
      <p:cViewPr varScale="1">
        <p:scale>
          <a:sx n="82" d="100"/>
          <a:sy n="82" d="100"/>
        </p:scale>
        <p:origin x="315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6B29E-778E-4EDE-B18B-53609A0971D4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A6588-0B14-4EBE-9A60-0CBE21BDBE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5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A6D46-29FF-45B0-A644-3757799522E6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8110E-D756-4326-8878-21033E5B12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49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868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一块悬着的石头落了地：比喻解除担心，完全放心了</a:t>
            </a:r>
            <a:endParaRPr lang="en-US" altLang="zh-CN" dirty="0" smtClean="0"/>
          </a:p>
          <a:p>
            <a:r>
              <a:rPr lang="zh-CN" altLang="en-US" dirty="0" smtClean="0"/>
              <a:t>低血糖：血液中葡萄糖过低而引起饥饿感、心悸、出汗、昏迷等症状，重者甚至会死亡。 </a:t>
            </a:r>
            <a:r>
              <a:rPr lang="en-US" altLang="zh-CN" dirty="0" smtClean="0"/>
              <a:t>Hypoglycemia</a:t>
            </a:r>
          </a:p>
          <a:p>
            <a:r>
              <a:rPr lang="zh-CN" altLang="en-US" dirty="0" smtClean="0"/>
              <a:t>葡萄糖：一种重要的营养物质，在葡萄中含量多，是人和动物能量的主义来源。</a:t>
            </a:r>
            <a:r>
              <a:rPr lang="en-US" altLang="zh-CN" dirty="0" smtClean="0"/>
              <a:t>glucose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055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698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一块悬着的石头落了地：比喻解除担心，完全放心了</a:t>
            </a:r>
            <a:endParaRPr lang="en-US" altLang="zh-CN" dirty="0" smtClean="0"/>
          </a:p>
          <a:p>
            <a:r>
              <a:rPr lang="zh-CN" altLang="en-US" dirty="0" smtClean="0"/>
              <a:t>低血糖：血液中葡萄糖过低而引起饥饿感、心悸、出汗、昏迷等症状，重者甚至会死亡。 </a:t>
            </a:r>
            <a:r>
              <a:rPr lang="en-US" altLang="zh-CN" dirty="0" smtClean="0"/>
              <a:t>Hypoglycemia</a:t>
            </a:r>
          </a:p>
          <a:p>
            <a:r>
              <a:rPr lang="zh-CN" altLang="en-US" dirty="0" smtClean="0"/>
              <a:t>葡萄糖：一种重要的营养物质，在葡萄中含量多，是人和动物能量的主义来源。</a:t>
            </a:r>
            <a:r>
              <a:rPr lang="en-US" altLang="zh-CN" dirty="0" smtClean="0"/>
              <a:t>glucose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289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他的演技谈得上很有特色</a:t>
            </a:r>
            <a:endParaRPr lang="en-US" altLang="zh-CN" dirty="0" smtClean="0"/>
          </a:p>
          <a:p>
            <a:r>
              <a:rPr lang="zh-CN" altLang="en-US" dirty="0" smtClean="0"/>
              <a:t>他谈得上是中国古代最伟大的诗人之一了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207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完毕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26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完毕</a:t>
            </a:r>
            <a:endParaRPr lang="en-US" altLang="zh-CN" dirty="0" smtClean="0"/>
          </a:p>
          <a:p>
            <a:r>
              <a:rPr lang="zh-CN" altLang="en-US" dirty="0" smtClean="0"/>
              <a:t>完结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完结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0157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02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40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32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80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86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45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675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67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29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92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8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89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F012B-57D5-42B2-8F3F-C5001459C848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16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Practical Chinese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zh-TW" alt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2018/10/30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ASUS\Desktop\清大\碩二上\實習\上課用\博雅漢語\第六週\图片\课文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47" y="1412777"/>
            <a:ext cx="9147447" cy="297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C:\Users\ASUS\Desktop\清大\碩二上\實習\上課用\博雅漢語\第六週\图片\课文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5" y="1416050"/>
            <a:ext cx="9130825" cy="321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00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3385" y="4077072"/>
            <a:ext cx="8507288" cy="2780928"/>
          </a:xfrm>
        </p:spPr>
        <p:txBody>
          <a:bodyPr>
            <a:normAutofit/>
          </a:bodyPr>
          <a:lstStyle/>
          <a:p>
            <a:r>
              <a:rPr lang="zh-CN" altLang="en-US" dirty="0"/>
              <a:t>那个男生问“我”借钱，“我</a:t>
            </a:r>
            <a:r>
              <a:rPr lang="zh-CN" altLang="en-US" dirty="0" smtClean="0"/>
              <a:t>”的第一个反应是什么？后来“我”是否答应借钱？</a:t>
            </a:r>
            <a:endParaRPr lang="en-US" altLang="zh-CN" dirty="0"/>
          </a:p>
          <a:p>
            <a:r>
              <a:rPr lang="zh-CN" altLang="en-US" dirty="0" smtClean="0"/>
              <a:t>大家觉得那</a:t>
            </a:r>
            <a:r>
              <a:rPr lang="zh-CN" altLang="en-US" dirty="0"/>
              <a:t>个男生的母</a:t>
            </a:r>
            <a:r>
              <a:rPr lang="zh-CN" altLang="en-US" dirty="0" smtClean="0"/>
              <a:t>亲</a:t>
            </a:r>
            <a:r>
              <a:rPr lang="zh-CN" altLang="en-US" dirty="0"/>
              <a:t>只</a:t>
            </a:r>
            <a:r>
              <a:rPr lang="zh-CN" altLang="en-US" dirty="0" smtClean="0"/>
              <a:t>有什么形</a:t>
            </a:r>
            <a:r>
              <a:rPr lang="zh-CN" altLang="en-US" dirty="0"/>
              <a:t>象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为什</a:t>
            </a:r>
            <a:r>
              <a:rPr lang="zh-CN" altLang="en-US" dirty="0" smtClean="0"/>
              <a:t>么“我”会为难？</a:t>
            </a:r>
            <a:endParaRPr lang="en-US" altLang="zh-CN" dirty="0"/>
          </a:p>
          <a:p>
            <a:endParaRPr lang="zh-TW" altLang="en-US" dirty="0"/>
          </a:p>
        </p:txBody>
      </p:sp>
      <p:pic>
        <p:nvPicPr>
          <p:cNvPr id="4" name="Picture 2" descr="C:\Users\ASUS\Desktop\清大\碩二上\實習\上課用\博雅漢語\第六週\图片\课文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70"/>
          <a:stretch/>
        </p:blipFill>
        <p:spPr bwMode="auto">
          <a:xfrm>
            <a:off x="-22865" y="0"/>
            <a:ext cx="915978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SUS\Desktop\清大\碩二上\實習\上課用\博雅漢語\第六週\图片\课文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59" b="1286"/>
          <a:stretch/>
        </p:blipFill>
        <p:spPr bwMode="auto">
          <a:xfrm>
            <a:off x="-22865" y="2708920"/>
            <a:ext cx="9159788" cy="109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SUS\Desktop\清大\碩二上\實習\上課用\博雅漢語\第六週\图片\课文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96" b="28105"/>
          <a:stretch/>
        </p:blipFill>
        <p:spPr bwMode="auto">
          <a:xfrm>
            <a:off x="-22865" y="530424"/>
            <a:ext cx="9159788" cy="217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19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928194"/>
            <a:ext cx="8229600" cy="2813174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第五天的时候，那个男生来上学了吗？那“我“的心情怎么样？</a:t>
            </a:r>
            <a:endParaRPr lang="en-US" altLang="zh-CN" dirty="0" smtClean="0"/>
          </a:p>
          <a:p>
            <a:r>
              <a:rPr lang="zh-CN" altLang="en-US" dirty="0"/>
              <a:t>那</a:t>
            </a:r>
            <a:r>
              <a:rPr lang="zh-CN" altLang="en-US" dirty="0" smtClean="0"/>
              <a:t>个男生什么时候才来找“我”？</a:t>
            </a:r>
            <a:endParaRPr lang="en-US" altLang="zh-CN" dirty="0"/>
          </a:p>
          <a:p>
            <a:r>
              <a:rPr lang="zh-CN" altLang="en-US" dirty="0"/>
              <a:t>描述一下“第五天”发生的事情。</a:t>
            </a:r>
            <a:endParaRPr lang="en-US" altLang="zh-CN" dirty="0"/>
          </a:p>
          <a:p>
            <a:endParaRPr lang="zh-TW" altLang="en-US" dirty="0"/>
          </a:p>
        </p:txBody>
      </p:sp>
      <p:pic>
        <p:nvPicPr>
          <p:cNvPr id="4" name="Picture 2" descr="C:\Users\ASUS\Desktop\清大\碩二上\實習\上課用\博雅漢語\第六週\图片\课文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2"/>
          <a:stretch/>
        </p:blipFill>
        <p:spPr bwMode="auto">
          <a:xfrm>
            <a:off x="-3448" y="-27384"/>
            <a:ext cx="914744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SUS\Desktop\清大\碩二上\實習\上課用\博雅漢語\第六週\图片\课文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98"/>
          <a:stretch/>
        </p:blipFill>
        <p:spPr bwMode="auto">
          <a:xfrm>
            <a:off x="13175" y="2636912"/>
            <a:ext cx="9130825" cy="101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" y="3068960"/>
            <a:ext cx="9130825" cy="3528392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“我”是从哪里知道那个男生为什么要向“我”借钱</a:t>
            </a:r>
            <a:r>
              <a:rPr lang="zh-CN" altLang="en-US" sz="2800" dirty="0" smtClean="0"/>
              <a:t>？</a:t>
            </a:r>
            <a:endParaRPr lang="en-US" altLang="zh-CN" sz="2800" dirty="0"/>
          </a:p>
          <a:p>
            <a:r>
              <a:rPr lang="zh-CN" altLang="en-US" sz="2800" dirty="0" smtClean="0"/>
              <a:t>为什么那</a:t>
            </a:r>
            <a:r>
              <a:rPr lang="zh-CN" altLang="en-US" sz="2800" dirty="0"/>
              <a:t>个男</a:t>
            </a:r>
            <a:r>
              <a:rPr lang="zh-CN" altLang="en-US" sz="2800" dirty="0" smtClean="0"/>
              <a:t>生要借钱？</a:t>
            </a:r>
            <a:endParaRPr lang="en-US" altLang="zh-CN" sz="2800" dirty="0" smtClean="0"/>
          </a:p>
          <a:p>
            <a:r>
              <a:rPr lang="zh-CN" altLang="en-US" sz="2800" dirty="0" smtClean="0"/>
              <a:t>为了还钱，那个男生去哪里赚钱？他到什么时候才赚够了钱？</a:t>
            </a:r>
            <a:endParaRPr lang="en-US" altLang="zh-CN" sz="2800" dirty="0" smtClean="0"/>
          </a:p>
          <a:p>
            <a:r>
              <a:rPr lang="zh-CN" altLang="en-US" sz="2800" dirty="0"/>
              <a:t>你觉得那个男生为什么要十万火急地急行夜色中</a:t>
            </a:r>
            <a:r>
              <a:rPr lang="en-US" altLang="zh-CN" sz="2800" dirty="0" smtClean="0"/>
              <a:t>?</a:t>
            </a:r>
            <a:endParaRPr lang="en-US" altLang="zh-CN" sz="2800" dirty="0"/>
          </a:p>
          <a:p>
            <a:r>
              <a:rPr lang="zh-CN" altLang="en-US" sz="2800" dirty="0"/>
              <a:t>从这个男生的行为我们可以看出他是个什么样的人？</a:t>
            </a:r>
            <a:endParaRPr lang="en-US" altLang="zh-CN" sz="2800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endParaRPr lang="zh-TW" altLang="en-US" dirty="0"/>
          </a:p>
        </p:txBody>
      </p:sp>
      <p:pic>
        <p:nvPicPr>
          <p:cNvPr id="4" name="Picture 2" descr="C:\Users\ASUS\Desktop\清大\碩二上\實習\上課用\博雅漢語\第六週\图片\课文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97"/>
          <a:stretch/>
        </p:blipFill>
        <p:spPr bwMode="auto">
          <a:xfrm>
            <a:off x="0" y="-27384"/>
            <a:ext cx="9130825" cy="232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7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C:\Users\ASUS\Desktop\清大\碩二上\實習\上課用\博雅漢語\第六週\图片\课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21" y="1196752"/>
            <a:ext cx="9159788" cy="421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1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C:\Users\ASUS\Desktop\清大\碩二上\實習\上課用\博雅漢語\第六週\图片\课文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47" y="1412777"/>
            <a:ext cx="9147447" cy="297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2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C:\Users\ASUS\Desktop\清大\碩二上\實習\上課用\博雅漢語\第六週\图片\课文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5" y="1416050"/>
            <a:ext cx="9130825" cy="321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4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3658" y="2996952"/>
            <a:ext cx="6172200" cy="85725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B0F0"/>
                </a:solidFill>
              </a:rPr>
              <a:t>语言点</a:t>
            </a:r>
            <a:endParaRPr lang="zh-TW" alt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她留给大家的形象</a:t>
            </a:r>
            <a:r>
              <a:rPr lang="zh-CN" altLang="en-US" b="1" u="sng" dirty="0" smtClean="0">
                <a:solidFill>
                  <a:srgbClr val="00B050"/>
                </a:solidFill>
              </a:rPr>
              <a:t>不外乎</a:t>
            </a:r>
            <a:r>
              <a:rPr lang="zh-CN" altLang="en-US" dirty="0" smtClean="0"/>
              <a:t>两种：</a:t>
            </a:r>
            <a:r>
              <a:rPr lang="en-US" altLang="zh-CN" dirty="0" smtClean="0"/>
              <a:t>……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</a:p>
          <a:p>
            <a:pPr marL="0" indent="0">
              <a:buNone/>
            </a:pPr>
            <a:r>
              <a:rPr lang="zh-CN" altLang="en-US" dirty="0" smtClean="0"/>
              <a:t>不外乎：</a:t>
            </a:r>
            <a:r>
              <a:rPr lang="zh-CN" altLang="en-US" dirty="0"/>
              <a:t>动</a:t>
            </a:r>
            <a:r>
              <a:rPr lang="zh-CN" altLang="en-US" dirty="0" smtClean="0"/>
              <a:t>词，也说“不外”，意思是不超出某个范围。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举例</a:t>
            </a:r>
            <a:r>
              <a:rPr lang="en-US" altLang="zh-CN" dirty="0" smtClean="0"/>
              <a:t>】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常常去游泳馆的人</a:t>
            </a:r>
            <a:r>
              <a:rPr lang="zh-CN" altLang="en-US" dirty="0">
                <a:solidFill>
                  <a:srgbClr val="00B050"/>
                </a:solidFill>
              </a:rPr>
              <a:t>不外乎</a:t>
            </a:r>
            <a:r>
              <a:rPr lang="zh-CN" altLang="en-US" dirty="0"/>
              <a:t>小王、小张、小李他们几个。</a:t>
            </a:r>
            <a:endParaRPr lang="zh-TW" altLang="en-US" dirty="0"/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5038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小考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29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172200" cy="857250"/>
          </a:xfrm>
        </p:spPr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46802"/>
            <a:ext cx="8352928" cy="5022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用“不外乎”完成句子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sz="3600" dirty="0"/>
              <a:t>她每天的生活都是“两点一线”；不是上班就是回家吃饭、睡觉、看书。</a:t>
            </a:r>
            <a:r>
              <a:rPr lang="en-US" altLang="zh-CN" sz="3600" dirty="0"/>
              <a:t>__________________________</a:t>
            </a:r>
            <a:r>
              <a:rPr lang="zh-CN" altLang="en-US" sz="4000" dirty="0"/>
              <a:t>。</a:t>
            </a:r>
            <a:endParaRPr lang="en-US" altLang="zh-CN" sz="4000" dirty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17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5238581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一般人心情不好有各种各样的原因；归纳起来看，包括主观和客观两方面。</a:t>
            </a:r>
            <a:endParaRPr lang="en-US" altLang="zh-CN" sz="3600" dirty="0"/>
          </a:p>
          <a:p>
            <a:pPr marL="0" indent="0">
              <a:buNone/>
            </a:pPr>
            <a:r>
              <a:rPr lang="en-US" altLang="zh-CN" sz="3600" dirty="0"/>
              <a:t>   _________________________________</a:t>
            </a:r>
            <a:r>
              <a:rPr lang="zh-CN" altLang="en-US" sz="4400" dirty="0" smtClean="0"/>
              <a:t>。</a:t>
            </a:r>
            <a:endParaRPr lang="en-US" altLang="zh-CN" sz="4400" dirty="0" smtClean="0"/>
          </a:p>
          <a:p>
            <a:pPr marL="0" indent="0">
              <a:buNone/>
            </a:pPr>
            <a:endParaRPr lang="en-US" altLang="zh-CN" sz="4400" dirty="0" smtClean="0"/>
          </a:p>
          <a:p>
            <a:pPr marL="0" indent="0">
              <a:buNone/>
            </a:pPr>
            <a:endParaRPr lang="en-US" altLang="zh-CN" sz="4400" dirty="0"/>
          </a:p>
          <a:p>
            <a:r>
              <a:rPr lang="zh-CN" altLang="en-US" sz="3600" dirty="0"/>
              <a:t>这</a:t>
            </a:r>
            <a:r>
              <a:rPr lang="zh-CN" altLang="en-US" sz="3600" dirty="0" smtClean="0"/>
              <a:t>家电脑公司</a:t>
            </a:r>
            <a:r>
              <a:rPr lang="zh-CN" altLang="en-US" sz="3600" dirty="0"/>
              <a:t>生产的产品</a:t>
            </a:r>
            <a:r>
              <a:rPr lang="en-US" altLang="zh-CN" sz="3600" dirty="0"/>
              <a:t>__________</a:t>
            </a:r>
            <a:r>
              <a:rPr lang="zh-CN" altLang="en-US" sz="3600" dirty="0"/>
              <a:t>。</a:t>
            </a:r>
            <a:endParaRPr lang="en-US" altLang="zh-CN" sz="3600" dirty="0"/>
          </a:p>
          <a:p>
            <a:pPr marL="0" indent="0">
              <a:buNone/>
            </a:pPr>
            <a:endParaRPr lang="en-US" altLang="zh-CN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97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00B0F0"/>
                </a:solidFill>
              </a:rPr>
              <a:t>近义</a:t>
            </a:r>
            <a:r>
              <a:rPr lang="zh-CN" altLang="en-US" sz="5400" b="1" dirty="0" smtClean="0">
                <a:solidFill>
                  <a:srgbClr val="00B0F0"/>
                </a:solidFill>
              </a:rPr>
              <a:t>词辨析</a:t>
            </a:r>
            <a:endParaRPr lang="zh-TW" altLang="en-US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9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2780928"/>
            <a:ext cx="4824536" cy="1143000"/>
          </a:xfrm>
          <a:ln>
            <a:solidFill>
              <a:srgbClr val="002060"/>
            </a:solidFill>
          </a:ln>
        </p:spPr>
        <p:txBody>
          <a:bodyPr/>
          <a:lstStyle/>
          <a:p>
            <a:r>
              <a:rPr lang="zh-CN" altLang="en-US" dirty="0"/>
              <a:t>完毕</a:t>
            </a:r>
            <a:r>
              <a:rPr lang="en-US" altLang="zh-CN" dirty="0"/>
              <a:t>-</a:t>
            </a:r>
            <a:r>
              <a:rPr lang="zh-CN" altLang="en-US" dirty="0"/>
              <a:t>完结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10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609262"/>
              </p:ext>
            </p:extLst>
          </p:nvPr>
        </p:nvGraphicFramePr>
        <p:xfrm>
          <a:off x="539552" y="2060848"/>
          <a:ext cx="8229600" cy="1920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2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72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66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完毕  完结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66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都是动词。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66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都有结束的意思。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51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6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 noGrp="1"/>
          </p:cNvSpPr>
          <p:nvPr>
            <p:ph idx="1"/>
          </p:nvPr>
        </p:nvSpPr>
        <p:spPr>
          <a:xfrm>
            <a:off x="441731" y="692696"/>
            <a:ext cx="8229600" cy="1324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消毒</a:t>
            </a:r>
            <a:r>
              <a:rPr lang="zh-CN" altLang="en-US" dirty="0" smtClean="0">
                <a:solidFill>
                  <a:srgbClr val="0070C0"/>
                </a:solidFill>
              </a:rPr>
              <a:t>完毕</a:t>
            </a:r>
            <a:r>
              <a:rPr lang="zh-CN" altLang="en-US" dirty="0" smtClean="0"/>
              <a:t>，工作人员离开了病房。</a:t>
            </a:r>
            <a:endParaRPr lang="en-US" altLang="zh-CN" dirty="0" smtClean="0"/>
          </a:p>
          <a:p>
            <a:r>
              <a:rPr lang="zh-CN" altLang="en-US" dirty="0"/>
              <a:t>老</a:t>
            </a:r>
            <a:r>
              <a:rPr lang="zh-CN" altLang="en-US" dirty="0" smtClean="0"/>
              <a:t>师让我考试</a:t>
            </a:r>
            <a:r>
              <a:rPr lang="zh-CN" altLang="en-US" dirty="0" smtClean="0">
                <a:solidFill>
                  <a:srgbClr val="0070C0"/>
                </a:solidFill>
              </a:rPr>
              <a:t>完毕</a:t>
            </a:r>
            <a:r>
              <a:rPr lang="zh-CN" altLang="en-US" dirty="0" smtClean="0"/>
              <a:t>之后去他的办公室。</a:t>
            </a:r>
            <a:endParaRPr lang="en-US" altLang="zh-CN" dirty="0" smtClean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467544" y="3861048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他的生命已经</a:t>
            </a:r>
            <a:r>
              <a:rPr lang="zh-CN" altLang="en-US" dirty="0" smtClean="0">
                <a:solidFill>
                  <a:srgbClr val="FF0000"/>
                </a:solidFill>
              </a:rPr>
              <a:t>完结</a:t>
            </a:r>
            <a:r>
              <a:rPr lang="zh-CN" altLang="en-US" dirty="0" smtClean="0"/>
              <a:t>。</a:t>
            </a:r>
          </a:p>
          <a:p>
            <a:r>
              <a:rPr lang="zh-CN" altLang="en-US" dirty="0" smtClean="0"/>
              <a:t>人类</a:t>
            </a:r>
            <a:r>
              <a:rPr lang="zh-CN" altLang="en-US" dirty="0" smtClean="0"/>
              <a:t>对自然界的认识永</a:t>
            </a:r>
            <a:r>
              <a:rPr lang="zh-CN" altLang="en-US" dirty="0" smtClean="0"/>
              <a:t>远不会</a:t>
            </a:r>
            <a:r>
              <a:rPr lang="zh-CN" altLang="en-US" dirty="0" smtClean="0">
                <a:solidFill>
                  <a:srgbClr val="FF0000"/>
                </a:solidFill>
              </a:rPr>
              <a:t>完结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42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" y="112585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350239"/>
              </p:ext>
            </p:extLst>
          </p:nvPr>
        </p:nvGraphicFramePr>
        <p:xfrm>
          <a:off x="395536" y="2060848"/>
          <a:ext cx="8388424" cy="27065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65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56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66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7424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完毕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完结</a:t>
                      </a:r>
                      <a:endParaRPr lang="zh-TW" altLang="en-US" sz="3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3909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en-US" altLang="zh-CN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侧重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着重在事情的过程，表示已经完成。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着重在事情的结果，表示不再存在。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0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3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购物</a:t>
            </a:r>
            <a:r>
              <a:rPr lang="zh-CN" altLang="en-US" sz="4000" dirty="0" smtClean="0">
                <a:solidFill>
                  <a:srgbClr val="0070C0"/>
                </a:solidFill>
              </a:rPr>
              <a:t>完毕</a:t>
            </a:r>
            <a:r>
              <a:rPr lang="zh-CN" altLang="en-US" sz="4000" dirty="0" smtClean="0"/>
              <a:t>、吃</a:t>
            </a:r>
            <a:r>
              <a:rPr lang="zh-CN" altLang="en-US" sz="4000" dirty="0"/>
              <a:t>饭</a:t>
            </a:r>
            <a:r>
              <a:rPr lang="zh-CN" altLang="en-US" sz="4000" dirty="0">
                <a:solidFill>
                  <a:srgbClr val="0070C0"/>
                </a:solidFill>
              </a:rPr>
              <a:t>完毕</a:t>
            </a:r>
            <a:r>
              <a:rPr lang="zh-CN" altLang="en-US" sz="4000" dirty="0" smtClean="0"/>
              <a:t>、洗澡</a:t>
            </a:r>
            <a:r>
              <a:rPr lang="zh-CN" altLang="en-US" sz="4000" dirty="0">
                <a:solidFill>
                  <a:srgbClr val="0070C0"/>
                </a:solidFill>
              </a:rPr>
              <a:t>完毕</a:t>
            </a:r>
            <a:endParaRPr lang="en-US" altLang="zh-CN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32075" y="4005064"/>
            <a:ext cx="8229600" cy="1324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000" dirty="0" smtClean="0"/>
              <a:t>小说</a:t>
            </a:r>
            <a:r>
              <a:rPr lang="zh-CN" altLang="en-US" sz="4000" dirty="0" smtClean="0">
                <a:solidFill>
                  <a:srgbClr val="FF0000"/>
                </a:solidFill>
              </a:rPr>
              <a:t>完结</a:t>
            </a:r>
            <a:r>
              <a:rPr lang="zh-CN" altLang="en-US" sz="4000" dirty="0" smtClean="0"/>
              <a:t>、电影</a:t>
            </a:r>
            <a:r>
              <a:rPr lang="zh-CN" altLang="en-US" sz="4000" dirty="0">
                <a:solidFill>
                  <a:srgbClr val="FF0000"/>
                </a:solidFill>
              </a:rPr>
              <a:t>完结</a:t>
            </a:r>
            <a:r>
              <a:rPr lang="zh-CN" altLang="en-US" sz="4000" dirty="0" smtClean="0"/>
              <a:t>、学期</a:t>
            </a:r>
            <a:r>
              <a:rPr lang="zh-CN" altLang="en-US" sz="4000" dirty="0">
                <a:solidFill>
                  <a:srgbClr val="FF0000"/>
                </a:solidFill>
              </a:rPr>
              <a:t>完结</a:t>
            </a:r>
            <a:endParaRPr lang="en-US" altLang="zh-CN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137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9939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702559"/>
              </p:ext>
            </p:extLst>
          </p:nvPr>
        </p:nvGraphicFramePr>
        <p:xfrm>
          <a:off x="395536" y="1196752"/>
          <a:ext cx="8319791" cy="55069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510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46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941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8376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完毕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完结</a:t>
                      </a:r>
                      <a:endParaRPr lang="zh-TW" altLang="en-US" sz="3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4928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动词</a:t>
                      </a:r>
                      <a:r>
                        <a:rPr lang="en-US" altLang="zh-CN" sz="36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完毕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名词</a:t>
                      </a:r>
                      <a:r>
                        <a:rPr lang="en-US" altLang="zh-CN" sz="36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完结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4928">
                <a:tc>
                  <a:txBody>
                    <a:bodyPr/>
                    <a:lstStyle/>
                    <a:p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关系完结、感情完结、婚姻完结、矛盾完结、生命完结、战争完结、学期完结、假期完结、故事完结、小说完结、电影完结、任务完结、项目完结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內容版面配置區 2"/>
          <p:cNvSpPr txBox="1">
            <a:spLocks/>
          </p:cNvSpPr>
          <p:nvPr/>
        </p:nvSpPr>
        <p:spPr>
          <a:xfrm>
            <a:off x="623719" y="3717032"/>
            <a:ext cx="8229600" cy="2509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84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52" y="188640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160372"/>
              </p:ext>
            </p:extLst>
          </p:nvPr>
        </p:nvGraphicFramePr>
        <p:xfrm>
          <a:off x="572689" y="1844824"/>
          <a:ext cx="8319791" cy="33123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510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32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359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0377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完毕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完结</a:t>
                      </a:r>
                      <a:endParaRPr lang="zh-TW" altLang="en-US" sz="3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83879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语义侧重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着重在事情的过程，表示已经完成。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着重在事情的结果，表示不再存在。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4928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动词</a:t>
                      </a:r>
                      <a:r>
                        <a:rPr lang="en-US" altLang="zh-CN" sz="36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完毕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名词</a:t>
                      </a:r>
                      <a:r>
                        <a:rPr lang="en-US" altLang="zh-CN" sz="36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完结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0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秦文君，中国当代优秀的儿童文学作家之一。</a:t>
            </a:r>
            <a:r>
              <a:rPr lang="en-US" altLang="zh-CN" dirty="0" smtClean="0"/>
              <a:t>1954</a:t>
            </a:r>
            <a:r>
              <a:rPr lang="zh-CN" altLang="en-US" dirty="0" smtClean="0"/>
              <a:t>年出生。</a:t>
            </a:r>
            <a:endParaRPr lang="en-US" altLang="zh-CN" dirty="0" smtClean="0"/>
          </a:p>
          <a:p>
            <a:r>
              <a:rPr lang="zh-CN" altLang="en-US" dirty="0" smtClean="0"/>
              <a:t>主要作品：</a:t>
            </a:r>
            <a:r>
              <a:rPr lang="en-US" altLang="zh-CN" dirty="0" smtClean="0"/>
              <a:t>《</a:t>
            </a:r>
            <a:r>
              <a:rPr lang="zh-CN" altLang="en-US" dirty="0" smtClean="0"/>
              <a:t>秦文君文集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、儿童文学集</a:t>
            </a:r>
            <a:r>
              <a:rPr lang="en-US" altLang="zh-CN" dirty="0" smtClean="0"/>
              <a:t>《</a:t>
            </a:r>
            <a:r>
              <a:rPr lang="zh-CN" altLang="en-US" dirty="0"/>
              <a:t>变变变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、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调皮的日子</a:t>
            </a:r>
            <a:r>
              <a:rPr lang="en-US" altLang="zh-CN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83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检查（    ）后，医生向病人解释了目前的情况。</a:t>
            </a:r>
            <a:endParaRPr lang="en-US" altLang="zh-CN" dirty="0" smtClean="0"/>
          </a:p>
          <a:p>
            <a:r>
              <a:rPr lang="zh-CN" altLang="en-US" dirty="0" smtClean="0"/>
              <a:t>现在事情还没有（        ），还需要我们做进一步的研究和处理。</a:t>
            </a:r>
            <a:endParaRPr lang="en-US" altLang="zh-CN" dirty="0" smtClean="0"/>
          </a:p>
          <a:p>
            <a:r>
              <a:rPr lang="zh-CN" altLang="en-US" dirty="0" smtClean="0"/>
              <a:t>一个学期（        ）了，同学们旅游的旅游，回家的回家。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02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2852936"/>
            <a:ext cx="4608512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 smtClean="0"/>
              <a:t>为难</a:t>
            </a:r>
            <a:r>
              <a:rPr lang="en-US" altLang="zh-CN" dirty="0" smtClean="0"/>
              <a:t>-</a:t>
            </a:r>
            <a:r>
              <a:rPr lang="zh-CN" altLang="en-US" dirty="0" smtClean="0"/>
              <a:t>难为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84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为难</a:t>
            </a:r>
            <a:r>
              <a:rPr lang="en-US" altLang="zh-CN" dirty="0" smtClean="0"/>
              <a:t>-</a:t>
            </a:r>
            <a:r>
              <a:rPr lang="zh-CN" altLang="en-US" dirty="0" smtClean="0"/>
              <a:t>难为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4293096"/>
            <a:ext cx="8229600" cy="2077691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我决定辞职了，因为我的老板经常</a:t>
            </a:r>
            <a:r>
              <a:rPr lang="zh-CN" altLang="en-US" dirty="0"/>
              <a:t>故意</a:t>
            </a:r>
            <a:r>
              <a:rPr lang="zh-CN" altLang="en-US" dirty="0" smtClean="0">
                <a:solidFill>
                  <a:srgbClr val="FF0000"/>
                </a:solidFill>
              </a:rPr>
              <a:t>为难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难为</a:t>
            </a:r>
            <a:r>
              <a:rPr lang="zh-CN" altLang="en-US" dirty="0" smtClean="0"/>
              <a:t>我。</a:t>
            </a:r>
            <a:endParaRPr lang="en-US" altLang="zh-CN" dirty="0" smtClean="0"/>
          </a:p>
          <a:p>
            <a:r>
              <a:rPr lang="zh-CN" altLang="en-US" dirty="0" smtClean="0"/>
              <a:t>孩子太小了，还</a:t>
            </a:r>
            <a:r>
              <a:rPr lang="zh-CN" altLang="en-US" dirty="0"/>
              <a:t>不懂</a:t>
            </a:r>
            <a:r>
              <a:rPr lang="zh-CN" altLang="en-US" dirty="0" smtClean="0"/>
              <a:t>这么复杂的问题，就别再</a:t>
            </a:r>
            <a:r>
              <a:rPr lang="zh-CN" altLang="en-US" dirty="0" smtClean="0">
                <a:solidFill>
                  <a:srgbClr val="FF0000"/>
                </a:solidFill>
              </a:rPr>
              <a:t>为难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难为</a:t>
            </a:r>
            <a:r>
              <a:rPr lang="zh-CN" altLang="en-US" dirty="0" smtClean="0"/>
              <a:t>他了。</a:t>
            </a:r>
            <a:endParaRPr lang="en-US" altLang="zh-CN" dirty="0" smtClean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915265"/>
              </p:ext>
            </p:extLst>
          </p:nvPr>
        </p:nvGraphicFramePr>
        <p:xfrm>
          <a:off x="539552" y="2060848"/>
          <a:ext cx="8229600" cy="1920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2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72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66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为难    难为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66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都有作对或刁难的意思。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66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都可以做动词。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1296144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zh-CN" altLang="en-US" dirty="0"/>
              <a:t>真是</a:t>
            </a:r>
            <a:r>
              <a:rPr lang="zh-CN" altLang="en-US" dirty="0">
                <a:solidFill>
                  <a:srgbClr val="FF0000"/>
                </a:solidFill>
              </a:rPr>
              <a:t>难为</a:t>
            </a:r>
            <a:r>
              <a:rPr lang="zh-CN" altLang="en-US" dirty="0"/>
              <a:t>你了，要不是你，我还不知道怎么办呢。</a:t>
            </a:r>
            <a:endParaRPr lang="en-US" altLang="zh-CN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323528" y="4149079"/>
            <a:ext cx="8424936" cy="58477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200" dirty="0"/>
              <a:t>一个人带着三个孩子，真</a:t>
            </a:r>
            <a:r>
              <a:rPr lang="zh-CN" altLang="en-US" sz="3200" dirty="0">
                <a:solidFill>
                  <a:srgbClr val="FF0000"/>
                </a:solidFill>
              </a:rPr>
              <a:t>难为</a:t>
            </a:r>
            <a:r>
              <a:rPr lang="zh-CN" altLang="en-US" sz="3200" dirty="0"/>
              <a:t>她了。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8151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zh-CN" altLang="en-US" dirty="0" smtClean="0"/>
              <a:t>今天</a:t>
            </a:r>
            <a:r>
              <a:rPr lang="zh-CN" altLang="en-US" dirty="0"/>
              <a:t>大家都请假，只有我一个人去上班，我一个人做了三个人的工作，下班后</a:t>
            </a:r>
            <a:r>
              <a:rPr lang="zh-CN" altLang="en-US" dirty="0" smtClean="0"/>
              <a:t>，老板对</a:t>
            </a:r>
            <a:r>
              <a:rPr lang="zh-CN" altLang="en-US" dirty="0"/>
              <a:t>我说：“真是辛苦你了！”</a:t>
            </a:r>
            <a:r>
              <a:rPr lang="en-US" altLang="zh-CN" dirty="0">
                <a:sym typeface="Wingdings" panose="05000000000000000000" pitchFamily="2" charset="2"/>
              </a:rPr>
              <a:t> </a:t>
            </a:r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395536" y="620688"/>
            <a:ext cx="8229600" cy="242099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姐姐和姐夫生了四个孩子，但是最近离婚了，姐姐一个人带着四个孩子一起生活，但是姐姐的薪水并不高，而且四个孩子年纪还小，生活真的很辛苦。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22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379522"/>
              </p:ext>
            </p:extLst>
          </p:nvPr>
        </p:nvGraphicFramePr>
        <p:xfrm>
          <a:off x="467544" y="2492896"/>
          <a:ext cx="8319791" cy="15841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53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90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0377">
                <a:tc>
                  <a:txBody>
                    <a:bodyPr/>
                    <a:lstStyle/>
                    <a:p>
                      <a:pPr algn="dist"/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为难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难为</a:t>
                      </a:r>
                      <a:endParaRPr lang="zh-TW" alt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3799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没有这个意思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还有“多亏”的意思，指做了不容易做的事。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63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难为</a:t>
            </a:r>
            <a:r>
              <a:rPr lang="zh-CN" altLang="en-US" dirty="0"/>
              <a:t>你还帮我把行李搬进来。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难为</a:t>
            </a:r>
            <a:r>
              <a:rPr lang="zh-CN" altLang="en-US" dirty="0"/>
              <a:t>你想得这么周到。</a:t>
            </a:r>
            <a:endParaRPr lang="en-US" altLang="zh-CN" dirty="0"/>
          </a:p>
          <a:p>
            <a:r>
              <a:rPr lang="zh-CN" altLang="en-US" dirty="0" smtClean="0"/>
              <a:t>我一下飞机，小李就来机场接我，还帮我搬行李，真的是辛苦他了。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3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024546"/>
              </p:ext>
            </p:extLst>
          </p:nvPr>
        </p:nvGraphicFramePr>
        <p:xfrm>
          <a:off x="395536" y="2564904"/>
          <a:ext cx="8319791" cy="237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53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90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0377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为难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难为</a:t>
                      </a:r>
                      <a:endParaRPr lang="zh-TW" altLang="en-US" sz="3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没有这个用法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可以用于客套话，用于感谢别人为自己做事。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2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76672"/>
            <a:ext cx="8568952" cy="2160240"/>
          </a:xfrm>
        </p:spPr>
        <p:txBody>
          <a:bodyPr/>
          <a:lstStyle/>
          <a:p>
            <a:r>
              <a:rPr lang="zh-CN" altLang="en-US" dirty="0"/>
              <a:t>朋友突然向我借一万块，这件事让我好</a:t>
            </a:r>
            <a:r>
              <a:rPr lang="zh-CN" altLang="en-US" dirty="0">
                <a:solidFill>
                  <a:srgbClr val="0070C0"/>
                </a:solidFill>
              </a:rPr>
              <a:t>为难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别让人做</a:t>
            </a:r>
            <a:r>
              <a:rPr lang="zh-CN" altLang="en-US" dirty="0">
                <a:solidFill>
                  <a:srgbClr val="0070C0"/>
                </a:solidFill>
              </a:rPr>
              <a:t>为难</a:t>
            </a:r>
            <a:r>
              <a:rPr lang="zh-CN" altLang="en-US" dirty="0"/>
              <a:t>的事了，还是自己解决吧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323528" y="3356992"/>
            <a:ext cx="8739245" cy="19854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爷爷奶奶让我学医学，爸爸妈妈让我学法律，这可让我太</a:t>
            </a:r>
            <a:r>
              <a:rPr lang="zh-CN" altLang="en-US" dirty="0" smtClean="0">
                <a:solidFill>
                  <a:srgbClr val="FF0000"/>
                </a:solidFill>
              </a:rPr>
              <a:t>难为</a:t>
            </a:r>
            <a:r>
              <a:rPr lang="zh-CN" altLang="en-US" dirty="0" smtClean="0"/>
              <a:t>了！</a:t>
            </a:r>
            <a:endParaRPr lang="zh-TW" altLang="en-US" dirty="0" smtClean="0"/>
          </a:p>
          <a:p>
            <a:r>
              <a:rPr lang="zh-CN" altLang="en-US" dirty="0" smtClean="0"/>
              <a:t>姐姐约我今天去唱歌，同学约我去吃饭，让我很</a:t>
            </a:r>
            <a:r>
              <a:rPr lang="zh-CN" altLang="en-US" dirty="0" smtClean="0">
                <a:solidFill>
                  <a:srgbClr val="FF0000"/>
                </a:solidFill>
              </a:rPr>
              <a:t>难为</a:t>
            </a:r>
            <a:r>
              <a:rPr lang="zh-CN" altLang="en-US" dirty="0" smtClean="0"/>
              <a:t>。 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87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847053"/>
              </p:ext>
            </p:extLst>
          </p:nvPr>
        </p:nvGraphicFramePr>
        <p:xfrm>
          <a:off x="467544" y="2780928"/>
          <a:ext cx="8319791" cy="11994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53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71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232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0377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为难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难为</a:t>
                      </a:r>
                      <a:endParaRPr lang="zh-TW" altLang="en-US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动词、形容词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动词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28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你在和别人相处的过程中，肯定遇到过对方说话算数或不算数的情况，这时候你有什么感受？</a:t>
            </a:r>
            <a:endParaRPr lang="en-US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val="30875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107050"/>
              </p:ext>
            </p:extLst>
          </p:nvPr>
        </p:nvGraphicFramePr>
        <p:xfrm>
          <a:off x="467544" y="1772816"/>
          <a:ext cx="8319791" cy="310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53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90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0377">
                <a:tc>
                  <a:txBody>
                    <a:bodyPr/>
                    <a:lstStyle/>
                    <a:p>
                      <a:pPr algn="dist"/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为难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难为</a:t>
                      </a:r>
                      <a:endParaRPr lang="zh-TW" alt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3799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没有这个意思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还有“多亏”的意思，指做了不容易做的事。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没有这个用法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可以用于客套话，用于感谢别人为自己做事。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动词、形容词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动词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3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这么多事情都都要你一个人做，真（        ）你了。</a:t>
            </a:r>
            <a:endParaRPr lang="en-US" altLang="zh-CN" dirty="0" smtClean="0"/>
          </a:p>
          <a:p>
            <a:r>
              <a:rPr lang="en-US" altLang="zh-TW" dirty="0" smtClean="0"/>
              <a:t>A: </a:t>
            </a:r>
            <a:r>
              <a:rPr lang="zh-CN" altLang="en-US" dirty="0" smtClean="0"/>
              <a:t>我已经帮你吧东西都收拾好了。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B: </a:t>
            </a:r>
            <a:r>
              <a:rPr lang="zh-CN" altLang="en-US" dirty="0" smtClean="0"/>
              <a:t>（        ）你想得这么周到。太感谢啦！</a:t>
            </a:r>
            <a:endParaRPr lang="en-US" altLang="zh-CN" dirty="0" smtClean="0"/>
          </a:p>
          <a:p>
            <a:r>
              <a:rPr lang="zh-CN" altLang="en-US" dirty="0" smtClean="0"/>
              <a:t>她的朋友请她马上去机场接机，这让</a:t>
            </a:r>
            <a:r>
              <a:rPr lang="zh-CN" altLang="en-US" dirty="0"/>
              <a:t>他很（        </a:t>
            </a:r>
            <a:r>
              <a:rPr lang="zh-CN" altLang="en-US" dirty="0" smtClean="0"/>
              <a:t>），因为公司正好有重要的事情需要处理。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591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86633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你听说过“守信用”这个词吗</a:t>
            </a:r>
            <a:r>
              <a:rPr lang="zh-CN" altLang="en-US" dirty="0" smtClean="0"/>
              <a:t>？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你</a:t>
            </a:r>
            <a:r>
              <a:rPr lang="zh-CN" altLang="en-US" dirty="0"/>
              <a:t>觉得应该怎么评价“守信用”这种行为？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8119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360040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这篇课文讲的就是一个关于“守信用”的故事。请你读一读，想一想你对文章中的人物有什么看法，以及这件事对“我”有什么影响。</a:t>
            </a:r>
            <a:r>
              <a:rPr lang="cs-CZ" altLang="zh-TW" dirty="0"/>
              <a:t/>
            </a:r>
            <a:br>
              <a:rPr lang="cs-CZ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4761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068960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第三课  一诺千金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10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回答问题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877272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/>
              <a:t>那个男生问“我”借钱，“我”的第一个反应是什么？后来“我”是否答应借钱</a:t>
            </a:r>
            <a:r>
              <a:rPr lang="zh-CN" altLang="en-US" dirty="0" smtClean="0"/>
              <a:t>？</a:t>
            </a:r>
            <a:endParaRPr lang="en-US" altLang="zh-CN" sz="1000" dirty="0"/>
          </a:p>
          <a:p>
            <a:r>
              <a:rPr lang="zh-CN" altLang="en-US" dirty="0"/>
              <a:t>大家觉得那</a:t>
            </a:r>
            <a:r>
              <a:rPr lang="zh-CN" altLang="en-US" dirty="0"/>
              <a:t>个男生的母亲只有什么形象</a:t>
            </a:r>
            <a:r>
              <a:rPr lang="zh-CN" altLang="en-US" dirty="0" smtClean="0"/>
              <a:t>？</a:t>
            </a:r>
            <a:endParaRPr lang="en-US" altLang="zh-CN" sz="1000" dirty="0"/>
          </a:p>
          <a:p>
            <a:r>
              <a:rPr lang="zh-CN" altLang="en-US" dirty="0"/>
              <a:t>为什么“我”会为难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第五天的时候，那个男生来上学了吗？那“我“的心情怎么样？</a:t>
            </a:r>
            <a:endParaRPr lang="en-US" altLang="zh-CN" dirty="0"/>
          </a:p>
          <a:p>
            <a:r>
              <a:rPr lang="zh-CN" altLang="en-US" dirty="0"/>
              <a:t>那个男生什么时候才来找“我”？</a:t>
            </a:r>
            <a:endParaRPr lang="en-US" altLang="zh-CN" dirty="0"/>
          </a:p>
          <a:p>
            <a:r>
              <a:rPr lang="zh-CN" altLang="en-US" dirty="0"/>
              <a:t>描述一下“第五天”发生的事情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“我”是从哪里知道那个男生为什么要向“我”借钱？</a:t>
            </a:r>
            <a:endParaRPr lang="en-US" altLang="zh-CN" dirty="0"/>
          </a:p>
          <a:p>
            <a:r>
              <a:rPr lang="zh-CN" altLang="en-US" dirty="0"/>
              <a:t>为什么那个男生要借钱？</a:t>
            </a:r>
            <a:endParaRPr lang="en-US" altLang="zh-CN" dirty="0"/>
          </a:p>
          <a:p>
            <a:r>
              <a:rPr lang="zh-CN" altLang="en-US" dirty="0"/>
              <a:t>为了还钱，那个男生去哪里赚钱？他到什么时候才赚够了钱？</a:t>
            </a:r>
            <a:endParaRPr lang="en-US" altLang="zh-CN" dirty="0"/>
          </a:p>
          <a:p>
            <a:r>
              <a:rPr lang="zh-CN" altLang="en-US" dirty="0"/>
              <a:t>你觉得那个男生为什么要十万火急地急行夜色中</a:t>
            </a:r>
            <a:r>
              <a:rPr lang="en-US" altLang="zh-CN" dirty="0"/>
              <a:t>?</a:t>
            </a:r>
          </a:p>
          <a:p>
            <a:r>
              <a:rPr lang="zh-CN" altLang="en-US" dirty="0"/>
              <a:t>从这个男生的行为我们可以看出他是个什么样的人</a:t>
            </a:r>
            <a:r>
              <a:rPr lang="zh-CN" altLang="en-US" dirty="0" smtClean="0"/>
              <a:t>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20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C:\Users\ASUS\Desktop\清大\碩二上\實習\上課用\博雅漢語\第六週\图片\课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21" y="1196752"/>
            <a:ext cx="9159788" cy="421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5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1776</Words>
  <Application>Microsoft Office PowerPoint</Application>
  <PresentationFormat>如螢幕大小 (4:3)</PresentationFormat>
  <Paragraphs>162</Paragraphs>
  <Slides>41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2" baseType="lpstr">
      <vt:lpstr>Office 佈景主題</vt:lpstr>
      <vt:lpstr>Practical Chinese </vt:lpstr>
      <vt:lpstr>小考</vt:lpstr>
      <vt:lpstr>作者</vt:lpstr>
      <vt:lpstr>PowerPoint 簡報</vt:lpstr>
      <vt:lpstr>你听说过“守信用”这个词吗？   你觉得应该怎么评价“守信用”这种行为？ </vt:lpstr>
      <vt:lpstr>这篇课文讲的就是一个关于“守信用”的故事。请你读一读，想一想你对文章中的人物有什么看法，以及这件事对“我”有什么影响。 </vt:lpstr>
      <vt:lpstr>第三课  一诺千金</vt:lpstr>
      <vt:lpstr>回答问题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语言点</vt:lpstr>
      <vt:lpstr>她留给大家的形象不外乎两种：……</vt:lpstr>
      <vt:lpstr>练一练</vt:lpstr>
      <vt:lpstr>PowerPoint 簡報</vt:lpstr>
      <vt:lpstr>近义词辨析</vt:lpstr>
      <vt:lpstr>完毕-完结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练一练</vt:lpstr>
      <vt:lpstr>为难-难为</vt:lpstr>
      <vt:lpstr>为难-难为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练一练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Chinese</dc:title>
  <dc:creator>ASUS</dc:creator>
  <cp:lastModifiedBy>ASUS</cp:lastModifiedBy>
  <cp:revision>244</cp:revision>
  <dcterms:created xsi:type="dcterms:W3CDTF">2018-09-29T06:39:21Z</dcterms:created>
  <dcterms:modified xsi:type="dcterms:W3CDTF">2018-10-29T21:51:29Z</dcterms:modified>
</cp:coreProperties>
</file>