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6" r:id="rId3"/>
    <p:sldId id="408" r:id="rId4"/>
    <p:sldId id="409" r:id="rId5"/>
    <p:sldId id="371" r:id="rId6"/>
    <p:sldId id="374" r:id="rId7"/>
    <p:sldId id="372" r:id="rId8"/>
    <p:sldId id="375" r:id="rId9"/>
    <p:sldId id="366" r:id="rId10"/>
    <p:sldId id="364" r:id="rId11"/>
    <p:sldId id="370" r:id="rId12"/>
    <p:sldId id="389" r:id="rId13"/>
    <p:sldId id="425" r:id="rId14"/>
    <p:sldId id="390" r:id="rId15"/>
    <p:sldId id="402" r:id="rId16"/>
    <p:sldId id="403" r:id="rId17"/>
    <p:sldId id="394" r:id="rId18"/>
    <p:sldId id="395" r:id="rId19"/>
    <p:sldId id="396" r:id="rId20"/>
    <p:sldId id="404" r:id="rId21"/>
    <p:sldId id="397" r:id="rId22"/>
    <p:sldId id="405" r:id="rId23"/>
    <p:sldId id="398" r:id="rId24"/>
    <p:sldId id="399" r:id="rId25"/>
    <p:sldId id="406" r:id="rId26"/>
    <p:sldId id="400" r:id="rId27"/>
    <p:sldId id="401" r:id="rId28"/>
    <p:sldId id="407" r:id="rId29"/>
    <p:sldId id="411" r:id="rId30"/>
    <p:sldId id="417" r:id="rId31"/>
    <p:sldId id="418" r:id="rId32"/>
    <p:sldId id="412" r:id="rId33"/>
    <p:sldId id="419" r:id="rId34"/>
    <p:sldId id="413" r:id="rId35"/>
    <p:sldId id="420" r:id="rId36"/>
    <p:sldId id="414" r:id="rId37"/>
    <p:sldId id="421" r:id="rId38"/>
    <p:sldId id="415" r:id="rId39"/>
    <p:sldId id="422" r:id="rId40"/>
    <p:sldId id="416" r:id="rId41"/>
    <p:sldId id="423" r:id="rId42"/>
    <p:sldId id="424" r:id="rId43"/>
    <p:sldId id="346" r:id="rId44"/>
    <p:sldId id="376" r:id="rId45"/>
    <p:sldId id="377" r:id="rId46"/>
    <p:sldId id="378" r:id="rId47"/>
    <p:sldId id="410" r:id="rId48"/>
    <p:sldId id="380" r:id="rId49"/>
    <p:sldId id="382" r:id="rId50"/>
    <p:sldId id="381" r:id="rId51"/>
    <p:sldId id="383" r:id="rId52"/>
    <p:sldId id="379" r:id="rId53"/>
    <p:sldId id="348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F3"/>
    <a:srgbClr val="FA8EFD"/>
    <a:srgbClr val="F66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91" autoAdjust="0"/>
  </p:normalViewPr>
  <p:slideViewPr>
    <p:cSldViewPr>
      <p:cViewPr varScale="1">
        <p:scale>
          <a:sx n="66" d="100"/>
          <a:sy n="66" d="100"/>
        </p:scale>
        <p:origin x="84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6D46-29FF-45B0-A644-3757799522E6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110E-D756-4326-8878-21033E5B12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9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他的演技谈得上很有特色</a:t>
            </a:r>
            <a:endParaRPr lang="en-US" altLang="zh-CN" dirty="0" smtClean="0"/>
          </a:p>
          <a:p>
            <a:r>
              <a:rPr lang="zh-CN" altLang="en-US" dirty="0" smtClean="0"/>
              <a:t>他谈得上是中国古代最伟大的诗人之一了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4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随随便便</a:t>
            </a:r>
            <a:endParaRPr lang="en-US" altLang="zh-CN" dirty="0" smtClean="0"/>
          </a:p>
          <a:p>
            <a:r>
              <a:rPr lang="zh-CN" altLang="en-US" dirty="0" smtClean="0"/>
              <a:t>随便</a:t>
            </a:r>
            <a:r>
              <a:rPr lang="en-US" altLang="zh-CN" dirty="0" smtClean="0"/>
              <a:t>/</a:t>
            </a:r>
            <a:r>
              <a:rPr lang="zh-CN" altLang="en-US" dirty="0" smtClean="0"/>
              <a:t>随意</a:t>
            </a:r>
            <a:endParaRPr lang="en-US" altLang="zh-CN" dirty="0" smtClean="0"/>
          </a:p>
          <a:p>
            <a:r>
              <a:rPr lang="zh-CN" altLang="en-US" dirty="0" smtClean="0"/>
              <a:t>随便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87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96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南方的天气较之于北方的天气更温暖。</a:t>
            </a:r>
            <a:endParaRPr lang="cs-CZ" altLang="zh-TW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98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9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大发雷霆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大失所望</a:t>
            </a:r>
            <a:endParaRPr lang="en-US" altLang="zh-CN" dirty="0" smtClean="0"/>
          </a:p>
          <a:p>
            <a:r>
              <a:rPr lang="zh-CN" altLang="en-US" dirty="0" smtClean="0"/>
              <a:t>大有余地</a:t>
            </a:r>
            <a:endParaRPr lang="en-US" altLang="zh-CN" dirty="0" smtClean="0"/>
          </a:p>
          <a:p>
            <a:r>
              <a:rPr lang="zh-CN" altLang="en-US" dirty="0" smtClean="0"/>
              <a:t>大有人在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4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大显身手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大有作为</a:t>
            </a:r>
            <a:endParaRPr lang="en-US" altLang="zh-CN" dirty="0" smtClean="0"/>
          </a:p>
          <a:p>
            <a:r>
              <a:rPr lang="zh-CN" altLang="en-US" dirty="0" smtClean="0"/>
              <a:t>大煞风景</a:t>
            </a:r>
            <a:endParaRPr lang="en-US" altLang="zh-CN" dirty="0" smtClean="0"/>
          </a:p>
          <a:p>
            <a:r>
              <a:rPr lang="zh-CN" altLang="en-US" dirty="0" smtClean="0"/>
              <a:t>大发雷霆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15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大为提高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大为高兴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大为愤怒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大为改观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大为失望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大为吃惊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大为难过、大为生气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大为降低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大为丰富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大为感兴趣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大为赞赏</a:t>
            </a: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79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985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薪水大为提高</a:t>
            </a:r>
            <a:endParaRPr lang="en-US" altLang="zh-CN" dirty="0" smtClean="0"/>
          </a:p>
          <a:p>
            <a:r>
              <a:rPr lang="zh-CN" altLang="en-US" smtClean="0"/>
              <a:t>大为吃惊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64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4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3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86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4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67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29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9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8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1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Practical Chinese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zh-TW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2018/11/01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2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1124744"/>
            <a:ext cx="9144000" cy="1816129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2924944"/>
            <a:ext cx="9143999" cy="22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96952"/>
            <a:ext cx="8711588" cy="3600400"/>
          </a:xfrm>
        </p:spPr>
        <p:txBody>
          <a:bodyPr>
            <a:normAutofit/>
          </a:bodyPr>
          <a:lstStyle/>
          <a:p>
            <a:r>
              <a:rPr lang="zh-CN" altLang="en-US" dirty="0"/>
              <a:t>“我”与那个男生只有一次交往，</a:t>
            </a:r>
            <a:r>
              <a:rPr lang="zh-CN" altLang="en-US" dirty="0" smtClean="0"/>
              <a:t>但给“我”留下了什么震撼？</a:t>
            </a:r>
            <a:endParaRPr lang="en-US" altLang="zh-CN" sz="1800" dirty="0"/>
          </a:p>
          <a:p>
            <a:r>
              <a:rPr lang="zh-CN" altLang="en-US" dirty="0"/>
              <a:t>以后</a:t>
            </a:r>
            <a:r>
              <a:rPr lang="zh-CN" altLang="en-US" dirty="0" smtClean="0"/>
              <a:t>看到哪一类的字眼</a:t>
            </a:r>
            <a:r>
              <a:rPr lang="zh-CN" altLang="en-US" dirty="0"/>
              <a:t>，都会</a:t>
            </a:r>
            <a:r>
              <a:rPr lang="zh-CN" altLang="en-US" dirty="0" smtClean="0"/>
              <a:t>想到那个男生？</a:t>
            </a:r>
            <a:endParaRPr lang="en-US" altLang="zh-CN" dirty="0" smtClean="0"/>
          </a:p>
          <a:p>
            <a:r>
              <a:rPr lang="zh-CN" altLang="en-US" dirty="0" smtClean="0"/>
              <a:t>那个男生</a:t>
            </a:r>
            <a:r>
              <a:rPr lang="zh-CN" altLang="en-US" dirty="0"/>
              <a:t>后来怎么了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“我”觉得那个男生为什么可以走向成功？</a:t>
            </a:r>
            <a:endParaRPr lang="en-US" altLang="zh-CN" dirty="0" smtClean="0"/>
          </a:p>
          <a:p>
            <a:r>
              <a:rPr lang="zh-CN" altLang="en-US" dirty="0"/>
              <a:t>你认</a:t>
            </a:r>
            <a:r>
              <a:rPr lang="zh-CN" altLang="en-US" dirty="0" smtClean="0"/>
              <a:t>为什么个性的人可以成功？</a:t>
            </a:r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" y="404664"/>
            <a:ext cx="9144000" cy="2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zh-CN" altLang="en-US" dirty="0"/>
              <a:t>一诺千金看起来是一种什么？</a:t>
            </a:r>
            <a:endParaRPr lang="en-US" altLang="zh-CN" dirty="0"/>
          </a:p>
          <a:p>
            <a:r>
              <a:rPr lang="zh-CN" altLang="en-US" dirty="0"/>
              <a:t>一诺千金的内</a:t>
            </a:r>
            <a:r>
              <a:rPr lang="zh-CN" altLang="en-US" dirty="0" smtClean="0"/>
              <a:t>涵和什么有关？</a:t>
            </a:r>
            <a:endParaRPr lang="en-US" altLang="zh-CN" dirty="0"/>
          </a:p>
          <a:p>
            <a:r>
              <a:rPr lang="zh-CN" altLang="en-US" dirty="0"/>
              <a:t>诚挚、严谨的人做事自然怎么样？</a:t>
            </a:r>
            <a:endParaRPr lang="en-US" altLang="zh-CN" dirty="0"/>
          </a:p>
          <a:p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" y="764704"/>
            <a:ext cx="9144000" cy="18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76" y="4587236"/>
            <a:ext cx="8229600" cy="227076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什么样的人比起一诺千金的人活得轻松？</a:t>
            </a:r>
            <a:endParaRPr lang="en-US" altLang="zh-CN" dirty="0" smtClean="0"/>
          </a:p>
          <a:p>
            <a:r>
              <a:rPr lang="zh-CN" altLang="en-US" dirty="0"/>
              <a:t>一个</a:t>
            </a:r>
            <a:r>
              <a:rPr lang="zh-CN" altLang="en-US" dirty="0" smtClean="0"/>
              <a:t>人失信多了，</a:t>
            </a:r>
            <a:r>
              <a:rPr lang="zh-CN" altLang="en-US" dirty="0"/>
              <a:t>他</a:t>
            </a:r>
            <a:r>
              <a:rPr lang="zh-CN" altLang="en-US" dirty="0" smtClean="0"/>
              <a:t>的诺言会被当成什么？</a:t>
            </a:r>
            <a:endParaRPr lang="en-US" altLang="zh-CN" dirty="0" smtClean="0"/>
          </a:p>
          <a:p>
            <a:r>
              <a:rPr lang="zh-CN" altLang="en-US" dirty="0" smtClean="0"/>
              <a:t>人一沾上那种潦倒的气味，会怎么样？</a:t>
            </a:r>
            <a:endParaRPr lang="en-US" altLang="zh-CN" dirty="0" smtClean="0"/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" y="2292801"/>
            <a:ext cx="9143999" cy="22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2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1124744"/>
            <a:ext cx="9144000" cy="18161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2927668"/>
            <a:ext cx="9144000" cy="501331"/>
          </a:xfrm>
          <a:prstGeom prst="rect">
            <a:avLst/>
          </a:prstGeom>
        </p:spPr>
      </p:pic>
      <p:pic>
        <p:nvPicPr>
          <p:cNvPr id="6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1" r="12452" b="-10264"/>
          <a:stretch/>
        </p:blipFill>
        <p:spPr>
          <a:xfrm>
            <a:off x="23013" y="3428999"/>
            <a:ext cx="8005371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3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以后再看到“优秀”、“守信用”</a:t>
            </a:r>
            <a:r>
              <a:rPr lang="zh-CN" altLang="en-US" b="1" dirty="0" smtClean="0">
                <a:solidFill>
                  <a:srgbClr val="00B050"/>
                </a:solidFill>
              </a:rPr>
              <a:t>之类</a:t>
            </a:r>
            <a:r>
              <a:rPr lang="zh-CN" altLang="en-US" dirty="0" smtClean="0"/>
              <a:t>的字眼，</a:t>
            </a:r>
            <a:r>
              <a:rPr lang="en-US" altLang="zh-CN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】……</a:t>
            </a:r>
            <a:r>
              <a:rPr lang="zh-CN" altLang="en-US" dirty="0" smtClean="0"/>
              <a:t>之类：意思是像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一类的人或事物。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像保护环境、保护动物</a:t>
            </a:r>
            <a:r>
              <a:rPr lang="zh-CN" altLang="en-US" b="1" dirty="0" smtClean="0">
                <a:solidFill>
                  <a:srgbClr val="00B050"/>
                </a:solidFill>
              </a:rPr>
              <a:t>之类</a:t>
            </a:r>
            <a:r>
              <a:rPr lang="zh-CN" altLang="en-US" dirty="0" smtClean="0"/>
              <a:t>的问题，早就成为全世界共同关心的热点问题了。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对李白、杜甫、王维</a:t>
            </a:r>
            <a:r>
              <a:rPr lang="zh-CN" altLang="en-US" b="1" dirty="0" smtClean="0">
                <a:solidFill>
                  <a:srgbClr val="00B050"/>
                </a:solidFill>
              </a:rPr>
              <a:t>之类</a:t>
            </a:r>
            <a:r>
              <a:rPr lang="zh-CN" altLang="en-US" dirty="0" smtClean="0"/>
              <a:t>的唐代诗人的作品，他都非常喜欢，常常背诵。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39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968552"/>
          </a:xfrm>
        </p:spPr>
        <p:txBody>
          <a:bodyPr>
            <a:normAutofit/>
          </a:bodyPr>
          <a:lstStyle/>
          <a:p>
            <a:r>
              <a:rPr lang="zh-CN" altLang="en-US" sz="3300" dirty="0" smtClean="0"/>
              <a:t>用“之类”改写或完成句子</a:t>
            </a:r>
            <a:endParaRPr lang="en-US" altLang="zh-CN" sz="3300" dirty="0" smtClean="0"/>
          </a:p>
          <a:p>
            <a:r>
              <a:rPr lang="zh-CN" altLang="en-US" sz="3600" dirty="0" smtClean="0"/>
              <a:t>面条、包子、饺子；既好吃又有营养，我都很喜欢。</a:t>
            </a:r>
            <a:r>
              <a:rPr lang="en-US" altLang="zh-CN" sz="3600" dirty="0" smtClean="0"/>
              <a:t>________________________________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3600" dirty="0" smtClean="0"/>
          </a:p>
          <a:p>
            <a:r>
              <a:rPr lang="zh-CN" altLang="en-US" sz="3600" dirty="0" smtClean="0"/>
              <a:t>他们一家都爱运动；篮球、排球、跑步等运动他们常常做。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/>
              <a:t>   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 _______________________________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76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生词复习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1560" y="255183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https://quizlet.com/331385221/boya-%E5%8D%9A%E9%9B%85%E6%B1%89%E8%AF%AD%E9%AB%98%E7%BA%A7%E9%A3%9E%E7%BF%94%E7%AF%87i-%E4%B8%80%E8%AF%BA%E5%8D%83%E9%87%91-13-flash-cards/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29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00600"/>
          </a:xfrm>
        </p:spPr>
        <p:txBody>
          <a:bodyPr/>
          <a:lstStyle/>
          <a:p>
            <a:r>
              <a:rPr lang="zh-CN" altLang="en-US" sz="3600" dirty="0" smtClean="0"/>
              <a:t>我</a:t>
            </a:r>
            <a:r>
              <a:rPr lang="zh-CN" altLang="en-US" sz="3600" dirty="0"/>
              <a:t>们学过的很多成语都是从古代的故事来的，</a:t>
            </a:r>
            <a:r>
              <a:rPr lang="en-US" altLang="zh-CN" sz="3600" dirty="0"/>
              <a:t>__________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endParaRPr lang="en-US" altLang="zh-CN" sz="3600" dirty="0" smtClean="0"/>
          </a:p>
          <a:p>
            <a:r>
              <a:rPr lang="en-US" altLang="zh-CN" sz="3600" dirty="0" smtClean="0"/>
              <a:t>__________</a:t>
            </a:r>
            <a:r>
              <a:rPr lang="zh-CN" altLang="en-US" sz="3600" dirty="0"/>
              <a:t>，都是对健康有害的，必须加以改变。</a:t>
            </a:r>
            <a:endParaRPr lang="en-US" altLang="zh-CN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8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，可它的内涵涉及到对世界</a:t>
            </a:r>
            <a:r>
              <a:rPr lang="zh-CN" altLang="en-US" b="1" dirty="0" smtClean="0">
                <a:solidFill>
                  <a:srgbClr val="00B050"/>
                </a:solidFill>
              </a:rPr>
              <a:t>是否</a:t>
            </a:r>
            <a:r>
              <a:rPr lang="zh-CN" altLang="en-US" dirty="0" smtClean="0"/>
              <a:t>郑重。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是否：副词，是不是的意思。后面可以     加动词或形容词。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3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/>
              <a:t>这篇毕业论文</a:t>
            </a:r>
            <a:r>
              <a:rPr lang="zh-CN" altLang="en-US" b="1" dirty="0">
                <a:solidFill>
                  <a:srgbClr val="00B050"/>
                </a:solidFill>
              </a:rPr>
              <a:t>是否</a:t>
            </a:r>
            <a:r>
              <a:rPr lang="zh-CN" altLang="en-US" dirty="0"/>
              <a:t>能够通过，主要要看文章的内容和写作水平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531813" indent="-531813">
              <a:buNone/>
            </a:pPr>
            <a:r>
              <a:rPr lang="en-US" altLang="zh-CN" dirty="0" smtClean="0"/>
              <a:t>2.  </a:t>
            </a:r>
            <a:r>
              <a:rPr lang="zh-CN" altLang="en-US" dirty="0" smtClean="0"/>
              <a:t>如果</a:t>
            </a:r>
            <a:r>
              <a:rPr lang="zh-CN" altLang="en-US" dirty="0"/>
              <a:t>你跟朋友闹矛盾了，你首先应该反省一下自己，看看自己</a:t>
            </a:r>
            <a:r>
              <a:rPr lang="zh-CN" altLang="en-US" b="1" dirty="0">
                <a:solidFill>
                  <a:srgbClr val="00B050"/>
                </a:solidFill>
              </a:rPr>
              <a:t>是否</a:t>
            </a:r>
            <a:r>
              <a:rPr lang="zh-CN" altLang="en-US" dirty="0"/>
              <a:t>有什么做到不好的地方。</a:t>
            </a:r>
            <a:endParaRPr lang="en-US" altLang="zh-CN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30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794" y="3861048"/>
            <a:ext cx="8229600" cy="1712595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比如：那个人是不是小王？</a:t>
            </a:r>
            <a:r>
              <a:rPr lang="en-US" altLang="zh-CN" dirty="0" smtClean="0"/>
              <a:t>/</a:t>
            </a:r>
            <a:r>
              <a:rPr lang="zh-CN" altLang="en-US" dirty="0" smtClean="0"/>
              <a:t>这里是不是鼓楼大街？</a:t>
            </a:r>
            <a:r>
              <a:rPr lang="en-US" altLang="zh-CN" dirty="0" smtClean="0"/>
              <a:t>/</a:t>
            </a:r>
            <a:r>
              <a:rPr lang="zh-CN" altLang="en-US" dirty="0" smtClean="0"/>
              <a:t>那本书是不是你的？在这些句子中，“是不是”都不能用“是否”来代替。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620689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辨析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是否</a:t>
            </a:r>
            <a:r>
              <a:rPr lang="en-US" altLang="zh-CN" dirty="0" smtClean="0"/>
              <a:t>-</a:t>
            </a:r>
            <a:r>
              <a:rPr lang="zh-CN" altLang="en-US" dirty="0" smtClean="0"/>
              <a:t>是不是</a:t>
            </a:r>
            <a:endParaRPr lang="en-US" altLang="zh-CN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75656" y="263691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是否</a:t>
            </a:r>
            <a:r>
              <a:rPr lang="en-US" altLang="zh-CN" dirty="0" smtClean="0"/>
              <a:t>+</a:t>
            </a:r>
            <a:r>
              <a:rPr lang="zh-CN" altLang="en-US" dirty="0"/>
              <a:t>带名词性成分</a:t>
            </a:r>
            <a:endParaRPr lang="en-US" altLang="zh-CN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387922" y="1700808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是不是</a:t>
            </a:r>
            <a:r>
              <a:rPr lang="en-US" altLang="zh-CN" dirty="0" smtClean="0"/>
              <a:t>+</a:t>
            </a:r>
            <a:r>
              <a:rPr lang="zh-CN" altLang="en-US" dirty="0"/>
              <a:t>带名词性成分</a:t>
            </a:r>
            <a:endParaRPr lang="en-US" altLang="zh-CN" dirty="0" smtClean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55576" y="1628800"/>
            <a:ext cx="73580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dirty="0"/>
              <a:t>O</a:t>
            </a:r>
            <a:endParaRPr lang="en-US" altLang="zh-CN" sz="4000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04516" y="2541993"/>
            <a:ext cx="73580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91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6286"/>
            <a:ext cx="8229600" cy="54726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用“是否”完成下面的对话</a:t>
            </a:r>
            <a:endParaRPr lang="en-US" altLang="zh-CN" dirty="0" smtClean="0"/>
          </a:p>
          <a:p>
            <a:pPr marL="809625" indent="-809625">
              <a:buAutoNum type="arabicPeriod"/>
            </a:pPr>
            <a:r>
              <a:rPr lang="en-US" altLang="zh-CN" dirty="0" smtClean="0"/>
              <a:t>A: </a:t>
            </a:r>
            <a:r>
              <a:rPr lang="zh-CN" altLang="en-US" dirty="0" smtClean="0"/>
              <a:t>你不是说暑假要去九寨沟旅行吗？现在准备得怎么样了？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B:_________________________________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809625" indent="-809625">
              <a:buAutoNum type="arabicPeriod" startAt="2"/>
            </a:pPr>
            <a:r>
              <a:rPr lang="en-US" altLang="zh-CN" dirty="0" smtClean="0"/>
              <a:t>A</a:t>
            </a:r>
            <a:r>
              <a:rPr lang="en-US" altLang="zh-CN" dirty="0"/>
              <a:t>: </a:t>
            </a:r>
            <a:r>
              <a:rPr lang="zh-CN" altLang="en-US" dirty="0"/>
              <a:t>我是</a:t>
            </a:r>
            <a:r>
              <a:rPr lang="zh-CN" altLang="en-US" dirty="0" smtClean="0"/>
              <a:t>个进化论者，相信人是从猴子进化而来 。你呢？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/>
              <a:t>     B</a:t>
            </a:r>
            <a:r>
              <a:rPr lang="en-US" altLang="zh-CN" dirty="0" smtClean="0"/>
              <a:t>:_________________________________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338804" y="3012834"/>
            <a:ext cx="8229600" cy="56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听说那边正在下大雨，是否能去</a:t>
            </a:r>
            <a:r>
              <a:rPr lang="zh-CN" altLang="en-US" sz="2800" dirty="0" smtClean="0"/>
              <a:t>还不知道</a:t>
            </a:r>
            <a:endParaRPr lang="cs-CZ" sz="28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338804" y="5085184"/>
            <a:ext cx="6977612" cy="99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/>
              <a:t>我觉得人是否是从猴子变来的，这个问题还没有人知道答案。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32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714375" indent="-714375">
              <a:buNone/>
            </a:pPr>
            <a:r>
              <a:rPr lang="en-US" altLang="zh-CN" dirty="0"/>
              <a:t>3. A: </a:t>
            </a:r>
            <a:r>
              <a:rPr lang="zh-CN" altLang="en-US" dirty="0"/>
              <a:t>那部电影是名导演拍的，里面又全是名演员，一定能得奖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14375" indent="-714375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dirty="0"/>
              <a:t>     B</a:t>
            </a:r>
            <a:r>
              <a:rPr lang="en-US" altLang="zh-CN" dirty="0" smtClean="0"/>
              <a:t>:_________________________________</a:t>
            </a:r>
          </a:p>
          <a:p>
            <a:pPr marL="0" indent="0">
              <a:buNone/>
            </a:pPr>
            <a:endParaRPr lang="en-US" altLang="zh-CN" dirty="0"/>
          </a:p>
          <a:p>
            <a:pPr marL="714375" indent="-714375">
              <a:buNone/>
            </a:pPr>
            <a:r>
              <a:rPr lang="en-US" altLang="zh-CN" dirty="0"/>
              <a:t>4. A: </a:t>
            </a:r>
            <a:r>
              <a:rPr lang="zh-CN" altLang="en-US" dirty="0"/>
              <a:t>你还是考研究生吧，我觉得人的学历越高，能力就越强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14375" indent="-714375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/>
              <a:t>     B:_________________________________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498215" y="1758522"/>
            <a:ext cx="8229600" cy="56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/>
              <a:t>虽然有名导演和名演员，但是否得奖可就不一定。</a:t>
            </a:r>
            <a:endParaRPr lang="cs-CZ" sz="28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22268" y="4272545"/>
            <a:ext cx="8229600" cy="56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/>
              <a:t>学历是否一定能代表能力呢？我觉得不一定。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68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那种人</a:t>
            </a:r>
            <a:r>
              <a:rPr lang="zh-CN" altLang="en-US" b="1" dirty="0" smtClean="0">
                <a:solidFill>
                  <a:srgbClr val="00B050"/>
                </a:solidFill>
              </a:rPr>
              <a:t>较之于</a:t>
            </a:r>
            <a:r>
              <a:rPr lang="zh-CN" altLang="en-US" dirty="0" smtClean="0"/>
              <a:t>一诺千金的人似乎活得轻松，</a:t>
            </a:r>
            <a:r>
              <a:rPr lang="en-US" altLang="zh-CN" dirty="0" smtClean="0"/>
              <a:t>……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较之于：书面语，与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相比的意思。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北方人的身材</a:t>
            </a:r>
            <a:r>
              <a:rPr lang="zh-CN" altLang="en-US" b="1" dirty="0" smtClean="0">
                <a:solidFill>
                  <a:srgbClr val="00B050"/>
                </a:solidFill>
              </a:rPr>
              <a:t>较之于</a:t>
            </a:r>
            <a:r>
              <a:rPr lang="zh-CN" altLang="en-US" dirty="0" smtClean="0"/>
              <a:t>南方人更高大一些。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这本教材</a:t>
            </a:r>
            <a:r>
              <a:rPr lang="zh-CN" altLang="en-US" b="1" dirty="0" smtClean="0">
                <a:solidFill>
                  <a:srgbClr val="00B050"/>
                </a:solidFill>
              </a:rPr>
              <a:t>较之于</a:t>
            </a:r>
            <a:r>
              <a:rPr lang="zh-CN" altLang="en-US" dirty="0" smtClean="0"/>
              <a:t>那本教材难多了。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95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用“较之于”完成下面的句子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dirty="0"/>
              <a:t>南</a:t>
            </a:r>
            <a:r>
              <a:rPr lang="zh-CN" altLang="en-US" dirty="0" smtClean="0"/>
              <a:t>方的天气和北方的天气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dirty="0"/>
              <a:t>这</a:t>
            </a:r>
            <a:r>
              <a:rPr lang="zh-CN" altLang="en-US" dirty="0" smtClean="0"/>
              <a:t>种牌子的电脑和别的牌子的电脑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914400" y="2708920"/>
            <a:ext cx="8229600" cy="56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185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我的这个朋友的性格和那个朋友的</a:t>
            </a:r>
            <a:r>
              <a:rPr lang="zh-CN" altLang="en-US" dirty="0" smtClean="0"/>
              <a:t>性格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809625" indent="-809625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麦当劳和</a:t>
            </a:r>
            <a:r>
              <a:rPr lang="zh-CN" altLang="en-US" dirty="0" smtClean="0"/>
              <a:t>肯德基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4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u="sng" dirty="0"/>
              <a:t>大</a:t>
            </a:r>
            <a:r>
              <a:rPr lang="zh-CN" altLang="en-US" dirty="0"/>
              <a:t>打折扣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大：副词，表示程度深。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190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+mn-ea"/>
              </a:rPr>
              <a:t>方兰</a:t>
            </a:r>
            <a:r>
              <a:rPr lang="en-US" altLang="zh-CN" dirty="0" smtClean="0">
                <a:latin typeface="+mn-ea"/>
              </a:rPr>
              <a:t>________</a:t>
            </a:r>
            <a:r>
              <a:rPr lang="zh-CN" altLang="en-US" dirty="0" smtClean="0">
                <a:latin typeface="+mn-ea"/>
              </a:rPr>
              <a:t>，答应的事情从来不反悔。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那位老太太</a:t>
            </a:r>
            <a:r>
              <a:rPr lang="en-US" altLang="zh-CN" dirty="0" smtClean="0">
                <a:latin typeface="+mn-ea"/>
              </a:rPr>
              <a:t>________</a:t>
            </a:r>
            <a:r>
              <a:rPr lang="zh-CN" altLang="en-US" dirty="0" smtClean="0">
                <a:latin typeface="+mn-ea"/>
              </a:rPr>
              <a:t>地走下楼梯。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她把我的隐私告诉大家，让我觉得很</a:t>
            </a:r>
            <a:r>
              <a:rPr lang="en-US" altLang="zh-CN" dirty="0">
                <a:latin typeface="+mn-ea"/>
              </a:rPr>
              <a:t>________ 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她整堂课精神一直很</a:t>
            </a:r>
            <a:r>
              <a:rPr lang="en-US" altLang="zh-CN" dirty="0" smtClean="0">
                <a:latin typeface="+mn-ea"/>
              </a:rPr>
              <a:t>________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35042"/>
              </p:ext>
            </p:extLst>
          </p:nvPr>
        </p:nvGraphicFramePr>
        <p:xfrm>
          <a:off x="251520" y="1397000"/>
          <a:ext cx="8712968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一诺千金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蹒跚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难堪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恍惚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/>
              <a:t>】</a:t>
            </a:r>
          </a:p>
          <a:p>
            <a:endParaRPr lang="zh-TW" altLang="en-US" dirty="0"/>
          </a:p>
        </p:txBody>
      </p:sp>
      <p:graphicFrame>
        <p:nvGraphicFramePr>
          <p:cNvPr id="4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79640"/>
              </p:ext>
            </p:extLst>
          </p:nvPr>
        </p:nvGraphicFramePr>
        <p:xfrm>
          <a:off x="323529" y="836713"/>
          <a:ext cx="8496943" cy="5270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val="1192721416"/>
                    </a:ext>
                  </a:extLst>
                </a:gridCol>
                <a:gridCol w="8064896">
                  <a:extLst>
                    <a:ext uri="{9D8B030D-6E8A-4147-A177-3AD203B41FA5}">
                      <a16:colId xmlns:a16="http://schemas.microsoft.com/office/drawing/2014/main" val="382846642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大有余地</a:t>
                      </a:r>
                      <a:endParaRPr lang="cs-CZ" sz="2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6746441"/>
                  </a:ext>
                </a:extLst>
              </a:tr>
              <a:tr h="4710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大有问题</a:t>
                      </a:r>
                      <a:endParaRPr lang="cs-CZ" sz="2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162828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大有作为（能充分发挥才能）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56797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大有作为（能充分发挥才能）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208559"/>
                  </a:ext>
                </a:extLst>
              </a:tr>
              <a:tr h="4710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大有人在（人数很多）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844378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大有希望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77857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大有文章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（比喻隐含着很多值得注意和思考的东西）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841638"/>
                  </a:ext>
                </a:extLst>
              </a:tr>
              <a:tr h="4710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大吃一惊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69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1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68898"/>
              </p:ext>
            </p:extLst>
          </p:nvPr>
        </p:nvGraphicFramePr>
        <p:xfrm>
          <a:off x="395536" y="279841"/>
          <a:ext cx="8568952" cy="6029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3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/>
                        <a:t>9 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大打出手（凶狠地打人或互相殴打）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大发慈悲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大惑不解（非常疑惑，不明白）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5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大发雷霆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13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大失所望（很失望）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5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14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大显身手（充分显示自己的才华和能力）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5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大煞风景</a:t>
                      </a:r>
                      <a:endParaRPr lang="en-US" altLang="zh-CN" sz="3200" dirty="0" smtClean="0"/>
                    </a:p>
                    <a:p>
                      <a:r>
                        <a:rPr lang="zh-CN" altLang="en-US" sz="3200" dirty="0" smtClean="0"/>
                        <a:t>（大大破坏了优美的风景或比喻很令人扫兴）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16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大错特错</a:t>
                      </a:r>
                      <a:endParaRPr lang="cs-CZ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3600" dirty="0"/>
              <a:t>大有余</a:t>
            </a:r>
            <a:r>
              <a:rPr lang="zh-CN" altLang="en-US" sz="3600" dirty="0" smtClean="0"/>
              <a:t>地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打出</a:t>
            </a:r>
            <a:r>
              <a:rPr lang="zh-CN" altLang="en-US" sz="3600" dirty="0" smtClean="0"/>
              <a:t>手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有问</a:t>
            </a:r>
            <a:r>
              <a:rPr lang="zh-CN" altLang="en-US" sz="3600" dirty="0" smtClean="0"/>
              <a:t>题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发慈</a:t>
            </a:r>
            <a:r>
              <a:rPr lang="zh-CN" altLang="en-US" sz="3600" dirty="0" smtClean="0"/>
              <a:t>悲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有作</a:t>
            </a:r>
            <a:r>
              <a:rPr lang="zh-CN" altLang="en-US" sz="3600" dirty="0" smtClean="0"/>
              <a:t>为</a:t>
            </a:r>
            <a:r>
              <a:rPr lang="en-US" altLang="zh-CN" sz="3600" dirty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惑不</a:t>
            </a:r>
            <a:r>
              <a:rPr lang="zh-CN" altLang="en-US" sz="3600" dirty="0" smtClean="0"/>
              <a:t>解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有</a:t>
            </a:r>
            <a:r>
              <a:rPr lang="zh-CN" altLang="en-US" sz="3600" dirty="0" smtClean="0"/>
              <a:t>作为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发雷</a:t>
            </a:r>
            <a:r>
              <a:rPr lang="zh-CN" altLang="en-US" sz="3600" dirty="0" smtClean="0"/>
              <a:t>霆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有人</a:t>
            </a:r>
            <a:r>
              <a:rPr lang="zh-CN" altLang="en-US" sz="3600" dirty="0" smtClean="0"/>
              <a:t>在</a:t>
            </a:r>
            <a:r>
              <a:rPr lang="en-US" altLang="zh-CN" sz="3600" dirty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失所</a:t>
            </a:r>
            <a:r>
              <a:rPr lang="zh-CN" altLang="en-US" sz="3600" dirty="0" smtClean="0"/>
              <a:t>望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有希</a:t>
            </a:r>
            <a:r>
              <a:rPr lang="zh-CN" altLang="en-US" sz="3600" dirty="0" smtClean="0"/>
              <a:t>望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显身</a:t>
            </a:r>
            <a:r>
              <a:rPr lang="zh-CN" altLang="en-US" sz="3600" dirty="0" smtClean="0"/>
              <a:t>手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有文</a:t>
            </a:r>
            <a:r>
              <a:rPr lang="zh-CN" altLang="en-US" sz="3600" dirty="0" smtClean="0"/>
              <a:t>章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煞风</a:t>
            </a:r>
            <a:r>
              <a:rPr lang="zh-CN" altLang="en-US" sz="3600" dirty="0" smtClean="0"/>
              <a:t>景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吃一</a:t>
            </a:r>
            <a:r>
              <a:rPr lang="zh-CN" altLang="en-US" sz="3600" dirty="0" smtClean="0"/>
              <a:t>惊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大</a:t>
            </a:r>
            <a:r>
              <a:rPr lang="zh-CN" altLang="en-US" sz="3600" dirty="0"/>
              <a:t>错特错</a:t>
            </a:r>
            <a:endParaRPr lang="cs-CZ" sz="3600" dirty="0"/>
          </a:p>
          <a:p>
            <a:pPr marL="0" indent="0">
              <a:buNone/>
            </a:pPr>
            <a:endParaRPr lang="en-US" altLang="zh-CN" sz="3600" dirty="0" smtClean="0"/>
          </a:p>
          <a:p>
            <a:pPr marL="514350" indent="-514350">
              <a:buAutoNum type="arabicPeriod"/>
            </a:pPr>
            <a:r>
              <a:rPr lang="zh-CN" altLang="en-US" sz="3600" dirty="0" smtClean="0"/>
              <a:t>他把那笔重要的生意做砸了，总经理对他（        ）</a:t>
            </a:r>
            <a:endParaRPr lang="en-US" altLang="zh-CN" sz="3600" dirty="0" smtClean="0"/>
          </a:p>
          <a:p>
            <a:pPr marL="514350" indent="-514350">
              <a:buAutoNum type="arabicPeriod"/>
            </a:pPr>
            <a:r>
              <a:rPr lang="zh-CN" altLang="en-US" sz="3600" dirty="0" smtClean="0"/>
              <a:t>要扩展这篇文章的内容还（        ），你再仔细思考一下。</a:t>
            </a:r>
            <a:endParaRPr lang="en-US" altLang="zh-CN" sz="3600" dirty="0" smtClean="0"/>
          </a:p>
          <a:p>
            <a:pPr marL="514350" indent="-514350">
              <a:buAutoNum type="arabicPeriod"/>
            </a:pPr>
            <a:r>
              <a:rPr lang="zh-CN" altLang="en-US" sz="3600" dirty="0" smtClean="0"/>
              <a:t>虽然国家已经立法保护野生动物，但偷猎野生动物还是（        ）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812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大有余地</a:t>
            </a:r>
            <a:r>
              <a:rPr lang="en-US" altLang="zh-CN" dirty="0"/>
              <a:t>/</a:t>
            </a:r>
            <a:r>
              <a:rPr lang="zh-CN" altLang="en-US" dirty="0"/>
              <a:t>大打出手</a:t>
            </a:r>
            <a:r>
              <a:rPr lang="en-US" altLang="zh-CN" dirty="0"/>
              <a:t>/</a:t>
            </a:r>
            <a:r>
              <a:rPr lang="zh-CN" altLang="en-US" dirty="0"/>
              <a:t>大有问题</a:t>
            </a:r>
            <a:r>
              <a:rPr lang="en-US" altLang="zh-CN" dirty="0"/>
              <a:t>/</a:t>
            </a:r>
            <a:r>
              <a:rPr lang="zh-CN" altLang="en-US" dirty="0"/>
              <a:t>大发慈悲</a:t>
            </a:r>
            <a:r>
              <a:rPr lang="en-US" altLang="zh-CN" dirty="0"/>
              <a:t>/</a:t>
            </a:r>
            <a:r>
              <a:rPr lang="zh-CN" altLang="en-US" dirty="0"/>
              <a:t>大有作为</a:t>
            </a:r>
            <a:r>
              <a:rPr lang="en-US" altLang="zh-CN" dirty="0"/>
              <a:t>/</a:t>
            </a:r>
            <a:r>
              <a:rPr lang="zh-CN" altLang="en-US" dirty="0"/>
              <a:t>大惑不解</a:t>
            </a:r>
            <a:r>
              <a:rPr lang="en-US" altLang="zh-CN" dirty="0"/>
              <a:t>/</a:t>
            </a:r>
            <a:r>
              <a:rPr lang="zh-CN" altLang="en-US" dirty="0"/>
              <a:t>大有作为</a:t>
            </a:r>
            <a:r>
              <a:rPr lang="en-US" altLang="zh-CN" dirty="0"/>
              <a:t>/</a:t>
            </a:r>
            <a:r>
              <a:rPr lang="zh-CN" altLang="en-US" dirty="0"/>
              <a:t>大发雷霆</a:t>
            </a:r>
            <a:r>
              <a:rPr lang="en-US" altLang="zh-CN" dirty="0"/>
              <a:t>/</a:t>
            </a:r>
            <a:r>
              <a:rPr lang="zh-CN" altLang="en-US" dirty="0"/>
              <a:t>大有人在</a:t>
            </a:r>
            <a:r>
              <a:rPr lang="en-US" altLang="zh-CN" dirty="0"/>
              <a:t>/</a:t>
            </a:r>
            <a:r>
              <a:rPr lang="zh-CN" altLang="en-US" dirty="0"/>
              <a:t>大失所望</a:t>
            </a:r>
            <a:r>
              <a:rPr lang="en-US" altLang="zh-CN" dirty="0"/>
              <a:t>/</a:t>
            </a:r>
            <a:r>
              <a:rPr lang="zh-CN" altLang="en-US" dirty="0"/>
              <a:t>大有希望</a:t>
            </a:r>
            <a:r>
              <a:rPr lang="en-US" altLang="zh-CN" dirty="0"/>
              <a:t>/</a:t>
            </a:r>
            <a:r>
              <a:rPr lang="zh-CN" altLang="en-US" dirty="0"/>
              <a:t>大显身手</a:t>
            </a:r>
            <a:r>
              <a:rPr lang="en-US" altLang="zh-CN" dirty="0"/>
              <a:t>/</a:t>
            </a:r>
            <a:r>
              <a:rPr lang="zh-CN" altLang="en-US" dirty="0"/>
              <a:t>大有文章</a:t>
            </a:r>
            <a:r>
              <a:rPr lang="en-US" altLang="zh-CN" dirty="0"/>
              <a:t>/</a:t>
            </a:r>
            <a:r>
              <a:rPr lang="zh-CN" altLang="en-US" dirty="0"/>
              <a:t>大煞风景</a:t>
            </a:r>
            <a:r>
              <a:rPr lang="en-US" altLang="zh-CN" dirty="0"/>
              <a:t>/</a:t>
            </a:r>
            <a:r>
              <a:rPr lang="zh-CN" altLang="en-US" dirty="0"/>
              <a:t>大吃一惊</a:t>
            </a:r>
            <a:r>
              <a:rPr lang="en-US" altLang="zh-CN" dirty="0"/>
              <a:t>/</a:t>
            </a:r>
            <a:r>
              <a:rPr lang="zh-CN" altLang="en-US" dirty="0"/>
              <a:t>大错特错</a:t>
            </a:r>
            <a:endParaRPr lang="cs-CZ" altLang="zh-TW" dirty="0"/>
          </a:p>
          <a:p>
            <a:pPr marL="0" indent="0">
              <a:buNone/>
            </a:pP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祝</a:t>
            </a:r>
            <a:r>
              <a:rPr lang="zh-CN" altLang="en-US" dirty="0"/>
              <a:t>贺你找到了理想的工作，这下你可以（        ）了。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这里的自然风景本来非常美丽，但加上了这些人造的东西以后，真是（        ）。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爸爸知道了我的糟糕的考试成绩以后，（        ）都快把我吓死了。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24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00B050"/>
                </a:solidFill>
              </a:rPr>
              <a:t>且不说</a:t>
            </a:r>
            <a:r>
              <a:rPr lang="zh-CN" altLang="en-US" sz="3600" dirty="0" smtClean="0"/>
              <a:t>别人会怎样看轻他，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就是</a:t>
            </a:r>
            <a:r>
              <a:rPr lang="zh-CN" altLang="en-US" sz="3600" dirty="0" smtClean="0"/>
              <a:t>他自己，那种无聊、倦怠都会袭上心头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且不说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，就是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也</a:t>
            </a:r>
            <a:r>
              <a:rPr lang="en-US" altLang="zh-CN" dirty="0" smtClean="0"/>
              <a:t>/</a:t>
            </a:r>
            <a:r>
              <a:rPr lang="zh-CN" altLang="en-US" dirty="0" smtClean="0"/>
              <a:t>都：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也说“别说（不要说）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，就是</a:t>
            </a:r>
            <a:r>
              <a:rPr lang="en-US" altLang="zh-CN" dirty="0" smtClean="0"/>
              <a:t>…..</a:t>
            </a:r>
            <a:r>
              <a:rPr lang="zh-CN" altLang="en-US" dirty="0"/>
              <a:t>也</a:t>
            </a:r>
            <a:r>
              <a:rPr lang="en-US" altLang="zh-CN" dirty="0"/>
              <a:t>/</a:t>
            </a:r>
            <a:r>
              <a:rPr lang="zh-CN" altLang="en-US" dirty="0" smtClean="0"/>
              <a:t>都</a:t>
            </a:r>
            <a:r>
              <a:rPr lang="en-US" altLang="zh-CN" dirty="0" smtClean="0"/>
              <a:t>…….</a:t>
            </a:r>
            <a:r>
              <a:rPr lang="zh-CN" altLang="en-US" dirty="0" smtClean="0"/>
              <a:t>”，意思是把两件事情对举着说，先放下一件，单讲另一件或另一方面。表示降低某一事物的程度，借以提高另一事物的程度。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8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且不说</a:t>
            </a:r>
            <a:r>
              <a:rPr lang="en-US" altLang="zh-CN" b="1" dirty="0" smtClean="0">
                <a:solidFill>
                  <a:srgbClr val="00B050"/>
                </a:solidFill>
              </a:rPr>
              <a:t>…</a:t>
            </a:r>
            <a:r>
              <a:rPr lang="zh-CN" altLang="en-US" b="1" dirty="0" smtClean="0">
                <a:solidFill>
                  <a:srgbClr val="00B050"/>
                </a:solidFill>
              </a:rPr>
              <a:t>就是</a:t>
            </a:r>
            <a:r>
              <a:rPr lang="en-US" altLang="zh-CN" b="1" dirty="0" smtClean="0">
                <a:solidFill>
                  <a:srgbClr val="00B050"/>
                </a:solidFill>
              </a:rPr>
              <a:t>…</a:t>
            </a:r>
            <a:r>
              <a:rPr lang="zh-CN" altLang="en-US" b="1" dirty="0" smtClean="0">
                <a:solidFill>
                  <a:srgbClr val="00B050"/>
                </a:solidFill>
              </a:rPr>
              <a:t>也</a:t>
            </a:r>
            <a:r>
              <a:rPr lang="en-US" altLang="zh-CN" b="1" dirty="0" smtClean="0">
                <a:solidFill>
                  <a:srgbClr val="00B050"/>
                </a:solidFill>
              </a:rPr>
              <a:t>/</a:t>
            </a:r>
            <a:r>
              <a:rPr lang="zh-CN" altLang="en-US" b="1" dirty="0" smtClean="0">
                <a:solidFill>
                  <a:srgbClr val="00B050"/>
                </a:solidFill>
              </a:rPr>
              <a:t>都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/>
              <a:t>他的作品</a:t>
            </a:r>
            <a:r>
              <a:rPr lang="zh-CN" altLang="en-US" b="1" dirty="0">
                <a:solidFill>
                  <a:srgbClr val="00B050"/>
                </a:solidFill>
              </a:rPr>
              <a:t>且不说</a:t>
            </a:r>
            <a:r>
              <a:rPr lang="zh-CN" altLang="en-US" dirty="0"/>
              <a:t>在北京，</a:t>
            </a:r>
            <a:r>
              <a:rPr lang="zh-CN" altLang="en-US" b="1" dirty="0">
                <a:solidFill>
                  <a:srgbClr val="00B050"/>
                </a:solidFill>
              </a:rPr>
              <a:t>就是</a:t>
            </a:r>
            <a:r>
              <a:rPr lang="zh-CN" altLang="en-US" dirty="0"/>
              <a:t>在全国</a:t>
            </a:r>
            <a:r>
              <a:rPr lang="zh-CN" altLang="en-US" b="1" dirty="0">
                <a:solidFill>
                  <a:srgbClr val="00B050"/>
                </a:solidFill>
              </a:rPr>
              <a:t>也</a:t>
            </a:r>
            <a:r>
              <a:rPr lang="zh-CN" altLang="en-US" dirty="0"/>
              <a:t>是很有影响的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她长的天生丽质，</a:t>
            </a:r>
            <a:r>
              <a:rPr lang="zh-CN" altLang="en-US" b="1" dirty="0">
                <a:solidFill>
                  <a:srgbClr val="00B050"/>
                </a:solidFill>
              </a:rPr>
              <a:t>且不说</a:t>
            </a:r>
            <a:r>
              <a:rPr lang="zh-CN" altLang="en-US" dirty="0"/>
              <a:t>穿名牌时装，</a:t>
            </a:r>
            <a:r>
              <a:rPr lang="zh-CN" altLang="en-US" b="1" dirty="0">
                <a:solidFill>
                  <a:srgbClr val="00B050"/>
                </a:solidFill>
              </a:rPr>
              <a:t>就是</a:t>
            </a:r>
            <a:r>
              <a:rPr lang="zh-CN" altLang="en-US" dirty="0"/>
              <a:t>穿很普通的衣服</a:t>
            </a:r>
            <a:r>
              <a:rPr lang="zh-CN" altLang="en-US" b="1" dirty="0">
                <a:solidFill>
                  <a:srgbClr val="00B050"/>
                </a:solidFill>
              </a:rPr>
              <a:t>都</a:t>
            </a:r>
            <a:r>
              <a:rPr lang="zh-CN" altLang="en-US" dirty="0"/>
              <a:t>显</a:t>
            </a:r>
            <a:r>
              <a:rPr lang="zh-CN" altLang="en-US" dirty="0" smtClean="0"/>
              <a:t>得美丽。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914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辨析</a:t>
            </a:r>
            <a:r>
              <a:rPr lang="en-US" altLang="zh-CN" dirty="0" smtClean="0"/>
              <a:t>】</a:t>
            </a:r>
            <a:r>
              <a:rPr lang="zh-CN" altLang="en-US" dirty="0" smtClean="0"/>
              <a:t>用“且不说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</a:t>
            </a:r>
            <a:r>
              <a:rPr lang="zh-CN" altLang="en-US" dirty="0"/>
              <a:t>就</a:t>
            </a:r>
            <a:r>
              <a:rPr lang="zh-CN" altLang="en-US" dirty="0" smtClean="0"/>
              <a:t>是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也”改写或完成句子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那件事他谁都没有说：一般朋友：妻子孩子。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63538" indent="-363538"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他是一个快乐的人：天气好的时候：天气  不好的时候。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229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/>
              <a:t>【</a:t>
            </a:r>
            <a:r>
              <a:rPr lang="zh-CN" altLang="en-US" sz="3200" dirty="0"/>
              <a:t>辨析</a:t>
            </a:r>
            <a:r>
              <a:rPr lang="en-US" altLang="zh-CN" sz="3200" dirty="0"/>
              <a:t>】</a:t>
            </a:r>
            <a:r>
              <a:rPr lang="zh-CN" altLang="en-US" sz="3200" dirty="0"/>
              <a:t>用“且不说</a:t>
            </a:r>
            <a:r>
              <a:rPr lang="en-US" altLang="zh-CN" sz="3200" dirty="0"/>
              <a:t>……</a:t>
            </a:r>
            <a:r>
              <a:rPr lang="zh-CN" altLang="en-US" sz="3200" dirty="0"/>
              <a:t>，就是</a:t>
            </a:r>
            <a:r>
              <a:rPr lang="en-US" altLang="zh-CN" sz="3200" dirty="0"/>
              <a:t>……</a:t>
            </a:r>
            <a:r>
              <a:rPr lang="zh-CN" altLang="en-US" sz="3200" dirty="0"/>
              <a:t>也”改写或完成句子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他是一个非常细心体贴的</a:t>
            </a:r>
            <a:r>
              <a:rPr lang="zh-CN" altLang="en-US" dirty="0" smtClean="0"/>
              <a:t>丈夫；</a:t>
            </a:r>
            <a:r>
              <a:rPr lang="zh-CN" altLang="en-US" dirty="0"/>
              <a:t>妻子</a:t>
            </a:r>
            <a:r>
              <a:rPr lang="zh-CN" altLang="en-US" dirty="0" smtClean="0"/>
              <a:t>生病、平时、照顾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cs-CZ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8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大为</a:t>
            </a:r>
            <a:r>
              <a:rPr lang="zh-CN" altLang="en-US" dirty="0" smtClean="0"/>
              <a:t>逊色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大为：副词，大为</a:t>
            </a:r>
            <a:r>
              <a:rPr lang="en-US" altLang="zh-CN" dirty="0" smtClean="0"/>
              <a:t>+</a:t>
            </a:r>
            <a:r>
              <a:rPr lang="zh-CN" altLang="en-US" dirty="0" smtClean="0"/>
              <a:t>动词，表示程度深、范围大。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</a:p>
          <a:p>
            <a:pPr marL="0" indent="0">
              <a:buNone/>
            </a:pPr>
            <a:r>
              <a:rPr lang="zh-CN" altLang="en-US" dirty="0"/>
              <a:t>大</a:t>
            </a:r>
            <a:r>
              <a:rPr lang="zh-CN" altLang="en-US" dirty="0" smtClean="0"/>
              <a:t>为提高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大为高兴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大为愤怒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大为改观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大为失望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大为吃惊</a:t>
            </a:r>
            <a:r>
              <a:rPr lang="en-US" altLang="zh-CN" dirty="0" smtClean="0"/>
              <a:t>/</a:t>
            </a:r>
            <a:r>
              <a:rPr lang="zh-CN" altLang="en-US" dirty="0"/>
              <a:t>大为难</a:t>
            </a:r>
            <a:r>
              <a:rPr lang="zh-CN" altLang="en-US" dirty="0" smtClean="0"/>
              <a:t>过、大为生气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大为降低</a:t>
            </a:r>
            <a:r>
              <a:rPr lang="en-US" altLang="zh-CN" dirty="0" smtClean="0"/>
              <a:t>/</a:t>
            </a:r>
            <a:r>
              <a:rPr lang="zh-CN" altLang="en-US" dirty="0"/>
              <a:t>大</a:t>
            </a:r>
            <a:r>
              <a:rPr lang="zh-CN" altLang="en-US" dirty="0" smtClean="0"/>
              <a:t>为丰富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大为感兴趣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大为赞赏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1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</a:p>
          <a:p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5857208" y="2371974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</a:t>
            </a:r>
            <a:r>
              <a:rPr lang="zh-CN" altLang="en-US" sz="3600" dirty="0" smtClean="0"/>
              <a:t>提高</a:t>
            </a:r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676306" y="1440987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大为高兴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676306" y="3443515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大为愤怒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5845120" y="5369080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大为改观</a:t>
            </a: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660429" y="4381615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大为失望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3428381" y="2411653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大为吃惊</a:t>
            </a:r>
            <a:endParaRPr lang="zh-TW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649737" y="5382508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大为难过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676306" y="2410484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大为生气</a:t>
            </a:r>
            <a:endParaRPr lang="zh-TW" altLang="en-US" sz="3600" dirty="0"/>
          </a:p>
        </p:txBody>
      </p:sp>
      <p:sp>
        <p:nvSpPr>
          <p:cNvPr id="12" name="矩形 11"/>
          <p:cNvSpPr/>
          <p:nvPr/>
        </p:nvSpPr>
        <p:spPr>
          <a:xfrm>
            <a:off x="5834073" y="1459383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大为降低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5832042" y="4441953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大为丰富</a:t>
            </a:r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3339052" y="3454712"/>
            <a:ext cx="24929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大为感兴趣</a:t>
            </a:r>
            <a:endParaRPr lang="zh-TW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3428381" y="1478054"/>
            <a:ext cx="20313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dirty="0"/>
              <a:t>大为赞赏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19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/>
          <a:lstStyle/>
          <a:p>
            <a:r>
              <a:rPr lang="zh-CN" altLang="en-US" dirty="0" smtClean="0"/>
              <a:t>我把剩下的钱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起来，好去美国。</a:t>
            </a:r>
            <a:endParaRPr lang="zh-CN" altLang="en-US" dirty="0"/>
          </a:p>
          <a:p>
            <a:r>
              <a:rPr lang="zh-CN" altLang="en-US" dirty="0" smtClean="0"/>
              <a:t>她匆忙地走着，手里紧紧</a:t>
            </a:r>
            <a:r>
              <a:rPr lang="en-US" altLang="zh-CN" dirty="0"/>
              <a:t>_______</a:t>
            </a:r>
            <a:r>
              <a:rPr lang="zh-CN" altLang="en-US" dirty="0" smtClean="0"/>
              <a:t>着钱包。</a:t>
            </a:r>
            <a:endParaRPr lang="en-US" altLang="zh-CN" dirty="0" smtClean="0"/>
          </a:p>
          <a:p>
            <a:r>
              <a:rPr lang="en-US" altLang="zh-CN" dirty="0" smtClean="0"/>
              <a:t>_______</a:t>
            </a:r>
            <a:r>
              <a:rPr lang="zh-CN" altLang="en-US" dirty="0" smtClean="0"/>
              <a:t>病时，我们应该去看医生。</a:t>
            </a:r>
            <a:endParaRPr lang="en-US" altLang="zh-CN" dirty="0" smtClean="0"/>
          </a:p>
          <a:p>
            <a:r>
              <a:rPr lang="zh-CN" altLang="en-US" dirty="0" smtClean="0"/>
              <a:t>天一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，爸爸就去上班了。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8650"/>
              </p:ext>
            </p:extLst>
          </p:nvPr>
        </p:nvGraphicFramePr>
        <p:xfrm>
          <a:off x="539552" y="620688"/>
          <a:ext cx="8064896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攥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攒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患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拂晓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用“大为”改写或完成下面的句子</a:t>
            </a:r>
            <a:endParaRPr lang="en-US" altLang="zh-CN" dirty="0" smtClean="0"/>
          </a:p>
          <a:p>
            <a:r>
              <a:rPr lang="zh-CN" altLang="en-US" dirty="0" smtClean="0"/>
              <a:t>我从云南出差回来，给妈妈带了她最喜欢的蜡染工艺品，把妈妈高兴坏了。</a:t>
            </a:r>
            <a:r>
              <a:rPr lang="en-US" altLang="zh-CN" dirty="0" smtClean="0"/>
              <a:t>____________________</a:t>
            </a:r>
            <a:r>
              <a:rPr lang="en-US" altLang="zh-CN" dirty="0"/>
              <a:t>____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当我告诉她，我们的好朋友小李是个杀人犯时，她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840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</a:t>
            </a:r>
            <a:r>
              <a:rPr lang="zh-CN" altLang="en-US" dirty="0"/>
              <a:t>马跳槽到了另一家国际知名的大公司</a:t>
            </a:r>
            <a:r>
              <a:rPr lang="zh-CN" altLang="en-US" dirty="0" smtClean="0"/>
              <a:t>，  </a:t>
            </a:r>
            <a:r>
              <a:rPr lang="zh-CN" altLang="en-US" dirty="0" smtClean="0"/>
              <a:t>薪水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809625" indent="-809625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回</a:t>
            </a:r>
            <a:r>
              <a:rPr lang="zh-CN" altLang="en-US" dirty="0"/>
              <a:t>国后，同学们听了我说的汉语，</a:t>
            </a:r>
            <a:r>
              <a:rPr lang="en-US" altLang="zh-CN" dirty="0"/>
              <a:t>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30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F0"/>
                </a:solidFill>
              </a:rPr>
              <a:t>词语辨析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随意</a:t>
            </a:r>
            <a:r>
              <a:rPr lang="en-US" altLang="zh-CN" dirty="0" smtClean="0"/>
              <a:t>-</a:t>
            </a:r>
            <a:r>
              <a:rPr lang="zh-CN" altLang="en-US" dirty="0" smtClean="0"/>
              <a:t>随便</a:t>
            </a:r>
            <a:endParaRPr lang="zh-TW" altLang="en-US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97171"/>
              </p:ext>
            </p:extLst>
          </p:nvPr>
        </p:nvGraphicFramePr>
        <p:xfrm>
          <a:off x="491627" y="2132856"/>
          <a:ext cx="8229600" cy="3291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6039">
                  <a:extLst>
                    <a:ext uri="{9D8B030D-6E8A-4147-A177-3AD203B41FA5}">
                      <a16:colId xmlns:a16="http://schemas.microsoft.com/office/drawing/2014/main" val="100021075"/>
                    </a:ext>
                  </a:extLst>
                </a:gridCol>
                <a:gridCol w="7233561">
                  <a:extLst>
                    <a:ext uri="{9D8B030D-6E8A-4147-A177-3AD203B41FA5}">
                      <a16:colId xmlns:a16="http://schemas.microsoft.com/office/drawing/2014/main" val="3482889951"/>
                    </a:ext>
                  </a:extLst>
                </a:gridCol>
              </a:tblGrid>
              <a:tr h="29406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200" dirty="0" smtClean="0"/>
                        <a:t>随意    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2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在做动词时，都有任由某人的心意活动的意思。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在做形容词时，都有不受拘束、不受限制的意思。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1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在作副词时，都有不加限制的意思。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6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677917"/>
              </p:ext>
            </p:extLst>
          </p:nvPr>
        </p:nvGraphicFramePr>
        <p:xfrm>
          <a:off x="467544" y="620688"/>
          <a:ext cx="82296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6039">
                  <a:extLst>
                    <a:ext uri="{9D8B030D-6E8A-4147-A177-3AD203B41FA5}">
                      <a16:colId xmlns:a16="http://schemas.microsoft.com/office/drawing/2014/main" val="670432311"/>
                    </a:ext>
                  </a:extLst>
                </a:gridCol>
                <a:gridCol w="7233561">
                  <a:extLst>
                    <a:ext uri="{9D8B030D-6E8A-4147-A177-3AD203B41FA5}">
                      <a16:colId xmlns:a16="http://schemas.microsoft.com/office/drawing/2014/main" val="1313308152"/>
                    </a:ext>
                  </a:extLst>
                </a:gridCol>
              </a:tblGrid>
              <a:tr h="29406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200" dirty="0" smtClean="0"/>
                        <a:t>随意    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1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在做动词时，都有任由某人的心意活动的意思。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72711"/>
                  </a:ext>
                </a:extLst>
              </a:tr>
            </a:tbl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611560" y="2852936"/>
            <a:ext cx="8229600" cy="2509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周末是去香山还是颐和园，随你的</a:t>
            </a:r>
            <a:r>
              <a:rPr lang="zh-CN" altLang="en-US" b="1" dirty="0" smtClean="0"/>
              <a:t>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今</a:t>
            </a:r>
            <a:r>
              <a:rPr lang="zh-CN" altLang="en-US" dirty="0" smtClean="0"/>
              <a:t>天的活动很丰富，可以吃东西，可以跳舞，也可以看电影，请诸位</a:t>
            </a:r>
            <a:r>
              <a:rPr lang="zh-CN" altLang="en-US" b="1" dirty="0" smtClean="0"/>
              <a:t>随便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随意</a:t>
            </a:r>
            <a:r>
              <a:rPr lang="zh-CN" altLang="en-US" dirty="0" smtClean="0"/>
              <a:t>吧。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7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556" y="2924944"/>
            <a:ext cx="8229600" cy="197708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家人都出去了，我自己一个人待在家里非常</a:t>
            </a:r>
            <a:r>
              <a:rPr lang="zh-CN" altLang="en-US" b="1" dirty="0" smtClean="0"/>
              <a:t>随便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随意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他平</a:t>
            </a:r>
            <a:r>
              <a:rPr lang="zh-CN" altLang="en-US" dirty="0" smtClean="0"/>
              <a:t>时的穿着很</a:t>
            </a:r>
            <a:r>
              <a:rPr lang="zh-CN" altLang="en-US" b="1" dirty="0" smtClean="0"/>
              <a:t>随便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随意</a:t>
            </a:r>
            <a:r>
              <a:rPr lang="zh-CN" altLang="en-US" dirty="0" smtClean="0"/>
              <a:t>，只有在正式场合才会好好打扮。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11396"/>
              </p:ext>
            </p:extLst>
          </p:nvPr>
        </p:nvGraphicFramePr>
        <p:xfrm>
          <a:off x="457556" y="620688"/>
          <a:ext cx="82296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6039">
                  <a:extLst>
                    <a:ext uri="{9D8B030D-6E8A-4147-A177-3AD203B41FA5}">
                      <a16:colId xmlns:a16="http://schemas.microsoft.com/office/drawing/2014/main" val="753964778"/>
                    </a:ext>
                  </a:extLst>
                </a:gridCol>
                <a:gridCol w="7233561">
                  <a:extLst>
                    <a:ext uri="{9D8B030D-6E8A-4147-A177-3AD203B41FA5}">
                      <a16:colId xmlns:a16="http://schemas.microsoft.com/office/drawing/2014/main" val="3688794096"/>
                    </a:ext>
                  </a:extLst>
                </a:gridCol>
              </a:tblGrid>
              <a:tr h="29406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200" dirty="0" smtClean="0"/>
                        <a:t>随意    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6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在做形容词时，都有不受拘束、不受限制的意思。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14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1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</a:t>
            </a:r>
            <a:r>
              <a:rPr lang="zh-CN" altLang="en-US" dirty="0" smtClean="0"/>
              <a:t>里的衣服种类很多，你可以</a:t>
            </a:r>
            <a:r>
              <a:rPr lang="zh-CN" altLang="en-US" b="1" dirty="0" smtClean="0"/>
              <a:t>随便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随意</a:t>
            </a:r>
            <a:r>
              <a:rPr lang="zh-CN" altLang="en-US" dirty="0" smtClean="0"/>
              <a:t>挑选。</a:t>
            </a:r>
            <a:endParaRPr lang="en-US" altLang="zh-CN" dirty="0" smtClean="0"/>
          </a:p>
          <a:p>
            <a:r>
              <a:rPr lang="zh-CN" altLang="en-US" dirty="0"/>
              <a:t>东</a:t>
            </a:r>
            <a:r>
              <a:rPr lang="zh-CN" altLang="en-US" dirty="0" smtClean="0"/>
              <a:t>西不要</a:t>
            </a:r>
            <a:r>
              <a:rPr lang="zh-CN" altLang="en-US" b="1" dirty="0" smtClean="0"/>
              <a:t>随便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随意</a:t>
            </a:r>
            <a:r>
              <a:rPr lang="zh-CN" altLang="en-US" dirty="0" smtClean="0"/>
              <a:t>乱放，要不然用的时候就不容易找到。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44596"/>
              </p:ext>
            </p:extLst>
          </p:nvPr>
        </p:nvGraphicFramePr>
        <p:xfrm>
          <a:off x="476881" y="188640"/>
          <a:ext cx="8229600" cy="1158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6039">
                  <a:extLst>
                    <a:ext uri="{9D8B030D-6E8A-4147-A177-3AD203B41FA5}">
                      <a16:colId xmlns:a16="http://schemas.microsoft.com/office/drawing/2014/main" val="2223157955"/>
                    </a:ext>
                  </a:extLst>
                </a:gridCol>
                <a:gridCol w="7233561">
                  <a:extLst>
                    <a:ext uri="{9D8B030D-6E8A-4147-A177-3AD203B41FA5}">
                      <a16:colId xmlns:a16="http://schemas.microsoft.com/office/drawing/2014/main" val="4048928748"/>
                    </a:ext>
                  </a:extLst>
                </a:gridCol>
              </a:tblGrid>
              <a:tr h="29406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200" dirty="0" smtClean="0"/>
                        <a:t>随意    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8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在作副词时，都有不加限制的意思。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1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7043" y="3189705"/>
            <a:ext cx="8229600" cy="3661867"/>
          </a:xfrm>
        </p:spPr>
        <p:txBody>
          <a:bodyPr/>
          <a:lstStyle/>
          <a:p>
            <a:r>
              <a:rPr lang="zh-CN" altLang="en-US" dirty="0" smtClean="0"/>
              <a:t>今天要参加一个重要会议，但是小王却穿拖鞋来，大家都觉得他</a:t>
            </a:r>
            <a:r>
              <a:rPr lang="en-US" altLang="zh-CN" dirty="0" smtClean="0"/>
              <a:t>…?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 smtClean="0">
              <a:sym typeface="Wingdings" panose="05000000000000000000" pitchFamily="2" charset="2"/>
            </a:endParaRPr>
          </a:p>
          <a:p>
            <a:endParaRPr lang="en-US" altLang="zh-CN" dirty="0" smtClean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948" y="155679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小王平时太</a:t>
            </a:r>
            <a:r>
              <a:rPr lang="zh-CN" altLang="en-US" b="1" dirty="0" smtClean="0"/>
              <a:t>随便</a:t>
            </a:r>
            <a:r>
              <a:rPr lang="zh-CN" altLang="en-US" dirty="0" smtClean="0"/>
              <a:t>了，想来就来，想走就走，结果被公司开除了。</a:t>
            </a:r>
            <a:endParaRPr lang="cs-CZ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2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1224136"/>
          </a:xfrm>
        </p:spPr>
        <p:txBody>
          <a:bodyPr/>
          <a:lstStyle/>
          <a:p>
            <a:r>
              <a:rPr lang="zh-CN" altLang="en-US" dirty="0"/>
              <a:t>小</a:t>
            </a:r>
            <a:r>
              <a:rPr lang="zh-CN" altLang="en-US" dirty="0" smtClean="0"/>
              <a:t>王平时太</a:t>
            </a:r>
            <a:r>
              <a:rPr lang="zh-CN" altLang="en-US" b="1" dirty="0" smtClean="0"/>
              <a:t>随便</a:t>
            </a:r>
            <a:r>
              <a:rPr lang="zh-CN" altLang="en-US" dirty="0" smtClean="0"/>
              <a:t>了，想来就来，想走就走，结果被公司开除了。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33884"/>
              </p:ext>
            </p:extLst>
          </p:nvPr>
        </p:nvGraphicFramePr>
        <p:xfrm>
          <a:off x="457200" y="764704"/>
          <a:ext cx="8229600" cy="2133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4043746158"/>
                    </a:ext>
                  </a:extLst>
                </a:gridCol>
                <a:gridCol w="3013992">
                  <a:extLst>
                    <a:ext uri="{9D8B030D-6E8A-4147-A177-3AD203B41FA5}">
                      <a16:colId xmlns:a16="http://schemas.microsoft.com/office/drawing/2014/main" val="678453057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421398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随意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3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没有这个意思。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在做形容词时，还有指人只有散漫的意思，含贬义。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6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zh-CN" altLang="en-US" dirty="0"/>
              <a:t>大</a:t>
            </a:r>
            <a:r>
              <a:rPr lang="zh-CN" altLang="en-US" dirty="0" smtClean="0"/>
              <a:t>学毕业以后是继续读书还是找工作，就</a:t>
            </a:r>
            <a:r>
              <a:rPr lang="zh-CN" altLang="en-US" b="1" dirty="0" smtClean="0"/>
              <a:t>随便</a:t>
            </a:r>
            <a:r>
              <a:rPr lang="zh-CN" altLang="en-US" dirty="0" smtClean="0"/>
              <a:t>他自己吧，做父母的不要干涉太多。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07310"/>
              </p:ext>
            </p:extLst>
          </p:nvPr>
        </p:nvGraphicFramePr>
        <p:xfrm>
          <a:off x="457200" y="260648"/>
          <a:ext cx="82296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412723736"/>
                    </a:ext>
                  </a:extLst>
                </a:gridCol>
                <a:gridCol w="3013992">
                  <a:extLst>
                    <a:ext uri="{9D8B030D-6E8A-4147-A177-3AD203B41FA5}">
                      <a16:colId xmlns:a16="http://schemas.microsoft.com/office/drawing/2014/main" val="3849813558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2070624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随意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6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搭配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不可以。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在做动词时，可以带宾语。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6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0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完毕</a:t>
            </a:r>
            <a:r>
              <a:rPr lang="en-US" altLang="zh-CN" dirty="0" smtClean="0"/>
              <a:t>-</a:t>
            </a:r>
            <a:r>
              <a:rPr lang="zh-CN" altLang="en-US" dirty="0" smtClean="0"/>
              <a:t>完结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99411"/>
              </p:ext>
            </p:extLst>
          </p:nvPr>
        </p:nvGraphicFramePr>
        <p:xfrm>
          <a:off x="572689" y="1844824"/>
          <a:ext cx="8319791" cy="33123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完毕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完结</a:t>
                      </a:r>
                      <a:endParaRPr lang="zh-TW" alt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879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语义侧重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着重在事情的过程，表示已经完成。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着重在事情的结果，表示不再存在。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928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动词</a:t>
                      </a:r>
                      <a:r>
                        <a:rPr lang="en-US" altLang="zh-CN" sz="3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完毕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名词</a:t>
                      </a:r>
                      <a:r>
                        <a:rPr lang="en-US" altLang="zh-CN" sz="3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完结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558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481139"/>
          </a:xfrm>
        </p:spPr>
        <p:txBody>
          <a:bodyPr/>
          <a:lstStyle/>
          <a:p>
            <a:r>
              <a:rPr lang="zh-CN" altLang="en-US" dirty="0" smtClean="0"/>
              <a:t>上课时要认真专心，不能</a:t>
            </a:r>
            <a:r>
              <a:rPr lang="zh-CN" altLang="en-US" b="1" dirty="0" smtClean="0"/>
              <a:t>随随便便</a:t>
            </a:r>
            <a:r>
              <a:rPr lang="zh-CN" altLang="en-US" dirty="0" smtClean="0"/>
              <a:t>的。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62842"/>
              </p:ext>
            </p:extLst>
          </p:nvPr>
        </p:nvGraphicFramePr>
        <p:xfrm>
          <a:off x="539552" y="2420888"/>
          <a:ext cx="82296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4019908294"/>
                    </a:ext>
                  </a:extLst>
                </a:gridCol>
                <a:gridCol w="3013992">
                  <a:extLst>
                    <a:ext uri="{9D8B030D-6E8A-4147-A177-3AD203B41FA5}">
                      <a16:colId xmlns:a16="http://schemas.microsoft.com/office/drawing/2014/main" val="3162134892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1789310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随意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6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重叠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不可以。</a:t>
                      </a:r>
                      <a:endParaRPr kumimoji="0" lang="cs-CZ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在做形容词时，可以重叠。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6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2769171"/>
          </a:xfrm>
        </p:spPr>
        <p:txBody>
          <a:bodyPr/>
          <a:lstStyle/>
          <a:p>
            <a:r>
              <a:rPr lang="zh-CN" altLang="en-US" b="1" dirty="0" smtClean="0"/>
              <a:t>随便</a:t>
            </a:r>
            <a:r>
              <a:rPr lang="zh-CN" altLang="en-US" dirty="0" smtClean="0"/>
              <a:t>什么书他都想翻一翻，了解一下里面的内容。</a:t>
            </a:r>
            <a:endParaRPr lang="en-US" altLang="zh-CN" dirty="0" smtClean="0"/>
          </a:p>
          <a:p>
            <a:r>
              <a:rPr lang="zh-CN" altLang="en-US" b="1" dirty="0"/>
              <a:t>随</a:t>
            </a:r>
            <a:r>
              <a:rPr lang="zh-CN" altLang="en-US" b="1" dirty="0" smtClean="0"/>
              <a:t>便</a:t>
            </a:r>
            <a:r>
              <a:rPr lang="zh-CN" altLang="en-US" dirty="0" smtClean="0"/>
              <a:t>你怎么说，他就是不听。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8264"/>
              </p:ext>
            </p:extLst>
          </p:nvPr>
        </p:nvGraphicFramePr>
        <p:xfrm>
          <a:off x="467544" y="3501008"/>
          <a:ext cx="8229600" cy="1158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3161119745"/>
                    </a:ext>
                  </a:extLst>
                </a:gridCol>
                <a:gridCol w="3013992">
                  <a:extLst>
                    <a:ext uri="{9D8B030D-6E8A-4147-A177-3AD203B41FA5}">
                      <a16:colId xmlns:a16="http://schemas.microsoft.com/office/drawing/2014/main" val="2017609062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670595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随意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5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词性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不可以。</a:t>
                      </a:r>
                      <a:endParaRPr kumimoji="0" lang="cs-CZ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还可以做连词。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04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666607"/>
              </p:ext>
            </p:extLst>
          </p:nvPr>
        </p:nvGraphicFramePr>
        <p:xfrm>
          <a:off x="467544" y="1484784"/>
          <a:ext cx="8229600" cy="4846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418147169"/>
                    </a:ext>
                  </a:extLst>
                </a:gridCol>
                <a:gridCol w="3013992">
                  <a:extLst>
                    <a:ext uri="{9D8B030D-6E8A-4147-A177-3AD203B41FA5}">
                      <a16:colId xmlns:a16="http://schemas.microsoft.com/office/drawing/2014/main" val="307733999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59857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随意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随便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4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没有这个意思。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在做形容词时，还有指人只有散漫的意思，含贬义。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3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搭配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不可以。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在做动词时，可以带宾语。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3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重叠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不可以。</a:t>
                      </a:r>
                      <a:endParaRPr kumimoji="0" lang="cs-CZ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在做形容词时，可以重叠。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5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词性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不可以。</a:t>
                      </a:r>
                      <a:endParaRPr kumimoji="0" lang="cs-CZ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还可以做连词。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51501"/>
                  </a:ext>
                </a:extLst>
              </a:tr>
            </a:tbl>
          </a:graphicData>
        </a:graphic>
      </p:graphicFrame>
      <p:pic>
        <p:nvPicPr>
          <p:cNvPr id="5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328936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作为老师，在学生面前要注意自己的形象，不能（    ）的。</a:t>
            </a:r>
            <a:endParaRPr lang="en-US" altLang="zh-CN" dirty="0" smtClean="0"/>
          </a:p>
          <a:p>
            <a:r>
              <a:rPr lang="zh-CN" altLang="en-US" dirty="0" smtClean="0"/>
              <a:t>孩子大了，也不听父母的话了，就</a:t>
            </a:r>
            <a:r>
              <a:rPr lang="zh-CN" altLang="en-US" dirty="0"/>
              <a:t>（    </a:t>
            </a:r>
            <a:r>
              <a:rPr lang="zh-CN" altLang="en-US" dirty="0" smtClean="0"/>
              <a:t>）他吧。 </a:t>
            </a:r>
            <a:endParaRPr lang="en-US" altLang="zh-CN" dirty="0" smtClean="0"/>
          </a:p>
          <a:p>
            <a:r>
              <a:rPr lang="zh-CN" altLang="en-US"/>
              <a:t>（    </a:t>
            </a:r>
            <a:r>
              <a:rPr lang="zh-CN" altLang="en-US" smtClean="0"/>
              <a:t>）你怎么说，我都不相信。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00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完毕</a:t>
            </a:r>
            <a:r>
              <a:rPr lang="en-US" altLang="zh-CN" dirty="0" smtClean="0"/>
              <a:t>-</a:t>
            </a:r>
            <a:r>
              <a:rPr lang="zh-CN" altLang="en-US" dirty="0" smtClean="0"/>
              <a:t>完结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学期（        ）了，你打算要去哪里？</a:t>
            </a:r>
            <a:endParaRPr lang="en-US" altLang="zh-CN" dirty="0" smtClean="0"/>
          </a:p>
          <a:p>
            <a:r>
              <a:rPr lang="zh-CN" altLang="en-US" dirty="0" smtClean="0"/>
              <a:t>他的生命即将</a:t>
            </a:r>
            <a:r>
              <a:rPr lang="zh-CN" altLang="en-US" dirty="0"/>
              <a:t>（        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7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为难</a:t>
            </a:r>
            <a:r>
              <a:rPr lang="en-US" altLang="zh-CN" dirty="0" smtClean="0"/>
              <a:t>-</a:t>
            </a:r>
            <a:r>
              <a:rPr lang="zh-CN" altLang="en-US" dirty="0" smtClean="0"/>
              <a:t>难为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497390"/>
              </p:ext>
            </p:extLst>
          </p:nvPr>
        </p:nvGraphicFramePr>
        <p:xfrm>
          <a:off x="467544" y="1772816"/>
          <a:ext cx="8319791" cy="43273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为难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难为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799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没有这个意思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还有“多亏”的意思，指做了不容易做的事。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没有这个用法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可以用于客套话，用于感谢别人为自己做事。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动词、形容词（有难应付、困难的意思）</a:t>
                      </a:r>
                      <a:endParaRPr lang="cs-CZ" altLang="zh-CN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动词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61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</a:t>
            </a:r>
            <a:r>
              <a:rPr lang="zh-CN" altLang="en-US" dirty="0" smtClean="0"/>
              <a:t>难</a:t>
            </a:r>
            <a:r>
              <a:rPr lang="en-US" altLang="zh-CN" dirty="0" smtClean="0"/>
              <a:t>-</a:t>
            </a:r>
            <a:r>
              <a:rPr lang="zh-CN" altLang="en-US" dirty="0" smtClean="0"/>
              <a:t>难为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一切都太感谢你了，</a:t>
            </a:r>
            <a:r>
              <a:rPr lang="zh-CN" altLang="en-US" dirty="0"/>
              <a:t> （        ）</a:t>
            </a:r>
            <a:r>
              <a:rPr lang="zh-CN" altLang="en-US" dirty="0" smtClean="0"/>
              <a:t>你帮我们这么多。</a:t>
            </a:r>
            <a:endParaRPr lang="en-US" altLang="zh-CN" dirty="0" smtClean="0"/>
          </a:p>
          <a:p>
            <a:r>
              <a:rPr lang="zh-CN" altLang="en-US" dirty="0" smtClean="0"/>
              <a:t>在战争时代，她一个人带好几个孩子，真（        ）她了。</a:t>
            </a:r>
            <a:endParaRPr lang="en-US" altLang="zh-CN" dirty="0" smtClean="0"/>
          </a:p>
          <a:p>
            <a:r>
              <a:rPr lang="zh-CN" altLang="en-US" dirty="0"/>
              <a:t>他</a:t>
            </a:r>
            <a:r>
              <a:rPr lang="zh-CN" altLang="en-US" dirty="0" smtClean="0"/>
              <a:t>的眼睛显示出他心里有一个（        ）的问题。</a:t>
            </a:r>
            <a:endParaRPr lang="en-US" altLang="zh-CN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回答问题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61662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“我”与那个男生只有一次交往，但给“我”留下了什么震撼？</a:t>
            </a:r>
            <a:endParaRPr lang="en-US" altLang="zh-CN" sz="1800" dirty="0"/>
          </a:p>
          <a:p>
            <a:r>
              <a:rPr lang="zh-CN" altLang="en-US" dirty="0"/>
              <a:t>以后</a:t>
            </a:r>
            <a:r>
              <a:rPr lang="zh-CN" altLang="en-US" dirty="0" smtClean="0"/>
              <a:t>看到哪一类的字眼</a:t>
            </a:r>
            <a:r>
              <a:rPr lang="zh-CN" altLang="en-US" dirty="0"/>
              <a:t>，都会想到那个男生？</a:t>
            </a:r>
            <a:endParaRPr lang="en-US" altLang="zh-CN" dirty="0"/>
          </a:p>
          <a:p>
            <a:r>
              <a:rPr lang="zh-CN" altLang="en-US" dirty="0"/>
              <a:t>那个男生后来怎么了？</a:t>
            </a:r>
            <a:endParaRPr lang="en-US" altLang="zh-CN" dirty="0"/>
          </a:p>
          <a:p>
            <a:r>
              <a:rPr lang="zh-CN" altLang="en-US" dirty="0"/>
              <a:t>“我”觉得那个男生为什么可以走向成功？</a:t>
            </a:r>
            <a:endParaRPr lang="en-US" altLang="zh-CN" dirty="0"/>
          </a:p>
          <a:p>
            <a:r>
              <a:rPr lang="zh-CN" altLang="en-US" dirty="0"/>
              <a:t>你认为什么个性的人可以成功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一诺千金看起来是一种什么？</a:t>
            </a:r>
            <a:endParaRPr lang="en-US" altLang="zh-CN" dirty="0"/>
          </a:p>
          <a:p>
            <a:r>
              <a:rPr lang="zh-CN" altLang="en-US" dirty="0"/>
              <a:t>一诺千金的内</a:t>
            </a:r>
            <a:r>
              <a:rPr lang="zh-CN" altLang="en-US" dirty="0" smtClean="0"/>
              <a:t>涵和什么有关？</a:t>
            </a:r>
            <a:endParaRPr lang="en-US" altLang="zh-CN" dirty="0"/>
          </a:p>
          <a:p>
            <a:r>
              <a:rPr lang="zh-CN" altLang="en-US" dirty="0"/>
              <a:t>诚挚、严谨的人做事自然怎么样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什么样的</a:t>
            </a:r>
            <a:r>
              <a:rPr lang="zh-CN" altLang="en-US" dirty="0" smtClean="0"/>
              <a:t>人比起一</a:t>
            </a:r>
            <a:r>
              <a:rPr lang="zh-CN" altLang="en-US" dirty="0"/>
              <a:t>诺千金的人活得轻松？</a:t>
            </a:r>
            <a:endParaRPr lang="en-US" altLang="zh-CN" dirty="0"/>
          </a:p>
          <a:p>
            <a:r>
              <a:rPr lang="zh-CN" altLang="en-US" dirty="0"/>
              <a:t>一个人失信多了，他的诺言会被当成什么？</a:t>
            </a:r>
            <a:endParaRPr lang="en-US" altLang="zh-CN" dirty="0"/>
          </a:p>
          <a:p>
            <a:r>
              <a:rPr lang="zh-CN" altLang="en-US" dirty="0"/>
              <a:t>人一沾上那种潦倒的气味，会怎么样</a:t>
            </a:r>
            <a:r>
              <a:rPr lang="zh-CN" altLang="en-US" dirty="0" smtClean="0"/>
              <a:t>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2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3568</Words>
  <Application>Microsoft Office PowerPoint</Application>
  <PresentationFormat>Předvádění na obrazovce (4:3)</PresentationFormat>
  <Paragraphs>335</Paragraphs>
  <Slides>53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KaiTi</vt:lpstr>
      <vt:lpstr>新細明體</vt:lpstr>
      <vt:lpstr>宋体</vt:lpstr>
      <vt:lpstr>Arial</vt:lpstr>
      <vt:lpstr>Calibri</vt:lpstr>
      <vt:lpstr>Wingdings</vt:lpstr>
      <vt:lpstr>Office 佈景主題</vt:lpstr>
      <vt:lpstr>Practical Chinese </vt:lpstr>
      <vt:lpstr>生词复习</vt:lpstr>
      <vt:lpstr>练一练</vt:lpstr>
      <vt:lpstr>Prezentace aplikace PowerPoint</vt:lpstr>
      <vt:lpstr>完毕-完结</vt:lpstr>
      <vt:lpstr>完毕-完结</vt:lpstr>
      <vt:lpstr>为难-难为</vt:lpstr>
      <vt:lpstr>为难-难为</vt:lpstr>
      <vt:lpstr>回答问题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语言点</vt:lpstr>
      <vt:lpstr>以后再看到“优秀”、“守信用”之类的字眼，……</vt:lpstr>
      <vt:lpstr>练一练</vt:lpstr>
      <vt:lpstr>Prezentace aplikace PowerPoint</vt:lpstr>
      <vt:lpstr>……，可它的内涵涉及到对世界是否郑重。</vt:lpstr>
      <vt:lpstr>Prezentace aplikace PowerPoint</vt:lpstr>
      <vt:lpstr>Prezentace aplikace PowerPoint</vt:lpstr>
      <vt:lpstr>练习</vt:lpstr>
      <vt:lpstr>Prezentace aplikace PowerPoint</vt:lpstr>
      <vt:lpstr>那种人较之于一诺千金的人似乎活得轻松，……</vt:lpstr>
      <vt:lpstr>练习</vt:lpstr>
      <vt:lpstr>Prezentace aplikace PowerPoint</vt:lpstr>
      <vt:lpstr>大打折扣</vt:lpstr>
      <vt:lpstr>Prezentace aplikace PowerPoint</vt:lpstr>
      <vt:lpstr>Prezentace aplikace PowerPoint</vt:lpstr>
      <vt:lpstr>练一练</vt:lpstr>
      <vt:lpstr>Prezentace aplikace PowerPoint</vt:lpstr>
      <vt:lpstr>且不说别人会怎样看轻他，就是他自己，那种无聊、倦怠都会袭上心头</vt:lpstr>
      <vt:lpstr>且不说…就是…也/都</vt:lpstr>
      <vt:lpstr>Prezentace aplikace PowerPoint</vt:lpstr>
      <vt:lpstr>【辨析】用“且不说……，就是……也”改写或完成句子 </vt:lpstr>
      <vt:lpstr>大为逊色</vt:lpstr>
      <vt:lpstr>Prezentace aplikace PowerPoint</vt:lpstr>
      <vt:lpstr>练习</vt:lpstr>
      <vt:lpstr>Prezentace aplikace PowerPoint</vt:lpstr>
      <vt:lpstr>词语辨析</vt:lpstr>
      <vt:lpstr>随意-随便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练一练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Chinese</dc:title>
  <dc:creator>ASUS</dc:creator>
  <cp:lastModifiedBy>Minghua Wu</cp:lastModifiedBy>
  <cp:revision>265</cp:revision>
  <dcterms:created xsi:type="dcterms:W3CDTF">2018-09-29T06:39:21Z</dcterms:created>
  <dcterms:modified xsi:type="dcterms:W3CDTF">2018-11-07T15:23:09Z</dcterms:modified>
</cp:coreProperties>
</file>