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73" r:id="rId27"/>
    <p:sldId id="389" r:id="rId28"/>
    <p:sldId id="390" r:id="rId29"/>
    <p:sldId id="337" r:id="rId30"/>
    <p:sldId id="338" r:id="rId31"/>
    <p:sldId id="344" r:id="rId32"/>
    <p:sldId id="345" r:id="rId33"/>
    <p:sldId id="41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346" r:id="rId43"/>
    <p:sldId id="379" r:id="rId44"/>
    <p:sldId id="348" r:id="rId45"/>
    <p:sldId id="391" r:id="rId46"/>
    <p:sldId id="406" r:id="rId47"/>
    <p:sldId id="393" r:id="rId48"/>
    <p:sldId id="394" r:id="rId49"/>
    <p:sldId id="392" r:id="rId50"/>
    <p:sldId id="395" r:id="rId51"/>
    <p:sldId id="417" r:id="rId5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912"/>
    <a:srgbClr val="ED05F3"/>
    <a:srgbClr val="FA8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48" autoAdjust="0"/>
  </p:normalViewPr>
  <p:slideViewPr>
    <p:cSldViewPr>
      <p:cViewPr varScale="1">
        <p:scale>
          <a:sx n="54" d="100"/>
          <a:sy n="54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6D46-29FF-45B0-A644-3757799522E6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110E-D756-4326-8878-21033E5B12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9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88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Youtube</a:t>
            </a:r>
            <a:r>
              <a:rPr lang="en-US" altLang="zh-TW" baseline="0" dirty="0" smtClean="0"/>
              <a:t>   </a:t>
            </a:r>
            <a:r>
              <a:rPr lang="en-US" altLang="zh-TW" baseline="0" dirty="0" err="1" smtClean="0"/>
              <a:t>wechat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24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19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随随便便</a:t>
            </a:r>
            <a:endParaRPr lang="en-US" altLang="zh-CN" dirty="0" smtClean="0"/>
          </a:p>
          <a:p>
            <a:r>
              <a:rPr lang="zh-CN" altLang="en-US" dirty="0" smtClean="0"/>
              <a:t>随便</a:t>
            </a:r>
            <a:endParaRPr lang="en-US" altLang="zh-CN" dirty="0" smtClean="0"/>
          </a:p>
          <a:p>
            <a:r>
              <a:rPr lang="zh-CN" altLang="en-US" dirty="0" smtClean="0"/>
              <a:t>随我们的意</a:t>
            </a:r>
            <a:endParaRPr lang="en-US" altLang="zh-CN" dirty="0" smtClean="0"/>
          </a:p>
          <a:p>
            <a:r>
              <a:rPr lang="zh-CN" altLang="en-US" dirty="0" smtClean="0"/>
              <a:t>随便</a:t>
            </a:r>
            <a:r>
              <a:rPr lang="en-US" altLang="zh-CN" dirty="0" smtClean="0"/>
              <a:t>/</a:t>
            </a:r>
            <a:r>
              <a:rPr lang="zh-CN" altLang="en-US" dirty="0" smtClean="0"/>
              <a:t>随意</a:t>
            </a:r>
            <a:endParaRPr lang="en-US" altLang="zh-CN" dirty="0" smtClean="0"/>
          </a:p>
          <a:p>
            <a:r>
              <a:rPr lang="zh-CN" altLang="en-US" dirty="0" smtClean="0"/>
              <a:t>随便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87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40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3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80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86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45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5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67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29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9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89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012B-57D5-42B2-8F3F-C5001459C848}" type="datetimeFigureOut">
              <a:rPr lang="zh-TW" altLang="en-US" smtClean="0"/>
              <a:t>2018/11/7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1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Practical Chinese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zh-TW" alt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</a:rPr>
              <a:t>2018/11/06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潦倒 </a:t>
            </a:r>
            <a:r>
              <a:rPr lang="en-US" altLang="zh-TW" dirty="0" err="1"/>
              <a:t>lǎodǎo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</a:t>
            </a:r>
            <a:r>
              <a:rPr lang="en-US" altLang="zh-CN" dirty="0" smtClean="0"/>
              <a:t>. </a:t>
            </a:r>
            <a:r>
              <a:rPr lang="zh-CN" altLang="en-US" dirty="0" smtClean="0"/>
              <a:t>境遇不好，情绪低落。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例</a:t>
            </a:r>
            <a:r>
              <a:rPr lang="zh-CN" altLang="en-US" dirty="0"/>
              <a:t>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他失业已经很久了，生活十分</a:t>
            </a:r>
            <a:r>
              <a:rPr lang="zh-CN" altLang="en-US" b="1" dirty="0" smtClean="0"/>
              <a:t>潦倒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endParaRPr lang="en-US" altLang="zh-CN" dirty="0" smtClean="0"/>
          </a:p>
          <a:p>
            <a:pPr marL="514350" indent="-514350">
              <a:buAutoNum type="arabicPeriod"/>
            </a:pP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2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逊色</a:t>
            </a:r>
            <a:r>
              <a:rPr lang="en-US" altLang="zh-CN" dirty="0" smtClean="0"/>
              <a:t> </a:t>
            </a:r>
            <a:r>
              <a:rPr lang="en-US" altLang="zh-TW" dirty="0" err="1"/>
              <a:t>xùnsè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en-US" altLang="zh-TW" dirty="0" smtClean="0"/>
              <a:t>. </a:t>
            </a:r>
            <a:r>
              <a:rPr lang="zh-CN" altLang="en-US" dirty="0" smtClean="0"/>
              <a:t>比不上、差劲。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作为一个销售员，他不比任何一个人</a:t>
            </a:r>
            <a:r>
              <a:rPr lang="zh-CN" altLang="en-US" b="1" dirty="0" smtClean="0"/>
              <a:t>逊色</a:t>
            </a:r>
            <a:r>
              <a:rPr lang="zh-CN" altLang="en-US" dirty="0" smtClean="0"/>
              <a:t>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8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罕</a:t>
            </a:r>
            <a:r>
              <a:rPr lang="zh-CN" altLang="en-US" dirty="0" smtClean="0"/>
              <a:t>见 </a:t>
            </a:r>
            <a:r>
              <a:rPr lang="en-US" altLang="zh-TW" dirty="0" err="1"/>
              <a:t>hǎnjiàn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6200" dirty="0"/>
              <a:t>解释</a:t>
            </a:r>
            <a:endParaRPr lang="en-US" altLang="zh-CN" sz="6200" dirty="0"/>
          </a:p>
          <a:p>
            <a:pPr marL="514350" indent="-514350">
              <a:buAutoNum type="alphaLcPeriod"/>
            </a:pPr>
            <a:r>
              <a:rPr lang="zh-CN" altLang="en-US" sz="6200" dirty="0" smtClean="0"/>
              <a:t>难得见到，很少见到。</a:t>
            </a:r>
            <a:endParaRPr lang="en-US" altLang="zh-CN" sz="6200" dirty="0" smtClean="0"/>
          </a:p>
          <a:p>
            <a:pPr marL="0" indent="0">
              <a:buNone/>
            </a:pPr>
            <a:endParaRPr lang="en-US" altLang="zh-TW" sz="6200" dirty="0"/>
          </a:p>
          <a:p>
            <a:pPr marL="0" indent="0">
              <a:buNone/>
            </a:pPr>
            <a:endParaRPr lang="en-US" altLang="zh-TW" sz="6200" dirty="0"/>
          </a:p>
          <a:p>
            <a:pPr marL="0" indent="0">
              <a:buNone/>
            </a:pPr>
            <a:r>
              <a:rPr lang="zh-CN" altLang="en-US" sz="6200" dirty="0"/>
              <a:t>例句</a:t>
            </a:r>
            <a:r>
              <a:rPr lang="en-US" altLang="zh-CN" sz="62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5700" dirty="0" smtClean="0"/>
              <a:t>这场</a:t>
            </a:r>
            <a:r>
              <a:rPr lang="zh-CN" altLang="en-US" sz="5700" b="1" dirty="0" smtClean="0"/>
              <a:t>罕见</a:t>
            </a:r>
            <a:r>
              <a:rPr lang="zh-CN" altLang="en-US" sz="5700" dirty="0" smtClean="0"/>
              <a:t>的大雪造成了许多灾害。</a:t>
            </a:r>
            <a:endParaRPr lang="en-US" altLang="zh-CN" sz="5700" dirty="0" smtClean="0"/>
          </a:p>
        </p:txBody>
      </p:sp>
    </p:spTree>
    <p:extLst>
      <p:ext uri="{BB962C8B-B14F-4D97-AF65-F5344CB8AC3E}">
        <p14:creationId xmlns:p14="http://schemas.microsoft.com/office/powerpoint/2010/main" val="1463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35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倾盆大雨 </a:t>
            </a:r>
            <a:r>
              <a:rPr lang="en-US" altLang="zh-TW" dirty="0" err="1"/>
              <a:t>qīngpén</a:t>
            </a:r>
            <a:r>
              <a:rPr lang="en-US" altLang="zh-TW" dirty="0"/>
              <a:t> </a:t>
            </a:r>
            <a:r>
              <a:rPr lang="en-US" altLang="zh-TW" dirty="0" err="1"/>
              <a:t>dàyǔ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28092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dirty="0"/>
              <a:t>解释</a:t>
            </a:r>
            <a:endParaRPr lang="en-US" altLang="zh-CN" sz="3600" dirty="0"/>
          </a:p>
          <a:p>
            <a:pPr marL="0" indent="0">
              <a:buNone/>
            </a:pPr>
            <a:r>
              <a:rPr lang="zh-CN" altLang="en-US" sz="3600" dirty="0"/>
              <a:t>成</a:t>
            </a:r>
            <a:r>
              <a:rPr lang="zh-CN" altLang="en-US" sz="3600" dirty="0" smtClean="0"/>
              <a:t>语  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大雨像从盆里泼出来一样。比喻雨下得非常大。</a:t>
            </a:r>
            <a:endParaRPr lang="en-US" altLang="zh-TW" sz="3600" dirty="0"/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r>
              <a:rPr lang="zh-CN" altLang="en-US" sz="3600" dirty="0"/>
              <a:t>例句</a:t>
            </a:r>
            <a:r>
              <a:rPr lang="en-US" altLang="zh-CN" sz="36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3600" dirty="0" smtClean="0"/>
              <a:t>为了不迟到，小明冒着</a:t>
            </a:r>
            <a:r>
              <a:rPr lang="zh-CN" altLang="en-US" sz="3600" b="1" dirty="0" smtClean="0"/>
              <a:t>倾盆大雨</a:t>
            </a:r>
            <a:r>
              <a:rPr lang="zh-CN" altLang="en-US" sz="3600" dirty="0" smtClean="0"/>
              <a:t>赶往学校。</a:t>
            </a:r>
            <a:endParaRPr lang="en-US" altLang="zh-CN" sz="3600" dirty="0" smtClean="0"/>
          </a:p>
          <a:p>
            <a:pPr marL="514350" indent="-514350">
              <a:buAutoNum type="arabicPeriod"/>
            </a:pPr>
            <a:r>
              <a:rPr lang="zh-CN" altLang="en-US" sz="3600" dirty="0" smtClean="0"/>
              <a:t>尽管下着</a:t>
            </a:r>
            <a:r>
              <a:rPr lang="zh-CN" altLang="en-US" sz="3600" b="1" dirty="0" smtClean="0"/>
              <a:t>倾盆大雨</a:t>
            </a:r>
            <a:r>
              <a:rPr lang="zh-CN" altLang="en-US" sz="3600" dirty="0" smtClean="0"/>
              <a:t>，可是我还是去上班。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253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风雨无阻 </a:t>
            </a:r>
            <a:r>
              <a:rPr lang="en-US" altLang="zh-TW" dirty="0" err="1"/>
              <a:t>fēngyǔ</a:t>
            </a:r>
            <a:r>
              <a:rPr lang="en-US" altLang="zh-TW" dirty="0"/>
              <a:t> </a:t>
            </a:r>
            <a:r>
              <a:rPr lang="en-US" altLang="zh-TW" dirty="0" err="1" smtClean="0"/>
              <a:t>wúzǔ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成语  事情不因刮风下雨而受阻，照常进行。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运动会</a:t>
            </a:r>
            <a:r>
              <a:rPr lang="zh-CN" altLang="en-US" b="1" dirty="0" smtClean="0"/>
              <a:t>风雨无阻</a:t>
            </a:r>
            <a:r>
              <a:rPr lang="zh-CN" altLang="en-US" dirty="0" smtClean="0"/>
              <a:t>，照常举行。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会议将如期召开，</a:t>
            </a:r>
            <a:r>
              <a:rPr lang="zh-CN" altLang="en-US" b="1" dirty="0" smtClean="0"/>
              <a:t>风雨无阻</a:t>
            </a:r>
            <a:r>
              <a:rPr lang="zh-CN" altLang="en-US" dirty="0" smtClean="0"/>
              <a:t>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4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瑟瑟 </a:t>
            </a:r>
            <a:r>
              <a:rPr lang="en-US" altLang="zh-TW" dirty="0" err="1"/>
              <a:t>sèsè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514350" indent="-514350">
              <a:buAutoNum type="alphaLcPeriod"/>
            </a:pPr>
            <a:r>
              <a:rPr lang="zh-CN" altLang="en-US" dirty="0" smtClean="0"/>
              <a:t>形容发抖的样子。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在寒风中，他冷得</a:t>
            </a:r>
            <a:r>
              <a:rPr lang="zh-CN" altLang="en-US" b="1" dirty="0" smtClean="0"/>
              <a:t>瑟瑟</a:t>
            </a:r>
            <a:r>
              <a:rPr lang="zh-CN" altLang="en-US" dirty="0" smtClean="0"/>
              <a:t>发抖。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409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帘 </a:t>
            </a:r>
            <a:r>
              <a:rPr lang="en-US" altLang="zh-TW" dirty="0" err="1"/>
              <a:t>lián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n. </a:t>
            </a:r>
            <a:r>
              <a:rPr lang="zh-CN" altLang="en-US" dirty="0" smtClean="0"/>
              <a:t>指遮掩门窗用的东西（</a:t>
            </a:r>
            <a:r>
              <a:rPr lang="en-US" altLang="zh-CN" dirty="0" smtClean="0"/>
              <a:t>hanging)</a:t>
            </a:r>
            <a:r>
              <a:rPr lang="zh-CN" altLang="en-US" dirty="0"/>
              <a:t> </a:t>
            </a:r>
            <a:r>
              <a:rPr lang="en-US" altLang="zh-CN" dirty="0" smtClean="0"/>
              <a:t>curtain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你能帮我把窗</a:t>
            </a:r>
            <a:r>
              <a:rPr lang="zh-CN" altLang="en-US" b="1" dirty="0" smtClean="0"/>
              <a:t>帘</a:t>
            </a:r>
            <a:r>
              <a:rPr lang="zh-CN" altLang="en-US" dirty="0" smtClean="0"/>
              <a:t>打开吗？</a:t>
            </a:r>
            <a:endParaRPr lang="en-US" altLang="zh-CN" dirty="0" smtClean="0"/>
          </a:p>
          <a:p>
            <a:pPr marL="0" indent="0">
              <a:buNone/>
            </a:pP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6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白茫茫 </a:t>
            </a:r>
            <a:r>
              <a:rPr lang="en-US" altLang="zh-TW" dirty="0" err="1"/>
              <a:t>bái</a:t>
            </a:r>
            <a:r>
              <a:rPr lang="en-US" altLang="zh-TW" dirty="0"/>
              <a:t> </a:t>
            </a:r>
            <a:r>
              <a:rPr lang="en-US" altLang="zh-TW" dirty="0" err="1"/>
              <a:t>mángmáng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a. </a:t>
            </a:r>
            <a:r>
              <a:rPr lang="zh-CN" altLang="en-US" dirty="0"/>
              <a:t>形</a:t>
            </a:r>
            <a:r>
              <a:rPr lang="zh-CN" altLang="en-US" dirty="0" smtClean="0"/>
              <a:t>容云、雾、雪、大水等白得一望无边。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四周都是</a:t>
            </a:r>
            <a:r>
              <a:rPr lang="zh-CN" altLang="en-US" b="1" dirty="0" smtClean="0"/>
              <a:t>白茫茫</a:t>
            </a:r>
            <a:r>
              <a:rPr lang="zh-CN" altLang="en-US" dirty="0" smtClean="0"/>
              <a:t>的浓雾。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这雪下得真大，</a:t>
            </a:r>
            <a:r>
              <a:rPr lang="zh-CN" altLang="en-US" b="1" dirty="0" smtClean="0"/>
              <a:t>白茫茫</a:t>
            </a:r>
            <a:r>
              <a:rPr lang="zh-CN" altLang="en-US" dirty="0" smtClean="0"/>
              <a:t>的一片，大地变成了银色的世界。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1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固执 </a:t>
            </a:r>
            <a:r>
              <a:rPr lang="en-US" altLang="zh-TW" dirty="0" err="1"/>
              <a:t>gùzhí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a. </a:t>
            </a:r>
            <a:r>
              <a:rPr lang="zh-CN" altLang="en-US" dirty="0" smtClean="0"/>
              <a:t>坚持自己的意见，不肯改变。（固执</a:t>
            </a:r>
            <a:r>
              <a:rPr lang="en-US" altLang="zh-CN" dirty="0" smtClean="0"/>
              <a:t>-</a:t>
            </a:r>
            <a:r>
              <a:rPr lang="zh-CN" altLang="en-US" dirty="0" smtClean="0"/>
              <a:t>顽固）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这个人非常</a:t>
            </a:r>
            <a:r>
              <a:rPr lang="zh-CN" altLang="en-US" b="1" dirty="0" smtClean="0"/>
              <a:t>固执</a:t>
            </a:r>
            <a:r>
              <a:rPr lang="zh-CN" altLang="en-US" dirty="0" smtClean="0"/>
              <a:t>，没有人能说服他。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 smtClean="0"/>
              <a:t>做任何事不要太</a:t>
            </a:r>
            <a:r>
              <a:rPr lang="zh-CN" altLang="en-US" b="1" dirty="0" smtClean="0"/>
              <a:t>固执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647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击掌 </a:t>
            </a:r>
            <a:r>
              <a:rPr lang="en-US" altLang="zh-TW" dirty="0" err="1"/>
              <a:t>jīzhǎng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v.</a:t>
            </a:r>
            <a:r>
              <a:rPr lang="zh-CN" altLang="en-US" dirty="0" smtClean="0"/>
              <a:t>  双方互相拍击手掌。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018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/>
              <a:t>生</a:t>
            </a:r>
            <a:r>
              <a:rPr lang="zh-CN" altLang="en-US" dirty="0" smtClean="0"/>
              <a:t>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1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坦</a:t>
            </a:r>
            <a:r>
              <a:rPr lang="zh-CN" altLang="en-US" dirty="0" smtClean="0"/>
              <a:t>荡</a:t>
            </a:r>
            <a:r>
              <a:rPr lang="en-US" altLang="zh-CN" dirty="0" smtClean="0"/>
              <a:t> </a:t>
            </a:r>
            <a:r>
              <a:rPr lang="en-US" altLang="zh-TW" dirty="0" err="1"/>
              <a:t>tǎndàng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/>
              <a:t>解释</a:t>
            </a:r>
            <a:endParaRPr lang="en-US" altLang="zh-CN" sz="4000" dirty="0"/>
          </a:p>
          <a:p>
            <a:pPr marL="0" indent="0">
              <a:buNone/>
            </a:pPr>
            <a:r>
              <a:rPr lang="en-US" altLang="zh-TW" sz="4000" dirty="0" smtClean="0"/>
              <a:t>a. </a:t>
            </a:r>
            <a:r>
              <a:rPr lang="zh-CN" altLang="en-US" sz="4000" dirty="0"/>
              <a:t>形</a:t>
            </a:r>
            <a:r>
              <a:rPr lang="zh-CN" altLang="en-US" sz="4000" dirty="0" smtClean="0"/>
              <a:t>容心底纯洁，胸怀宽阔。</a:t>
            </a:r>
            <a:endParaRPr lang="en-US" altLang="zh-CN" sz="4000" dirty="0" smtClean="0"/>
          </a:p>
          <a:p>
            <a:pPr marL="0" indent="0">
              <a:buNone/>
            </a:pPr>
            <a:endParaRPr lang="en-US" altLang="zh-TW" sz="4000" dirty="0"/>
          </a:p>
          <a:p>
            <a:pPr marL="0" indent="0">
              <a:buNone/>
            </a:pPr>
            <a:r>
              <a:rPr lang="zh-CN" altLang="en-US" sz="4000" dirty="0"/>
              <a:t>例句</a:t>
            </a:r>
            <a:r>
              <a:rPr lang="en-US" altLang="zh-CN" sz="40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4000" dirty="0" smtClean="0"/>
              <a:t>希望你和爸爸一样，诚实</a:t>
            </a:r>
            <a:r>
              <a:rPr lang="zh-CN" altLang="en-US" sz="4000" b="1" dirty="0" smtClean="0"/>
              <a:t>坦荡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pPr marL="514350" indent="-514350">
              <a:buAutoNum type="arabicPeriod"/>
            </a:pPr>
            <a:r>
              <a:rPr lang="zh-CN" altLang="en-US" sz="4000" dirty="0" smtClean="0"/>
              <a:t>他心地</a:t>
            </a:r>
            <a:r>
              <a:rPr lang="zh-CN" altLang="en-US" sz="4000" b="1" dirty="0" smtClean="0"/>
              <a:t>坦荡</a:t>
            </a:r>
            <a:r>
              <a:rPr lang="zh-CN" altLang="en-US" sz="4000" dirty="0" smtClean="0"/>
              <a:t>，为人磊落。</a:t>
            </a:r>
            <a:endParaRPr lang="cs-CZ" altLang="zh-TW" sz="4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1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无愧 </a:t>
            </a:r>
            <a:r>
              <a:rPr lang="en-US" altLang="zh-TW" dirty="0" err="1"/>
              <a:t>wúkuì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sz="4000" dirty="0"/>
              <a:t>解释</a:t>
            </a:r>
            <a:endParaRPr lang="en-US" altLang="zh-CN" sz="4000" dirty="0"/>
          </a:p>
          <a:p>
            <a:pPr marL="0" indent="0">
              <a:buNone/>
            </a:pPr>
            <a:r>
              <a:rPr lang="en-US" altLang="zh-TW" sz="4000" dirty="0"/>
              <a:t>v</a:t>
            </a:r>
            <a:r>
              <a:rPr lang="en-US" altLang="zh-TW" sz="4000" dirty="0" smtClean="0"/>
              <a:t>. </a:t>
            </a:r>
            <a:r>
              <a:rPr lang="zh-CN" altLang="en-US" sz="4000" dirty="0"/>
              <a:t>没</a:t>
            </a:r>
            <a:r>
              <a:rPr lang="zh-CN" altLang="en-US" sz="4000" dirty="0" smtClean="0"/>
              <a:t>有什么可以惭愧的地方。（无愧</a:t>
            </a:r>
            <a:r>
              <a:rPr lang="en-US" altLang="zh-CN" sz="4000" dirty="0" smtClean="0"/>
              <a:t>-</a:t>
            </a:r>
            <a:r>
              <a:rPr lang="zh-CN" altLang="en-US" sz="4000" dirty="0" smtClean="0"/>
              <a:t>不愧</a:t>
            </a:r>
            <a:r>
              <a:rPr lang="zh-CN" altLang="en-US" sz="4000" dirty="0"/>
              <a:t>）</a:t>
            </a:r>
            <a:endParaRPr lang="en-US" altLang="zh-CN" sz="4000" dirty="0"/>
          </a:p>
          <a:p>
            <a:pPr marL="0" indent="0">
              <a:buNone/>
            </a:pPr>
            <a:endParaRPr lang="en-US" altLang="zh-TW" sz="4000" dirty="0"/>
          </a:p>
          <a:p>
            <a:pPr marL="0" indent="0">
              <a:buNone/>
            </a:pPr>
            <a:endParaRPr lang="en-US" altLang="zh-TW" sz="4000" dirty="0"/>
          </a:p>
          <a:p>
            <a:pPr marL="0" indent="0">
              <a:buNone/>
            </a:pPr>
            <a:r>
              <a:rPr lang="zh-CN" altLang="en-US" sz="4000" dirty="0"/>
              <a:t>例句</a:t>
            </a:r>
            <a:r>
              <a:rPr lang="en-US" altLang="zh-CN" sz="40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4000" dirty="0"/>
              <a:t>只</a:t>
            </a:r>
            <a:r>
              <a:rPr lang="zh-CN" altLang="en-US" sz="4000" dirty="0" smtClean="0"/>
              <a:t>要问心</a:t>
            </a:r>
            <a:r>
              <a:rPr lang="zh-CN" altLang="en-US" sz="4000" b="1" dirty="0" smtClean="0"/>
              <a:t>无愧</a:t>
            </a:r>
            <a:r>
              <a:rPr lang="zh-CN" altLang="en-US" sz="4000" dirty="0" smtClean="0"/>
              <a:t>，就不用害怕别人怎么说。</a:t>
            </a:r>
            <a:endParaRPr lang="en-US" altLang="zh-CN" sz="4000" dirty="0" smtClean="0"/>
          </a:p>
          <a:p>
            <a:pPr marL="514350" indent="-514350">
              <a:buAutoNum type="arabicPeriod"/>
            </a:pPr>
            <a:r>
              <a:rPr lang="zh-CN" altLang="en-US" sz="4000" dirty="0"/>
              <a:t>只</a:t>
            </a:r>
            <a:r>
              <a:rPr lang="zh-CN" altLang="en-US" sz="4000" dirty="0" smtClean="0"/>
              <a:t>要我尽力，也就</a:t>
            </a:r>
            <a:r>
              <a:rPr lang="zh-CN" altLang="en-US" sz="4000" b="1" dirty="0" smtClean="0"/>
              <a:t>无愧</a:t>
            </a:r>
            <a:r>
              <a:rPr lang="zh-CN" altLang="en-US" sz="4000" dirty="0" smtClean="0"/>
              <a:t>于心了。</a:t>
            </a:r>
            <a:endParaRPr lang="cs-CZ" altLang="zh-TW" sz="4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7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目睹 </a:t>
            </a:r>
            <a:r>
              <a:rPr lang="en-US" altLang="zh-TW" dirty="0" err="1"/>
              <a:t>mùdǔ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en-US" altLang="zh-TW" dirty="0" smtClean="0"/>
              <a:t>. </a:t>
            </a:r>
            <a:r>
              <a:rPr lang="zh-CN" altLang="en-US" dirty="0"/>
              <a:t>亲眼</a:t>
            </a:r>
            <a:r>
              <a:rPr lang="zh-CN" altLang="en-US" dirty="0" smtClean="0"/>
              <a:t>看到。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他亲眼</a:t>
            </a:r>
            <a:r>
              <a:rPr lang="zh-CN" altLang="en-US" b="1" dirty="0" smtClean="0"/>
              <a:t>目睹</a:t>
            </a:r>
            <a:r>
              <a:rPr lang="zh-CN" altLang="en-US" dirty="0" smtClean="0"/>
              <a:t>了那场战争。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对于我</a:t>
            </a:r>
            <a:r>
              <a:rPr lang="zh-CN" altLang="en-US" b="1" dirty="0" smtClean="0"/>
              <a:t>目睹</a:t>
            </a:r>
            <a:r>
              <a:rPr lang="zh-CN" altLang="en-US" dirty="0" smtClean="0"/>
              <a:t>的一切，使我感到非常难过。</a:t>
            </a:r>
            <a:endParaRPr lang="en-US" altLang="zh-CN" dirty="0" smtClean="0"/>
          </a:p>
          <a:p>
            <a:pPr marL="514350" indent="-514350">
              <a:buAutoNum type="arabicPeriod"/>
            </a:pP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3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升</a:t>
            </a:r>
            <a:r>
              <a:rPr lang="zh-CN" altLang="en-US" dirty="0" smtClean="0"/>
              <a:t>华 </a:t>
            </a:r>
            <a:r>
              <a:rPr lang="en-US" altLang="zh-TW" dirty="0" err="1"/>
              <a:t>shēnghuá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v. </a:t>
            </a:r>
            <a:r>
              <a:rPr lang="zh-CN" altLang="en-US" dirty="0" smtClean="0"/>
              <a:t>比喻事物的提高和精炼。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当你微笑时，我的整个世界都</a:t>
            </a:r>
            <a:r>
              <a:rPr lang="zh-CN" altLang="en-US" b="1" dirty="0" smtClean="0"/>
              <a:t>升华</a:t>
            </a:r>
            <a:r>
              <a:rPr lang="zh-CN" altLang="en-US" dirty="0" smtClean="0"/>
              <a:t>了。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他们的感情已经</a:t>
            </a:r>
            <a:r>
              <a:rPr lang="zh-CN" altLang="en-US" b="1" dirty="0" smtClean="0"/>
              <a:t>升华</a:t>
            </a:r>
            <a:r>
              <a:rPr lang="zh-CN" altLang="en-US" dirty="0" smtClean="0"/>
              <a:t>成一种永久的友谊。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7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区区 </a:t>
            </a:r>
            <a:r>
              <a:rPr lang="en-US" altLang="zh-TW" dirty="0" err="1"/>
              <a:t>qūqū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/>
              <a:t>解释</a:t>
            </a:r>
            <a:endParaRPr lang="en-US" altLang="zh-CN" sz="4000" dirty="0"/>
          </a:p>
          <a:p>
            <a:pPr marL="0" indent="0">
              <a:buNone/>
            </a:pPr>
            <a:r>
              <a:rPr lang="en-US" altLang="zh-TW" sz="4000" dirty="0" smtClean="0"/>
              <a:t>a. (</a:t>
            </a:r>
            <a:r>
              <a:rPr lang="zh-CN" altLang="en-US" sz="4000" dirty="0" smtClean="0"/>
              <a:t>数量）少；（人或事物）不重要。</a:t>
            </a:r>
            <a:endParaRPr lang="en-US" altLang="zh-TW" sz="4000" dirty="0"/>
          </a:p>
          <a:p>
            <a:pPr marL="0" indent="0">
              <a:buNone/>
            </a:pPr>
            <a:endParaRPr lang="en-US" altLang="zh-TW" sz="4000" dirty="0"/>
          </a:p>
          <a:p>
            <a:pPr marL="0" indent="0">
              <a:buNone/>
            </a:pPr>
            <a:r>
              <a:rPr lang="zh-CN" altLang="en-US" sz="4000" dirty="0"/>
              <a:t>例句</a:t>
            </a:r>
            <a:r>
              <a:rPr lang="en-US" altLang="zh-CN" sz="40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4000" dirty="0" smtClean="0"/>
              <a:t>我卖了这么多东西，只赚了</a:t>
            </a:r>
            <a:r>
              <a:rPr lang="zh-CN" altLang="en-US" sz="4000" b="1" dirty="0" smtClean="0"/>
              <a:t>区区</a:t>
            </a:r>
            <a:r>
              <a:rPr lang="zh-CN" altLang="en-US" sz="4000" dirty="0" smtClean="0"/>
              <a:t>一百块。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659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畏</a:t>
            </a:r>
            <a:r>
              <a:rPr lang="zh-CN" altLang="en-US" dirty="0" smtClean="0"/>
              <a:t>惧</a:t>
            </a:r>
            <a:r>
              <a:rPr lang="en-US" altLang="zh-CN" dirty="0" smtClean="0"/>
              <a:t> </a:t>
            </a:r>
            <a:r>
              <a:rPr lang="en-US" altLang="zh-TW" dirty="0" err="1"/>
              <a:t>wèijù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/>
              <a:t>害怕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年轻人应该毫无</a:t>
            </a:r>
            <a:r>
              <a:rPr lang="zh-CN" altLang="en-US" b="1" dirty="0" smtClean="0"/>
              <a:t>畏惧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人们</a:t>
            </a:r>
            <a:r>
              <a:rPr lang="zh-CN" altLang="en-US" b="1" dirty="0" smtClean="0"/>
              <a:t>畏惧</a:t>
            </a:r>
            <a:r>
              <a:rPr lang="zh-CN" altLang="en-US" dirty="0" smtClean="0"/>
              <a:t>死亡，只是因为没有人了解它。</a:t>
            </a:r>
            <a:endParaRPr lang="cs-CZ" altLang="zh-TW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1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看重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kànzhòng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 smtClean="0"/>
              <a:t>很看得起；看得很重要。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年纪大了，人们</a:t>
            </a:r>
            <a:r>
              <a:rPr lang="zh-CN" altLang="en-US" b="1" dirty="0" smtClean="0"/>
              <a:t>看重</a:t>
            </a:r>
            <a:r>
              <a:rPr lang="zh-CN" altLang="en-US" dirty="0" smtClean="0"/>
              <a:t>不再是外表，而是你的内心。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我总觉得他很</a:t>
            </a:r>
            <a:r>
              <a:rPr lang="zh-CN" altLang="en-US" b="1" dirty="0" smtClean="0"/>
              <a:t>看重</a:t>
            </a:r>
            <a:r>
              <a:rPr lang="zh-CN" altLang="en-US" dirty="0" smtClean="0"/>
              <a:t>我。</a:t>
            </a:r>
            <a:endParaRPr lang="en-US" altLang="zh-CN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908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</a:t>
            </a:r>
            <a:r>
              <a:rPr lang="zh-CN" altLang="en-US" dirty="0" smtClean="0"/>
              <a:t>脱 </a:t>
            </a:r>
            <a:r>
              <a:rPr lang="en-US" altLang="zh-TW" dirty="0" err="1"/>
              <a:t>kāituō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 smtClean="0"/>
              <a:t>解脱（罪名）；解除（对过失应负的责任）。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/>
              <a:t>这件</a:t>
            </a:r>
            <a:r>
              <a:rPr lang="zh-CN" altLang="en-US" dirty="0" smtClean="0"/>
              <a:t>事你也做了，别想</a:t>
            </a:r>
            <a:r>
              <a:rPr lang="zh-CN" altLang="en-US" b="1" dirty="0" smtClean="0"/>
              <a:t>开脱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 smtClean="0"/>
              <a:t>他宁愿说真话被处罚，也不要说假话</a:t>
            </a:r>
            <a:r>
              <a:rPr lang="zh-CN" altLang="en-US" b="1" dirty="0" smtClean="0"/>
              <a:t>开脱</a:t>
            </a:r>
            <a:r>
              <a:rPr lang="zh-CN" altLang="en-US" dirty="0" smtClean="0"/>
              <a:t>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734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腾 </a:t>
            </a:r>
            <a:r>
              <a:rPr lang="en-US" altLang="zh-TW" dirty="0" err="1"/>
              <a:t>téng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 smtClean="0"/>
              <a:t>使空出时间、空间、人力等。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柜台附近</a:t>
            </a:r>
            <a:r>
              <a:rPr lang="zh-CN" altLang="en-US" b="1" dirty="0" smtClean="0"/>
              <a:t>腾</a:t>
            </a:r>
            <a:r>
              <a:rPr lang="zh-CN" altLang="en-US" dirty="0" smtClean="0"/>
              <a:t>出了一块空地。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 smtClean="0"/>
              <a:t>你太忙了，一定要</a:t>
            </a:r>
            <a:r>
              <a:rPr lang="zh-CN" altLang="en-US" b="1" dirty="0" smtClean="0"/>
              <a:t>腾</a:t>
            </a:r>
            <a:r>
              <a:rPr lang="zh-CN" altLang="en-US" dirty="0" smtClean="0"/>
              <a:t>出时间休息。</a:t>
            </a:r>
            <a:endParaRPr lang="en-US" altLang="zh-CN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348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49134" y="2061601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戏言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4833" y="522969"/>
            <a:ext cx="1728192" cy="1015663"/>
          </a:xfrm>
          <a:prstGeom prst="rect">
            <a:avLst/>
          </a:prstGeom>
          <a:solidFill>
            <a:srgbClr val="F669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失信</a:t>
            </a:r>
            <a:endParaRPr lang="zh-TW" altLang="en-US" sz="6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658924" y="1979181"/>
            <a:ext cx="976972" cy="1015663"/>
          </a:xfrm>
          <a:prstGeom prst="rect">
            <a:avLst/>
          </a:prstGeom>
          <a:solidFill>
            <a:srgbClr val="F669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袭</a:t>
            </a:r>
            <a:endParaRPr lang="zh-TW" altLang="en-US" sz="6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18584" y="522969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倦态</a:t>
            </a:r>
            <a:endParaRPr lang="zh-TW" altLang="en-US" sz="6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029926" y="3426361"/>
            <a:ext cx="3358497" cy="1015663"/>
          </a:xfrm>
          <a:prstGeom prst="rect">
            <a:avLst/>
          </a:prstGeom>
          <a:solidFill>
            <a:srgbClr val="ED05F3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倾盆大雨</a:t>
            </a:r>
            <a:endParaRPr lang="zh-TW" altLang="en-US" sz="6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029926" y="395093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逊色</a:t>
            </a:r>
            <a:endParaRPr lang="zh-TW" altLang="en-US" sz="6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002226" y="1985522"/>
            <a:ext cx="1728192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罕见</a:t>
            </a:r>
            <a:endParaRPr lang="zh-TW" altLang="en-US" sz="6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054008" y="5016790"/>
            <a:ext cx="3550439" cy="1015663"/>
          </a:xfrm>
          <a:prstGeom prst="rect">
            <a:avLst/>
          </a:prstGeom>
          <a:solidFill>
            <a:srgbClr val="ED05F3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风雨无阻</a:t>
            </a:r>
            <a:endParaRPr lang="zh-TW" altLang="en-US" sz="6000" dirty="0"/>
          </a:p>
        </p:txBody>
      </p:sp>
      <p:sp>
        <p:nvSpPr>
          <p:cNvPr id="17" name="文字方塊 4"/>
          <p:cNvSpPr txBox="1"/>
          <p:nvPr/>
        </p:nvSpPr>
        <p:spPr>
          <a:xfrm>
            <a:off x="445495" y="3513748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折扣</a:t>
            </a:r>
            <a:endParaRPr lang="zh-TW" altLang="en-US" sz="6000" dirty="0"/>
          </a:p>
        </p:txBody>
      </p:sp>
      <p:sp>
        <p:nvSpPr>
          <p:cNvPr id="18" name="文字方塊 4"/>
          <p:cNvSpPr txBox="1"/>
          <p:nvPr/>
        </p:nvSpPr>
        <p:spPr>
          <a:xfrm>
            <a:off x="549134" y="5097747"/>
            <a:ext cx="1728192" cy="1015663"/>
          </a:xfrm>
          <a:prstGeom prst="rect">
            <a:avLst/>
          </a:prstGeom>
          <a:solidFill>
            <a:srgbClr val="F669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看轻</a:t>
            </a:r>
            <a:endParaRPr lang="zh-TW" altLang="en-US" sz="6000" dirty="0"/>
          </a:p>
        </p:txBody>
      </p:sp>
      <p:sp>
        <p:nvSpPr>
          <p:cNvPr id="19" name="文字方塊 8"/>
          <p:cNvSpPr txBox="1"/>
          <p:nvPr/>
        </p:nvSpPr>
        <p:spPr>
          <a:xfrm>
            <a:off x="2818584" y="3435393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心头</a:t>
            </a:r>
            <a:endParaRPr lang="zh-TW" altLang="en-US" sz="6000" dirty="0"/>
          </a:p>
        </p:txBody>
      </p:sp>
      <p:sp>
        <p:nvSpPr>
          <p:cNvPr id="20" name="文字方塊 8"/>
          <p:cNvSpPr txBox="1"/>
          <p:nvPr/>
        </p:nvSpPr>
        <p:spPr>
          <a:xfrm>
            <a:off x="2877855" y="5097747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潦倒</a:t>
            </a:r>
            <a:endParaRPr lang="zh-TW" altLang="en-US" sz="6000" dirty="0"/>
          </a:p>
        </p:txBody>
      </p:sp>
      <p:sp>
        <p:nvSpPr>
          <p:cNvPr id="21" name="文字方塊 4"/>
          <p:cNvSpPr txBox="1"/>
          <p:nvPr/>
        </p:nvSpPr>
        <p:spPr>
          <a:xfrm>
            <a:off x="7154017" y="1410756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瑟瑟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203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失信 </a:t>
            </a:r>
            <a:r>
              <a:rPr lang="en-US" altLang="zh-TW" dirty="0" err="1"/>
              <a:t>shīxìn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v</a:t>
            </a:r>
            <a:r>
              <a:rPr lang="en-US" altLang="zh-CN" dirty="0" smtClean="0"/>
              <a:t>. </a:t>
            </a:r>
            <a:r>
              <a:rPr lang="zh-CN" altLang="en-US" dirty="0" smtClean="0"/>
              <a:t>答应别人的事没有做，失去信用。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爸爸办事从来说到做到，绝不</a:t>
            </a:r>
            <a:r>
              <a:rPr lang="zh-CN" altLang="en-US" b="1" dirty="0" smtClean="0"/>
              <a:t>失信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他已经对你</a:t>
            </a:r>
            <a:r>
              <a:rPr lang="zh-CN" altLang="en-US" b="1" dirty="0" smtClean="0"/>
              <a:t>失信</a:t>
            </a:r>
            <a:r>
              <a:rPr lang="zh-CN" altLang="en-US" dirty="0" smtClean="0"/>
              <a:t>很多次了，你还相信他吗？。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1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4"/>
          <p:cNvSpPr txBox="1"/>
          <p:nvPr/>
        </p:nvSpPr>
        <p:spPr>
          <a:xfrm>
            <a:off x="827584" y="764704"/>
            <a:ext cx="936104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帘</a:t>
            </a:r>
            <a:endParaRPr lang="zh-TW" altLang="en-US" sz="6000" dirty="0"/>
          </a:p>
        </p:txBody>
      </p:sp>
      <p:sp>
        <p:nvSpPr>
          <p:cNvPr id="20" name="文字方塊 4"/>
          <p:cNvSpPr txBox="1"/>
          <p:nvPr/>
        </p:nvSpPr>
        <p:spPr>
          <a:xfrm>
            <a:off x="179512" y="2204864"/>
            <a:ext cx="253321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白茫茫</a:t>
            </a:r>
            <a:endParaRPr lang="zh-TW" altLang="en-US" sz="6000" dirty="0"/>
          </a:p>
        </p:txBody>
      </p:sp>
      <p:sp>
        <p:nvSpPr>
          <p:cNvPr id="21" name="文字方塊 9"/>
          <p:cNvSpPr txBox="1"/>
          <p:nvPr/>
        </p:nvSpPr>
        <p:spPr>
          <a:xfrm>
            <a:off x="573006" y="3645024"/>
            <a:ext cx="184633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固执</a:t>
            </a:r>
            <a:endParaRPr lang="zh-TW" altLang="en-US" sz="6000" dirty="0"/>
          </a:p>
        </p:txBody>
      </p:sp>
      <p:sp>
        <p:nvSpPr>
          <p:cNvPr id="22" name="文字方塊 9"/>
          <p:cNvSpPr txBox="1"/>
          <p:nvPr/>
        </p:nvSpPr>
        <p:spPr>
          <a:xfrm>
            <a:off x="573006" y="4941167"/>
            <a:ext cx="1846330" cy="1015663"/>
          </a:xfrm>
          <a:prstGeom prst="rect">
            <a:avLst/>
          </a:prstGeom>
          <a:solidFill>
            <a:srgbClr val="F669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击掌</a:t>
            </a:r>
            <a:endParaRPr lang="zh-TW" altLang="en-US" sz="6000" dirty="0"/>
          </a:p>
        </p:txBody>
      </p:sp>
      <p:sp>
        <p:nvSpPr>
          <p:cNvPr id="23" name="文字方塊 9"/>
          <p:cNvSpPr txBox="1"/>
          <p:nvPr/>
        </p:nvSpPr>
        <p:spPr>
          <a:xfrm>
            <a:off x="3181987" y="458214"/>
            <a:ext cx="184633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坦荡</a:t>
            </a:r>
            <a:endParaRPr lang="zh-TW" altLang="en-US" sz="6000" dirty="0"/>
          </a:p>
        </p:txBody>
      </p:sp>
      <p:sp>
        <p:nvSpPr>
          <p:cNvPr id="24" name="文字方塊 4"/>
          <p:cNvSpPr txBox="1"/>
          <p:nvPr/>
        </p:nvSpPr>
        <p:spPr>
          <a:xfrm>
            <a:off x="3220986" y="1951568"/>
            <a:ext cx="1807331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无愧</a:t>
            </a:r>
            <a:endParaRPr lang="zh-TW" altLang="en-US" sz="6000" dirty="0"/>
          </a:p>
        </p:txBody>
      </p:sp>
      <p:sp>
        <p:nvSpPr>
          <p:cNvPr id="25" name="文字方塊 8"/>
          <p:cNvSpPr txBox="1"/>
          <p:nvPr/>
        </p:nvSpPr>
        <p:spPr>
          <a:xfrm>
            <a:off x="3220986" y="3381277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目睹</a:t>
            </a:r>
            <a:endParaRPr lang="zh-TW" altLang="en-US" sz="6000" dirty="0"/>
          </a:p>
        </p:txBody>
      </p:sp>
      <p:sp>
        <p:nvSpPr>
          <p:cNvPr id="26" name="文字方塊 8"/>
          <p:cNvSpPr txBox="1"/>
          <p:nvPr/>
        </p:nvSpPr>
        <p:spPr>
          <a:xfrm>
            <a:off x="3300125" y="4860839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升华</a:t>
            </a:r>
            <a:endParaRPr lang="zh-TW" altLang="en-US" sz="6000" dirty="0"/>
          </a:p>
        </p:txBody>
      </p:sp>
      <p:sp>
        <p:nvSpPr>
          <p:cNvPr id="27" name="文字方塊 8"/>
          <p:cNvSpPr txBox="1"/>
          <p:nvPr/>
        </p:nvSpPr>
        <p:spPr>
          <a:xfrm>
            <a:off x="5752553" y="458214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区区</a:t>
            </a:r>
            <a:endParaRPr lang="zh-TW" altLang="en-US" sz="6000" dirty="0"/>
          </a:p>
        </p:txBody>
      </p:sp>
      <p:sp>
        <p:nvSpPr>
          <p:cNvPr id="11" name="文字方塊 8"/>
          <p:cNvSpPr txBox="1"/>
          <p:nvPr/>
        </p:nvSpPr>
        <p:spPr>
          <a:xfrm>
            <a:off x="5756227" y="2006685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畏惧</a:t>
            </a:r>
            <a:endParaRPr lang="zh-TW" altLang="en-US" sz="6000" dirty="0"/>
          </a:p>
        </p:txBody>
      </p:sp>
      <p:sp>
        <p:nvSpPr>
          <p:cNvPr id="12" name="文字方塊 8"/>
          <p:cNvSpPr txBox="1"/>
          <p:nvPr/>
        </p:nvSpPr>
        <p:spPr>
          <a:xfrm>
            <a:off x="5682121" y="3462477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看重</a:t>
            </a:r>
            <a:endParaRPr lang="zh-TW" altLang="en-US" sz="6000" dirty="0"/>
          </a:p>
        </p:txBody>
      </p:sp>
      <p:sp>
        <p:nvSpPr>
          <p:cNvPr id="13" name="文字方塊 8"/>
          <p:cNvSpPr txBox="1"/>
          <p:nvPr/>
        </p:nvSpPr>
        <p:spPr>
          <a:xfrm>
            <a:off x="5665059" y="4941167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开脱</a:t>
            </a:r>
            <a:endParaRPr lang="zh-TW" altLang="en-US" sz="6000" dirty="0"/>
          </a:p>
        </p:txBody>
      </p:sp>
      <p:sp>
        <p:nvSpPr>
          <p:cNvPr id="14" name="文字方塊 8"/>
          <p:cNvSpPr txBox="1"/>
          <p:nvPr/>
        </p:nvSpPr>
        <p:spPr>
          <a:xfrm>
            <a:off x="7884368" y="2954645"/>
            <a:ext cx="1084651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腾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65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zh-CN" altLang="en-US" dirty="0"/>
              <a:t>请你不要把我的话当</a:t>
            </a:r>
            <a:r>
              <a:rPr lang="zh-CN" altLang="en-US" dirty="0" smtClean="0"/>
              <a:t>作</a:t>
            </a:r>
            <a:r>
              <a:rPr lang="zh-CN" altLang="en-US" dirty="0"/>
              <a:t>（</a:t>
            </a:r>
            <a:r>
              <a:rPr lang="cs-CZ" dirty="0"/>
              <a:t>    </a:t>
            </a:r>
            <a:r>
              <a:rPr lang="zh-CN" altLang="en-US" dirty="0"/>
              <a:t>） </a:t>
            </a:r>
            <a:r>
              <a:rPr lang="zh-CN" altLang="en-US" dirty="0" smtClean="0"/>
              <a:t>，</a:t>
            </a:r>
            <a:r>
              <a:rPr lang="zh-CN" altLang="en-US" dirty="0"/>
              <a:t>我是认真的。</a:t>
            </a:r>
            <a:endParaRPr lang="cs-CZ" dirty="0"/>
          </a:p>
          <a:p>
            <a:r>
              <a:rPr lang="zh-CN" altLang="en-US" dirty="0"/>
              <a:t>（</a:t>
            </a:r>
            <a:r>
              <a:rPr lang="cs-CZ" dirty="0"/>
              <a:t>    </a:t>
            </a:r>
            <a:r>
              <a:rPr lang="zh-CN" altLang="en-US" dirty="0"/>
              <a:t>）</a:t>
            </a:r>
            <a:r>
              <a:rPr lang="zh-CN" altLang="en-US" dirty="0" smtClean="0"/>
              <a:t>的</a:t>
            </a:r>
            <a:r>
              <a:rPr lang="zh-CN" altLang="en-US" dirty="0"/>
              <a:t>洪水把村里的房子都冲倒了。</a:t>
            </a:r>
            <a:endParaRPr lang="cs-CZ" dirty="0"/>
          </a:p>
          <a:p>
            <a:r>
              <a:rPr lang="zh-CN" altLang="en-US" dirty="0"/>
              <a:t>我们不</a:t>
            </a:r>
            <a:r>
              <a:rPr lang="zh-CN" altLang="en-US" dirty="0" smtClean="0"/>
              <a:t>能</a:t>
            </a:r>
            <a:r>
              <a:rPr lang="zh-CN" altLang="en-US" dirty="0"/>
              <a:t>（</a:t>
            </a:r>
            <a:r>
              <a:rPr lang="cs-CZ" dirty="0"/>
              <a:t>    </a:t>
            </a:r>
            <a:r>
              <a:rPr lang="zh-CN" altLang="en-US" dirty="0"/>
              <a:t>）</a:t>
            </a:r>
            <a:r>
              <a:rPr lang="zh-CN" altLang="en-US" dirty="0" smtClean="0"/>
              <a:t>自</a:t>
            </a:r>
            <a:r>
              <a:rPr lang="zh-CN" altLang="en-US" dirty="0"/>
              <a:t>己的力量。</a:t>
            </a:r>
            <a:endParaRPr lang="cs-CZ" dirty="0"/>
          </a:p>
          <a:p>
            <a:r>
              <a:rPr lang="zh-CN" altLang="en-US" dirty="0"/>
              <a:t>跟姐姐相比，他的成绩一点都</a:t>
            </a:r>
            <a:r>
              <a:rPr lang="zh-CN" altLang="en-US" dirty="0" smtClean="0"/>
              <a:t>不</a:t>
            </a:r>
            <a:r>
              <a:rPr lang="zh-CN" altLang="en-US" dirty="0"/>
              <a:t>（</a:t>
            </a:r>
            <a:r>
              <a:rPr lang="cs-CZ" dirty="0"/>
              <a:t>    </a:t>
            </a:r>
            <a:r>
              <a:rPr lang="zh-CN" altLang="en-US" dirty="0"/>
              <a:t>） </a:t>
            </a:r>
            <a:r>
              <a:rPr lang="zh-CN" altLang="en-US" dirty="0" smtClean="0"/>
              <a:t>。</a:t>
            </a:r>
            <a:endParaRPr lang="cs-CZ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95285"/>
              </p:ext>
            </p:extLst>
          </p:nvPr>
        </p:nvGraphicFramePr>
        <p:xfrm>
          <a:off x="251520" y="1397000"/>
          <a:ext cx="8712968" cy="6638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戏言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看轻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逊色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罕见</a:t>
                      </a:r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353347"/>
          </a:xfrm>
        </p:spPr>
        <p:txBody>
          <a:bodyPr/>
          <a:lstStyle/>
          <a:p>
            <a:r>
              <a:rPr lang="zh-CN" altLang="en-US" dirty="0" smtClean="0"/>
              <a:t>朋友对我来说很重要，我很</a:t>
            </a:r>
            <a:r>
              <a:rPr lang="zh-CN" altLang="en-US" dirty="0"/>
              <a:t>（</a:t>
            </a:r>
            <a:r>
              <a:rPr lang="cs-CZ" dirty="0"/>
              <a:t>    </a:t>
            </a:r>
            <a:r>
              <a:rPr lang="zh-CN" altLang="en-US" dirty="0"/>
              <a:t>）</a:t>
            </a:r>
            <a:r>
              <a:rPr lang="zh-CN" altLang="en-US" dirty="0" smtClean="0"/>
              <a:t>朋</a:t>
            </a:r>
            <a:r>
              <a:rPr lang="zh-CN" altLang="en-US" dirty="0"/>
              <a:t>友。</a:t>
            </a:r>
            <a:endParaRPr lang="cs-CZ" dirty="0"/>
          </a:p>
          <a:p>
            <a:r>
              <a:rPr lang="zh-CN" altLang="en-US" dirty="0"/>
              <a:t>在困难面前，不</a:t>
            </a:r>
            <a:r>
              <a:rPr lang="zh-CN" altLang="en-US" dirty="0" smtClean="0"/>
              <a:t>要</a:t>
            </a:r>
            <a:r>
              <a:rPr lang="zh-CN" altLang="en-US" dirty="0"/>
              <a:t>（</a:t>
            </a:r>
            <a:r>
              <a:rPr lang="cs-CZ" dirty="0"/>
              <a:t>    </a:t>
            </a:r>
            <a:r>
              <a:rPr lang="zh-CN" altLang="en-US" dirty="0"/>
              <a:t>） </a:t>
            </a:r>
            <a:r>
              <a:rPr lang="zh-CN" altLang="en-US" dirty="0" smtClean="0"/>
              <a:t>。</a:t>
            </a:r>
            <a:endParaRPr lang="cs-CZ" dirty="0"/>
          </a:p>
          <a:p>
            <a:r>
              <a:rPr lang="zh-CN" altLang="en-US" dirty="0"/>
              <a:t>（</a:t>
            </a:r>
            <a:r>
              <a:rPr lang="cs-CZ" dirty="0"/>
              <a:t>    </a:t>
            </a:r>
            <a:r>
              <a:rPr lang="zh-CN" altLang="en-US" dirty="0"/>
              <a:t>）</a:t>
            </a:r>
            <a:r>
              <a:rPr lang="zh-CN" altLang="en-US" dirty="0" smtClean="0"/>
              <a:t>小</a:t>
            </a:r>
            <a:r>
              <a:rPr lang="zh-CN" altLang="en-US" dirty="0"/>
              <a:t>事，不必挂齿。</a:t>
            </a:r>
            <a:endParaRPr lang="cs-CZ" dirty="0"/>
          </a:p>
          <a:p>
            <a:r>
              <a:rPr lang="zh-CN" altLang="en-US" dirty="0"/>
              <a:t>你可</a:t>
            </a:r>
            <a:r>
              <a:rPr lang="zh-CN" altLang="en-US" dirty="0" smtClean="0"/>
              <a:t>以</a:t>
            </a:r>
            <a:r>
              <a:rPr lang="zh-CN" altLang="en-US" dirty="0"/>
              <a:t>（</a:t>
            </a:r>
            <a:r>
              <a:rPr lang="cs-CZ" dirty="0"/>
              <a:t>    </a:t>
            </a:r>
            <a:r>
              <a:rPr lang="zh-CN" altLang="en-US" dirty="0"/>
              <a:t>）</a:t>
            </a:r>
            <a:r>
              <a:rPr lang="zh-CN" altLang="en-US" dirty="0" smtClean="0"/>
              <a:t>出</a:t>
            </a:r>
            <a:r>
              <a:rPr lang="zh-CN" altLang="en-US" dirty="0"/>
              <a:t>一些地方让我放东西吗？</a:t>
            </a:r>
            <a:endParaRPr lang="cs-CZ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27532"/>
              </p:ext>
            </p:extLst>
          </p:nvPr>
        </p:nvGraphicFramePr>
        <p:xfrm>
          <a:off x="539552" y="620688"/>
          <a:ext cx="8064896" cy="6638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区区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畏惧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看重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腾</a:t>
                      </a:r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“我”去哪里接朋友？我们曾约定什么？</a:t>
            </a:r>
            <a:endParaRPr lang="en-US" altLang="zh-CN" dirty="0"/>
          </a:p>
          <a:p>
            <a:r>
              <a:rPr lang="zh-CN" altLang="en-US" dirty="0"/>
              <a:t>“我”和少年为什么都在车站？</a:t>
            </a:r>
            <a:endParaRPr lang="en-US" altLang="zh-CN" dirty="0"/>
          </a:p>
          <a:p>
            <a:r>
              <a:rPr lang="zh-CN" altLang="en-US" dirty="0"/>
              <a:t>说一说“我”在大雨中等人时，遇到了什么样的事情？</a:t>
            </a:r>
            <a:endParaRPr lang="en-US" altLang="zh-CN" dirty="0"/>
          </a:p>
          <a:p>
            <a:r>
              <a:rPr lang="zh-CN" altLang="en-US" dirty="0"/>
              <a:t>“我”朋友最后来了吗？</a:t>
            </a:r>
            <a:endParaRPr lang="en-US" altLang="zh-CN" dirty="0"/>
          </a:p>
          <a:p>
            <a:r>
              <a:rPr lang="zh-CN" altLang="en-US" dirty="0"/>
              <a:t>那个“朋友”为什么没有来赴约？</a:t>
            </a:r>
            <a:endParaRPr lang="en-US" altLang="zh-CN" dirty="0"/>
          </a:p>
          <a:p>
            <a:r>
              <a:rPr lang="zh-CN" altLang="en-US" dirty="0"/>
              <a:t> “我”对她没来的理由有什么看法？</a:t>
            </a:r>
            <a:endParaRPr lang="en-US" altLang="zh-CN" dirty="0"/>
          </a:p>
          <a:p>
            <a:r>
              <a:rPr lang="zh-CN" altLang="en-US" dirty="0"/>
              <a:t>对于不怎么看重诺言的人，会做什么事？</a:t>
            </a:r>
            <a:endParaRPr lang="en-US" altLang="zh-CN" dirty="0"/>
          </a:p>
          <a:p>
            <a:r>
              <a:rPr lang="zh-CN" altLang="en-US" dirty="0"/>
              <a:t>“我”为什么更爱回想那两个相会在暴雨中的少年？</a:t>
            </a:r>
            <a:endParaRPr lang="en-US" altLang="zh-CN" dirty="0"/>
          </a:p>
          <a:p>
            <a:r>
              <a:rPr lang="zh-CN" altLang="en-US" dirty="0"/>
              <a:t>在“我”看来，“少年”和“朋友”的不同行为说明了什么？</a:t>
            </a:r>
            <a:endParaRPr lang="en-US" altLang="zh-CN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5151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" y="22557"/>
            <a:ext cx="9144000" cy="9504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" y="989369"/>
            <a:ext cx="9144000" cy="3683000"/>
          </a:xfrm>
          <a:prstGeom prst="rect">
            <a:avLst/>
          </a:prstGeom>
        </p:spPr>
      </p:pic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80501" y="4672369"/>
            <a:ext cx="8229600" cy="191683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“我”去哪里接朋友？我们曾约定什么？</a:t>
            </a:r>
            <a:endParaRPr lang="en-US" altLang="zh-CN" dirty="0" smtClean="0"/>
          </a:p>
          <a:p>
            <a:r>
              <a:rPr lang="zh-CN" altLang="en-US" dirty="0"/>
              <a:t>“我</a:t>
            </a:r>
            <a:r>
              <a:rPr lang="zh-CN" altLang="en-US" dirty="0" smtClean="0"/>
              <a:t>”和少年为什么都在车站？</a:t>
            </a:r>
            <a:endParaRPr lang="en-US" altLang="zh-CN" dirty="0" smtClean="0"/>
          </a:p>
          <a:p>
            <a:r>
              <a:rPr lang="zh-CN" altLang="en-US" dirty="0" smtClean="0"/>
              <a:t>说一说“</a:t>
            </a:r>
            <a:r>
              <a:rPr lang="zh-CN" altLang="en-US" dirty="0"/>
              <a:t>我”在大雨中等人时</a:t>
            </a:r>
            <a:r>
              <a:rPr lang="zh-CN" altLang="en-US" dirty="0" smtClean="0"/>
              <a:t>，遇到</a:t>
            </a:r>
            <a:r>
              <a:rPr lang="zh-CN" altLang="en-US" dirty="0"/>
              <a:t>了什么样的事情？</a:t>
            </a:r>
            <a:endParaRPr lang="en-US" altLang="zh-CN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1" y="0"/>
            <a:ext cx="9144000" cy="2829947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80501" y="2996952"/>
            <a:ext cx="8229600" cy="386104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“我”朋友最后来了吗？</a:t>
            </a:r>
            <a:endParaRPr lang="en-US" altLang="zh-CN" dirty="0" smtClean="0"/>
          </a:p>
          <a:p>
            <a:r>
              <a:rPr lang="zh-CN" altLang="en-US" dirty="0" smtClean="0"/>
              <a:t>那</a:t>
            </a:r>
            <a:r>
              <a:rPr lang="zh-CN" altLang="en-US" dirty="0"/>
              <a:t>个“朋友”为什么没有来赴约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zh-CN" altLang="en-US" dirty="0"/>
              <a:t>“我”对她没来的理由有什么看法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/>
              <a:t>对</a:t>
            </a:r>
            <a:r>
              <a:rPr lang="zh-CN" altLang="en-US" dirty="0" smtClean="0"/>
              <a:t>于不怎么看重诺言的人，会做什么事？</a:t>
            </a:r>
            <a:endParaRPr lang="en-US" altLang="zh-CN" dirty="0"/>
          </a:p>
          <a:p>
            <a:r>
              <a:rPr lang="zh-CN" altLang="en-US" dirty="0"/>
              <a:t>“我”为什么更爱回想那两个相会在暴雨中的少年？</a:t>
            </a:r>
            <a:endParaRPr lang="en-US" altLang="zh-CN" dirty="0"/>
          </a:p>
          <a:p>
            <a:r>
              <a:rPr lang="zh-CN" altLang="en-US" dirty="0"/>
              <a:t>在“我”看来，“少年”和“朋友”的不同行为说明了什么？</a:t>
            </a:r>
            <a:endParaRPr lang="en-US" altLang="zh-CN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1238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" y="964014"/>
            <a:ext cx="9144000" cy="950476"/>
          </a:xfrm>
          <a:prstGeom prst="rect">
            <a:avLst/>
          </a:prstGeom>
        </p:spPr>
      </p:pic>
      <p:pic>
        <p:nvPicPr>
          <p:cNvPr id="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" y="1930826"/>
            <a:ext cx="9144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8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" y="1772816"/>
            <a:ext cx="9144000" cy="28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88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语言点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93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区区风雨又</a:t>
            </a:r>
            <a:r>
              <a:rPr lang="zh-CN" altLang="en-US" b="1" u="sng" dirty="0" smtClean="0">
                <a:solidFill>
                  <a:srgbClr val="00B050"/>
                </a:solidFill>
              </a:rPr>
              <a:t>何足</a:t>
            </a:r>
            <a:r>
              <a:rPr lang="zh-CN" altLang="en-US" dirty="0" smtClean="0"/>
              <a:t>畏惧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何：哪里；足：值得。何足畏惧：哪里值得畏惧？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举例</a:t>
            </a:r>
            <a:r>
              <a:rPr lang="en-US" altLang="zh-CN" dirty="0" smtClean="0"/>
              <a:t>】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812800" indent="-812800">
              <a:buNone/>
              <a:tabLst>
                <a:tab pos="711200" algn="l"/>
              </a:tabLst>
            </a:pPr>
            <a:r>
              <a:rPr lang="en-US" altLang="zh-CN" dirty="0" smtClean="0"/>
              <a:t>1. A:</a:t>
            </a:r>
            <a:r>
              <a:rPr lang="zh-CN" altLang="en-US" dirty="0" smtClean="0"/>
              <a:t>丈夫，非常感谢你治好了我多年的老毛病，    可以说你给我第二次生命。</a:t>
            </a:r>
            <a:endParaRPr lang="en-US" altLang="zh-CN" dirty="0" smtClean="0"/>
          </a:p>
          <a:p>
            <a:pPr marL="812800" indent="-812800">
              <a:buNone/>
            </a:pPr>
            <a:r>
              <a:rPr lang="en-US" altLang="zh-CN" dirty="0" smtClean="0"/>
              <a:t>     B:</a:t>
            </a:r>
            <a:r>
              <a:rPr lang="zh-CN" altLang="en-US" dirty="0" smtClean="0"/>
              <a:t>哪里哪里，这是我的责任。区区小事，</a:t>
            </a:r>
            <a:r>
              <a:rPr lang="zh-CN" altLang="en-US" b="1" dirty="0" smtClean="0">
                <a:solidFill>
                  <a:srgbClr val="00B050"/>
                </a:solidFill>
              </a:rPr>
              <a:t>何足</a:t>
            </a:r>
            <a:r>
              <a:rPr lang="zh-CN" altLang="en-US" dirty="0" smtClean="0"/>
              <a:t>挂齿。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044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戏</a:t>
            </a:r>
            <a:r>
              <a:rPr lang="zh-CN" altLang="en-US" dirty="0" smtClean="0"/>
              <a:t>言 </a:t>
            </a:r>
            <a:r>
              <a:rPr lang="en-US" altLang="zh-TW" dirty="0" err="1"/>
              <a:t>xìyán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n</a:t>
            </a:r>
            <a:r>
              <a:rPr lang="en-US" altLang="zh-TW" dirty="0" smtClean="0"/>
              <a:t>. </a:t>
            </a:r>
            <a:r>
              <a:rPr lang="zh-CN" altLang="en-US" dirty="0"/>
              <a:t>随</a:t>
            </a:r>
            <a:r>
              <a:rPr lang="zh-CN" altLang="en-US" dirty="0" smtClean="0"/>
              <a:t>便说说并不当真的话。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例</a:t>
            </a:r>
            <a:r>
              <a:rPr lang="zh-CN" altLang="en-US" dirty="0" smtClean="0"/>
              <a:t>句：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承</a:t>
            </a:r>
            <a:r>
              <a:rPr lang="zh-CN" altLang="en-US" dirty="0"/>
              <a:t>诺不是</a:t>
            </a:r>
            <a:r>
              <a:rPr lang="zh-CN" altLang="en-US" b="1" dirty="0"/>
              <a:t>戏言</a:t>
            </a:r>
            <a:r>
              <a:rPr lang="zh-CN" altLang="en-US" dirty="0"/>
              <a:t>，而是一种责任。。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6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区区风雨又</a:t>
            </a:r>
            <a:r>
              <a:rPr lang="zh-CN" altLang="en-US" b="1" u="sng" dirty="0" smtClean="0">
                <a:solidFill>
                  <a:srgbClr val="00B050"/>
                </a:solidFill>
              </a:rPr>
              <a:t>何足</a:t>
            </a:r>
            <a:r>
              <a:rPr lang="zh-CN" altLang="en-US" dirty="0" smtClean="0"/>
              <a:t>畏惧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链接</a:t>
            </a:r>
            <a:r>
              <a:rPr lang="en-US" altLang="zh-CN" dirty="0" smtClean="0"/>
              <a:t>】</a:t>
            </a:r>
          </a:p>
          <a:p>
            <a:pPr marL="0" indent="0">
              <a:buNone/>
            </a:pPr>
            <a:r>
              <a:rPr lang="zh-CN" altLang="en-US" dirty="0" smtClean="0"/>
              <a:t>不足为奇：不值得奇怪。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无足轻</a:t>
            </a:r>
            <a:r>
              <a:rPr lang="zh-CN" altLang="en-US" dirty="0" smtClean="0"/>
              <a:t>重：没有值得重视的地方。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微不足</a:t>
            </a:r>
            <a:r>
              <a:rPr lang="zh-CN" altLang="en-US" dirty="0" smtClean="0"/>
              <a:t>道：小得不值得一提。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42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812800" indent="-812800">
              <a:buNone/>
              <a:tabLst>
                <a:tab pos="711200" algn="l"/>
              </a:tabLst>
            </a:pPr>
            <a:r>
              <a:rPr lang="en-US" altLang="zh-CN" dirty="0"/>
              <a:t>1. </a:t>
            </a:r>
            <a:r>
              <a:rPr lang="en-US" altLang="zh-CN" dirty="0" smtClean="0"/>
              <a:t>A:</a:t>
            </a:r>
            <a:r>
              <a:rPr lang="zh-CN" altLang="en-US" dirty="0" smtClean="0"/>
              <a:t>你敢不敢在深夜一个人外出？</a:t>
            </a:r>
            <a:endParaRPr lang="en-US" altLang="zh-CN" dirty="0"/>
          </a:p>
          <a:p>
            <a:pPr marL="812800" indent="-812800">
              <a:buNone/>
            </a:pPr>
            <a:r>
              <a:rPr lang="en-US" altLang="zh-CN" dirty="0"/>
              <a:t>     </a:t>
            </a:r>
            <a:endParaRPr lang="en-US" altLang="zh-CN" dirty="0" smtClean="0"/>
          </a:p>
          <a:p>
            <a:pPr marL="812800" indent="-81280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B:</a:t>
            </a:r>
            <a:r>
              <a:rPr lang="zh-CN" altLang="en-US" dirty="0" smtClean="0"/>
              <a:t>那有什么不敢？黑暗对我来说是小事，不值得害怕。</a:t>
            </a:r>
            <a:endParaRPr lang="en-US" altLang="zh-CN" dirty="0" smtClean="0"/>
          </a:p>
          <a:p>
            <a:pPr marL="812800" indent="-812800">
              <a:buNone/>
            </a:pPr>
            <a:endParaRPr lang="en-US" altLang="zh-CN" dirty="0" smtClean="0"/>
          </a:p>
          <a:p>
            <a:pPr marL="812800" indent="-81280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__________________________________</a:t>
            </a:r>
            <a:endParaRPr lang="en-US" altLang="zh-CN" dirty="0" smtClean="0"/>
          </a:p>
          <a:p>
            <a:pPr marL="812800" indent="-812800">
              <a:buNone/>
            </a:pPr>
            <a:endParaRPr lang="en-US" altLang="zh-CN" dirty="0" smtClean="0"/>
          </a:p>
          <a:p>
            <a:pPr marL="446088" indent="-446088">
              <a:buAutoNum type="arabicPeriod" startAt="2"/>
              <a:tabLst>
                <a:tab pos="93663" algn="l"/>
              </a:tabLst>
            </a:pPr>
            <a:r>
              <a:rPr lang="en-US" altLang="zh-CN" dirty="0" smtClean="0"/>
              <a:t>A:</a:t>
            </a:r>
            <a:r>
              <a:rPr lang="zh-CN" altLang="en-US" dirty="0" smtClean="0"/>
              <a:t>这次你帮了我这么大的忙，真不知道怎么感谢你。。</a:t>
            </a:r>
            <a:endParaRPr lang="en-US" altLang="zh-CN" dirty="0" smtClean="0"/>
          </a:p>
          <a:p>
            <a:pPr marL="0" indent="0">
              <a:buNone/>
              <a:tabLst>
                <a:tab pos="711200" algn="l"/>
              </a:tabLst>
            </a:pPr>
            <a:endParaRPr lang="en-US" altLang="zh-CN" dirty="0"/>
          </a:p>
          <a:p>
            <a:pPr marL="812800" indent="-812800">
              <a:buNone/>
            </a:pPr>
            <a:r>
              <a:rPr lang="en-US" altLang="zh-CN" dirty="0"/>
              <a:t>     </a:t>
            </a:r>
            <a:r>
              <a:rPr lang="en-US" altLang="zh-CN" dirty="0" smtClean="0"/>
              <a:t>B:</a:t>
            </a:r>
            <a:r>
              <a:rPr lang="zh-CN" altLang="en-US" dirty="0" smtClean="0"/>
              <a:t>咱们是好朋友，说</a:t>
            </a:r>
            <a:r>
              <a:rPr lang="zh-CN" altLang="en-US" dirty="0"/>
              <a:t>这些</a:t>
            </a:r>
            <a:r>
              <a:rPr lang="zh-CN" altLang="en-US" dirty="0" smtClean="0"/>
              <a:t>客气话干吗？</a:t>
            </a:r>
            <a:endParaRPr lang="en-US" altLang="zh-CN" dirty="0" smtClean="0"/>
          </a:p>
          <a:p>
            <a:pPr marL="812800" indent="-812800">
              <a:buNone/>
            </a:pP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>
                <a:sym typeface="Wingdings" panose="05000000000000000000" pitchFamily="2" charset="2"/>
              </a:rPr>
              <a:t>__________________________________</a:t>
            </a:r>
            <a:r>
              <a:rPr lang="zh-CN" altLang="en-US" dirty="0">
                <a:sym typeface="Wingdings" panose="05000000000000000000" pitchFamily="2" charset="2"/>
              </a:rPr>
              <a:t>。</a:t>
            </a:r>
            <a:endParaRPr lang="en-US" altLang="zh-CN" dirty="0"/>
          </a:p>
          <a:p>
            <a:pPr marL="812800" indent="-812800">
              <a:buNone/>
            </a:pPr>
            <a:endParaRPr lang="en-US" altLang="zh-CN" dirty="0"/>
          </a:p>
          <a:p>
            <a:pPr marL="812800" indent="-812800">
              <a:buNone/>
            </a:pPr>
            <a:endParaRPr lang="cs-CZ" dirty="0"/>
          </a:p>
        </p:txBody>
      </p:sp>
      <p:sp>
        <p:nvSpPr>
          <p:cNvPr id="2" name="矩形 1"/>
          <p:cNvSpPr/>
          <p:nvPr/>
        </p:nvSpPr>
        <p:spPr>
          <a:xfrm>
            <a:off x="899592" y="275131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>
              <a:buNone/>
            </a:pPr>
            <a:r>
              <a:rPr lang="zh-CN" altLang="en-US" sz="2400" dirty="0"/>
              <a:t>那有什么不敢？黑暗对我来说是小事</a:t>
            </a:r>
            <a:r>
              <a:rPr lang="zh-CN" altLang="en-US" sz="2400" dirty="0" smtClean="0"/>
              <a:t>，</a:t>
            </a:r>
            <a:r>
              <a:rPr lang="zh-TW" altLang="en-US" sz="2400" dirty="0" smtClean="0"/>
              <a:t>何足</a:t>
            </a:r>
            <a:r>
              <a:rPr lang="zh-CN" altLang="en-US" sz="2400" dirty="0" smtClean="0"/>
              <a:t>害怕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畏懼</a:t>
            </a:r>
            <a:r>
              <a:rPr lang="zh-CN" altLang="en-US" sz="2400" dirty="0" smtClean="0"/>
              <a:t>。</a:t>
            </a:r>
            <a:endParaRPr lang="en-US" altLang="zh-CN" sz="2400" dirty="0"/>
          </a:p>
        </p:txBody>
      </p:sp>
      <p:sp>
        <p:nvSpPr>
          <p:cNvPr id="4" name="矩形 3"/>
          <p:cNvSpPr/>
          <p:nvPr/>
        </p:nvSpPr>
        <p:spPr>
          <a:xfrm>
            <a:off x="1051992" y="566124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>
              <a:buNone/>
            </a:pPr>
            <a:r>
              <a:rPr lang="zh-CN" altLang="en-US" sz="2400" dirty="0" smtClean="0"/>
              <a:t>咱们是好朋友，区区小事，何足挂齿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7915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固</a:t>
            </a:r>
            <a:r>
              <a:rPr lang="zh-CN" altLang="en-US" b="1" dirty="0" smtClean="0">
                <a:solidFill>
                  <a:srgbClr val="C00000"/>
                </a:solidFill>
              </a:rPr>
              <a:t>执</a:t>
            </a:r>
            <a:r>
              <a:rPr lang="en-US" altLang="zh-CN" b="1" dirty="0" smtClean="0">
                <a:solidFill>
                  <a:srgbClr val="C00000"/>
                </a:solidFill>
              </a:rPr>
              <a:t>-</a:t>
            </a:r>
            <a:r>
              <a:rPr lang="zh-CN" altLang="en-US" b="1" dirty="0" smtClean="0">
                <a:solidFill>
                  <a:srgbClr val="C00000"/>
                </a:solidFill>
              </a:rPr>
              <a:t>顽固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SUS\Downloads\gaitubao_com_09302103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501418"/>
              </p:ext>
            </p:extLst>
          </p:nvPr>
        </p:nvGraphicFramePr>
        <p:xfrm>
          <a:off x="491627" y="2132856"/>
          <a:ext cx="8229600" cy="1737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6039">
                  <a:extLst>
                    <a:ext uri="{9D8B030D-6E8A-4147-A177-3AD203B41FA5}">
                      <a16:colId xmlns:a16="http://schemas.microsoft.com/office/drawing/2014/main" val="100021075"/>
                    </a:ext>
                  </a:extLst>
                </a:gridCol>
                <a:gridCol w="7233561">
                  <a:extLst>
                    <a:ext uri="{9D8B030D-6E8A-4147-A177-3AD203B41FA5}">
                      <a16:colId xmlns:a16="http://schemas.microsoft.com/office/drawing/2014/main" val="3482889951"/>
                    </a:ext>
                  </a:extLst>
                </a:gridCol>
              </a:tblGrid>
              <a:tr h="29406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200" dirty="0" smtClean="0"/>
                        <a:t>固执  顽固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32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都有坚持意见，不肯改变的意思。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6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词性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都是形容词。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410137"/>
                  </a:ext>
                </a:extLst>
              </a:tr>
            </a:tbl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572525" y="4137919"/>
            <a:ext cx="8229600" cy="2509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他这个人真</a:t>
            </a:r>
            <a:r>
              <a:rPr lang="zh-CN" altLang="en-US" b="1" dirty="0" smtClean="0">
                <a:solidFill>
                  <a:srgbClr val="C00000"/>
                </a:solidFill>
              </a:rPr>
              <a:t>固执</a:t>
            </a:r>
            <a:r>
              <a:rPr lang="en-US" altLang="zh-CN" b="1" dirty="0" smtClean="0">
                <a:solidFill>
                  <a:srgbClr val="C00000"/>
                </a:solidFill>
              </a:rPr>
              <a:t>/</a:t>
            </a:r>
            <a:r>
              <a:rPr lang="zh-CN" altLang="en-US" b="1" dirty="0" smtClean="0">
                <a:solidFill>
                  <a:srgbClr val="C00000"/>
                </a:solidFill>
              </a:rPr>
              <a:t>顽固</a:t>
            </a:r>
            <a:r>
              <a:rPr lang="zh-CN" altLang="en-US" dirty="0" smtClean="0"/>
              <a:t>，从来不愿意接受别人的意见。</a:t>
            </a:r>
            <a:endParaRPr lang="en-US" altLang="zh-CN" dirty="0" smtClean="0"/>
          </a:p>
          <a:p>
            <a:r>
              <a:rPr lang="zh-CN" altLang="en-US" dirty="0" smtClean="0"/>
              <a:t>你明明知道自己错了，为什么还要</a:t>
            </a:r>
            <a:r>
              <a:rPr lang="zh-CN" altLang="en-US" b="1" dirty="0">
                <a:solidFill>
                  <a:srgbClr val="C00000"/>
                </a:solidFill>
              </a:rPr>
              <a:t>固执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zh-CN" altLang="en-US" b="1" dirty="0">
                <a:solidFill>
                  <a:srgbClr val="C00000"/>
                </a:solidFill>
              </a:rPr>
              <a:t>顽固</a:t>
            </a:r>
            <a:r>
              <a:rPr lang="zh-CN" altLang="en-US" dirty="0" smtClean="0"/>
              <a:t>地坚持下去呢？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05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927812"/>
              </p:ext>
            </p:extLst>
          </p:nvPr>
        </p:nvGraphicFramePr>
        <p:xfrm>
          <a:off x="467544" y="1484784"/>
          <a:ext cx="8229600" cy="5334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41814716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07733999"/>
                    </a:ext>
                  </a:extLst>
                </a:gridCol>
                <a:gridCol w="3837112">
                  <a:extLst>
                    <a:ext uri="{9D8B030D-6E8A-4147-A177-3AD203B41FA5}">
                      <a16:colId xmlns:a16="http://schemas.microsoft.com/office/drawing/2014/main" val="598577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固执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顽固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4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语义轻重不同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语义程度较轻。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语义程度较重。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931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搭配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有固定搭配；</a:t>
                      </a:r>
                      <a:r>
                        <a:rPr lang="zh-CN" altLang="en-US" sz="3200" b="1" dirty="0" smtClean="0"/>
                        <a:t>固执己见</a:t>
                      </a:r>
                      <a:r>
                        <a:rPr lang="zh-CN" altLang="en-US" sz="3200" dirty="0" smtClean="0"/>
                        <a:t>。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没有这种用法。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3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搭配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多用于</a:t>
                      </a:r>
                      <a:r>
                        <a:rPr kumimoji="0" lang="zh-CN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性格</a:t>
                      </a:r>
                      <a:r>
                        <a:rPr kumimoji="0" lang="zh-CN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、</a:t>
                      </a:r>
                      <a:r>
                        <a:rPr kumimoji="0" lang="zh-CN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看法</a:t>
                      </a:r>
                      <a:r>
                        <a:rPr kumimoji="0" lang="zh-CN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等。</a:t>
                      </a:r>
                      <a:endParaRPr kumimoji="0" lang="cs-CZ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多用于</a:t>
                      </a:r>
                      <a:r>
                        <a:rPr lang="zh-CN" altLang="en-US" sz="3200" b="1" dirty="0" smtClean="0"/>
                        <a:t>立场</a:t>
                      </a:r>
                      <a:r>
                        <a:rPr lang="zh-CN" altLang="en-US" sz="3200" dirty="0" smtClean="0"/>
                        <a:t>、</a:t>
                      </a:r>
                      <a:r>
                        <a:rPr lang="zh-CN" altLang="en-US" sz="3200" b="1" dirty="0" smtClean="0"/>
                        <a:t>弊端</a:t>
                      </a:r>
                      <a:r>
                        <a:rPr lang="zh-CN" altLang="en-US" sz="3200" dirty="0" smtClean="0"/>
                        <a:t>等。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852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搭配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没有这种用法</a:t>
                      </a:r>
                      <a:endParaRPr kumimoji="0" lang="cs-CZ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可以构成“</a:t>
                      </a:r>
                      <a:r>
                        <a:rPr lang="zh-CN" altLang="en-US" sz="3200" b="1" dirty="0" smtClean="0"/>
                        <a:t>老顽固</a:t>
                      </a:r>
                      <a:r>
                        <a:rPr lang="zh-CN" altLang="en-US" sz="3200" dirty="0" smtClean="0"/>
                        <a:t>”、“</a:t>
                      </a:r>
                      <a:r>
                        <a:rPr lang="zh-CN" altLang="en-US" sz="3200" b="1" dirty="0" smtClean="0"/>
                        <a:t>顽固派</a:t>
                      </a:r>
                      <a:r>
                        <a:rPr lang="zh-CN" altLang="en-US" sz="3200" dirty="0" smtClean="0"/>
                        <a:t>”等词语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851501"/>
                  </a:ext>
                </a:extLst>
              </a:tr>
            </a:tbl>
          </a:graphicData>
        </a:graphic>
      </p:graphicFrame>
      <p:pic>
        <p:nvPicPr>
          <p:cNvPr id="5" name="Picture 3" descr="C:\Users\ASUS\Downloads\gaitubao_com_093021100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328936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多听听别人的意见没坏处，别总是（        ）己见。</a:t>
            </a:r>
            <a:endParaRPr lang="en-US" altLang="zh-CN" dirty="0" smtClean="0"/>
          </a:p>
          <a:p>
            <a:r>
              <a:rPr lang="zh-CN" altLang="en-US" dirty="0" smtClean="0"/>
              <a:t>老王是个（    ）的人，一旦拿定注意，你说什么他都不会听的。</a:t>
            </a:r>
            <a:endParaRPr lang="en-US" altLang="zh-CN" dirty="0" smtClean="0"/>
          </a:p>
          <a:p>
            <a:r>
              <a:rPr lang="zh-CN" altLang="en-US" dirty="0" smtClean="0"/>
              <a:t>我爷爷在抽烟方面是个（        ）派，医生跟他说了多少此都没有用。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002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无愧</a:t>
            </a:r>
            <a:r>
              <a:rPr lang="en-US" altLang="zh-CN" b="1" dirty="0" smtClean="0">
                <a:solidFill>
                  <a:srgbClr val="C00000"/>
                </a:solidFill>
              </a:rPr>
              <a:t>-</a:t>
            </a:r>
            <a:r>
              <a:rPr lang="zh-CN" altLang="en-US" b="1" dirty="0" smtClean="0">
                <a:solidFill>
                  <a:srgbClr val="C00000"/>
                </a:solidFill>
              </a:rPr>
              <a:t>不愧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SUS\Downloads\gaitubao_com_09302103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119165"/>
              </p:ext>
            </p:extLst>
          </p:nvPr>
        </p:nvGraphicFramePr>
        <p:xfrm>
          <a:off x="491627" y="2132856"/>
          <a:ext cx="8229600" cy="1158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6039">
                  <a:extLst>
                    <a:ext uri="{9D8B030D-6E8A-4147-A177-3AD203B41FA5}">
                      <a16:colId xmlns:a16="http://schemas.microsoft.com/office/drawing/2014/main" val="100021075"/>
                    </a:ext>
                  </a:extLst>
                </a:gridCol>
                <a:gridCol w="7233561">
                  <a:extLst>
                    <a:ext uri="{9D8B030D-6E8A-4147-A177-3AD203B41FA5}">
                      <a16:colId xmlns:a16="http://schemas.microsoft.com/office/drawing/2014/main" val="3482889951"/>
                    </a:ext>
                  </a:extLst>
                </a:gridCol>
              </a:tblGrid>
              <a:tr h="294067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200" dirty="0" smtClean="0"/>
                        <a:t>无愧   不愧  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32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一般都用于表示褒义的方面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62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2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51439"/>
              </p:ext>
            </p:extLst>
          </p:nvPr>
        </p:nvGraphicFramePr>
        <p:xfrm>
          <a:off x="395536" y="404664"/>
          <a:ext cx="8229600" cy="1645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3429975313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585488411"/>
                    </a:ext>
                  </a:extLst>
                </a:gridCol>
                <a:gridCol w="3837112">
                  <a:extLst>
                    <a:ext uri="{9D8B030D-6E8A-4147-A177-3AD203B41FA5}">
                      <a16:colId xmlns:a16="http://schemas.microsoft.com/office/drawing/2014/main" val="3782505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无愧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不愧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0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没有什么感到惭愧的地方。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表示当得起。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345233"/>
                  </a:ext>
                </a:extLst>
              </a:tr>
            </a:tbl>
          </a:graphicData>
        </a:graphic>
      </p:graphicFrame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996952"/>
            <a:ext cx="82296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他的优秀行为</a:t>
            </a:r>
            <a:r>
              <a:rPr lang="zh-CN" altLang="en-US" b="1" dirty="0">
                <a:solidFill>
                  <a:srgbClr val="C00000"/>
                </a:solidFill>
              </a:rPr>
              <a:t>无愧</a:t>
            </a:r>
            <a:r>
              <a:rPr lang="zh-CN" altLang="en-US" dirty="0" smtClean="0"/>
              <a:t>于这所世界知名大学。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这里不仅风景优美，而且名胜古迹很多，</a:t>
            </a:r>
            <a:r>
              <a:rPr lang="zh-CN" altLang="en-US" b="1" dirty="0">
                <a:solidFill>
                  <a:srgbClr val="C00000"/>
                </a:solidFill>
              </a:rPr>
              <a:t>不愧</a:t>
            </a:r>
            <a:r>
              <a:rPr lang="zh-CN" altLang="en-US" dirty="0"/>
              <a:t>是闻名世界的游览胜地。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736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620688"/>
            <a:ext cx="82296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每件</a:t>
            </a:r>
            <a:r>
              <a:rPr lang="zh-CN" altLang="en-US" dirty="0" smtClean="0"/>
              <a:t>事请都用心做，就算不成功，也没有什么感到惭愧的地方。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endParaRPr lang="en-US" altLang="zh-CN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3645024"/>
            <a:ext cx="8229600" cy="305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我在想什么她都知道，真的是我的好朋友。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51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8843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“英雄”这个称号他当之</a:t>
            </a:r>
            <a:r>
              <a:rPr lang="zh-CN" altLang="en-US" b="1" dirty="0" smtClean="0">
                <a:solidFill>
                  <a:srgbClr val="C00000"/>
                </a:solidFill>
              </a:rPr>
              <a:t>无愧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他做</a:t>
            </a:r>
            <a:r>
              <a:rPr lang="zh-CN" altLang="en-US" dirty="0" smtClean="0"/>
              <a:t>人的原则是：不求事事完美，但求问心</a:t>
            </a:r>
            <a:r>
              <a:rPr lang="zh-CN" altLang="en-US" b="1" dirty="0">
                <a:solidFill>
                  <a:srgbClr val="C00000"/>
                </a:solidFill>
              </a:rPr>
              <a:t>无愧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为</a:t>
            </a:r>
            <a:r>
              <a:rPr lang="zh-CN" altLang="en-US" dirty="0" smtClean="0"/>
              <a:t>了抢救别人，他献出了自己的生命。他的行为</a:t>
            </a:r>
            <a:r>
              <a:rPr lang="zh-CN" altLang="en-US" b="1" dirty="0">
                <a:solidFill>
                  <a:srgbClr val="C00000"/>
                </a:solidFill>
              </a:rPr>
              <a:t>无愧</a:t>
            </a:r>
            <a:r>
              <a:rPr lang="zh-CN" altLang="en-US" dirty="0" smtClean="0"/>
              <a:t>于医生这个职业。</a:t>
            </a:r>
            <a:endParaRPr lang="en-US" altLang="zh-CN" dirty="0" smtClean="0"/>
          </a:p>
          <a:p>
            <a:r>
              <a:rPr lang="zh-CN" altLang="en-US" dirty="0" smtClean="0"/>
              <a:t>他</a:t>
            </a:r>
            <a:r>
              <a:rPr lang="zh-CN" altLang="en-US" b="1" dirty="0">
                <a:solidFill>
                  <a:srgbClr val="C00000"/>
                </a:solidFill>
              </a:rPr>
              <a:t>不愧</a:t>
            </a:r>
            <a:r>
              <a:rPr lang="zh-CN" altLang="en-US" dirty="0" smtClean="0"/>
              <a:t>是这个学校最优秀的老师，讲起课来学生都爱听。</a:t>
            </a:r>
            <a:endParaRPr lang="en-US" altLang="zh-CN" dirty="0" smtClean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401629"/>
              </p:ext>
            </p:extLst>
          </p:nvPr>
        </p:nvGraphicFramePr>
        <p:xfrm>
          <a:off x="457200" y="404664"/>
          <a:ext cx="8229600" cy="1645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418147169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07733999"/>
                    </a:ext>
                  </a:extLst>
                </a:gridCol>
                <a:gridCol w="3837112">
                  <a:extLst>
                    <a:ext uri="{9D8B030D-6E8A-4147-A177-3AD203B41FA5}">
                      <a16:colId xmlns:a16="http://schemas.microsoft.com/office/drawing/2014/main" val="598577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无愧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不愧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4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词性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动词，常与“于”连用。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副词，常与“是”、“为”连用。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3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9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94607"/>
              </p:ext>
            </p:extLst>
          </p:nvPr>
        </p:nvGraphicFramePr>
        <p:xfrm>
          <a:off x="467544" y="1484784"/>
          <a:ext cx="8229600" cy="2712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418147169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07733999"/>
                    </a:ext>
                  </a:extLst>
                </a:gridCol>
                <a:gridCol w="3837112">
                  <a:extLst>
                    <a:ext uri="{9D8B030D-6E8A-4147-A177-3AD203B41FA5}">
                      <a16:colId xmlns:a16="http://schemas.microsoft.com/office/drawing/2014/main" val="598577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无愧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不愧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4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语义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没有什么感到惭愧的地方。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表示当得起。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931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词性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动词，常与“于”连用。</a:t>
                      </a:r>
                      <a:endParaRPr lang="cs-C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副词，常与“是”、“为”连用。</a:t>
                      </a:r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36820"/>
                  </a:ext>
                </a:extLst>
              </a:tr>
            </a:tbl>
          </a:graphicData>
        </a:graphic>
      </p:graphicFrame>
      <p:pic>
        <p:nvPicPr>
          <p:cNvPr id="5" name="Picture 3" descr="C:\Users\ASUS\Downloads\gaitubao_com_093021100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328936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折扣 </a:t>
            </a:r>
            <a:r>
              <a:rPr lang="en-US" altLang="zh-TW" dirty="0" err="1"/>
              <a:t>zhékòu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</a:t>
            </a:r>
            <a:r>
              <a:rPr lang="zh-CN" altLang="en-US" dirty="0" smtClean="0"/>
              <a:t>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n. </a:t>
            </a:r>
            <a:r>
              <a:rPr lang="zh-CN" altLang="en-US" dirty="0" smtClean="0"/>
              <a:t>比喻事物的数量或质量有所下降的程度。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哦，太贵了，能不能给我</a:t>
            </a:r>
            <a:r>
              <a:rPr lang="zh-CN" altLang="en-US" b="1" dirty="0" smtClean="0"/>
              <a:t>折扣</a:t>
            </a:r>
            <a:r>
              <a:rPr lang="zh-CN" altLang="en-US" dirty="0" smtClean="0"/>
              <a:t>呢</a:t>
            </a:r>
            <a:r>
              <a:rPr lang="zh-CN" altLang="en-US" dirty="0"/>
              <a:t>？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5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我觉得我对待工作的态度是非常认真、努力的，所以我问心（        ）。</a:t>
            </a:r>
            <a:endParaRPr lang="en-US" altLang="zh-CN" dirty="0" smtClean="0"/>
          </a:p>
          <a:p>
            <a:r>
              <a:rPr lang="zh-CN" altLang="en-US" dirty="0"/>
              <a:t>刘导</a:t>
            </a:r>
            <a:r>
              <a:rPr lang="zh-CN" altLang="en-US" dirty="0" smtClean="0"/>
              <a:t>演的电影几乎部部都得奖，（        ）是一位优秀的电影艺术家。</a:t>
            </a:r>
            <a:endParaRPr lang="en-US" altLang="zh-CN" dirty="0" smtClean="0"/>
          </a:p>
          <a:p>
            <a:r>
              <a:rPr lang="zh-CN" altLang="en-US" dirty="0" smtClean="0"/>
              <a:t>在照顾父母的问题上，我觉得自己的行为你（       ）于心。</a:t>
            </a:r>
            <a:endParaRPr lang="en-US" altLang="zh-CN" dirty="0" smtClean="0"/>
          </a:p>
          <a:p>
            <a:r>
              <a:rPr lang="zh-CN" altLang="en-US" dirty="0" smtClean="0"/>
              <a:t>（        ）是国家一级运动员，</a:t>
            </a:r>
            <a:r>
              <a:rPr lang="en-US" altLang="zh-CN" dirty="0" smtClean="0"/>
              <a:t>100</a:t>
            </a:r>
            <a:r>
              <a:rPr lang="zh-CN" altLang="en-US" dirty="0" smtClean="0"/>
              <a:t>米轻轻松松就能跑进</a:t>
            </a:r>
            <a:r>
              <a:rPr lang="en-US" altLang="zh-CN" dirty="0" smtClean="0"/>
              <a:t>10</a:t>
            </a:r>
            <a:r>
              <a:rPr lang="zh-CN" altLang="en-US" dirty="0" smtClean="0"/>
              <a:t>秒。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972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 smtClean="0"/>
              <a:t>P60-68</a:t>
            </a:r>
            <a:r>
              <a:rPr lang="zh-CN" altLang="en-US" dirty="0" smtClean="0"/>
              <a:t>，思考与讨论、谈一谈不用写，但是请先看一看、想一想。下次上课检查。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第二课：“请按”的结局，请在今天晚上</a:t>
            </a:r>
            <a:r>
              <a:rPr lang="en-US" altLang="zh-CN" dirty="0" smtClean="0"/>
              <a:t>12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00</a:t>
            </a:r>
            <a:r>
              <a:rPr lang="zh-CN" altLang="en-US" dirty="0" smtClean="0"/>
              <a:t>前</a:t>
            </a:r>
            <a:r>
              <a:rPr lang="en-US" altLang="zh-CN" dirty="0" smtClean="0"/>
              <a:t>email </a:t>
            </a:r>
            <a:r>
              <a:rPr lang="zh-CN" altLang="en-US" smtClean="0"/>
              <a:t>给我。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08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看轻 </a:t>
            </a:r>
            <a:r>
              <a:rPr lang="en-US" altLang="zh-TW" dirty="0" err="1"/>
              <a:t>kànqīng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en-US" altLang="zh-TW" dirty="0" smtClean="0"/>
              <a:t>. </a:t>
            </a:r>
            <a:r>
              <a:rPr lang="zh-CN" altLang="en-US" dirty="0"/>
              <a:t>轻</a:t>
            </a:r>
            <a:r>
              <a:rPr lang="zh-CN" altLang="en-US" dirty="0" smtClean="0"/>
              <a:t>视、看不起。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这件事很严重，你不要</a:t>
            </a:r>
            <a:r>
              <a:rPr lang="zh-CN" altLang="en-US" b="1" dirty="0" smtClean="0"/>
              <a:t>看轻</a:t>
            </a:r>
            <a:r>
              <a:rPr lang="zh-CN" altLang="en-US" dirty="0" smtClean="0"/>
              <a:t>了。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那些</a:t>
            </a:r>
            <a:r>
              <a:rPr lang="zh-CN" altLang="en-US" b="1" dirty="0" smtClean="0"/>
              <a:t>看轻</a:t>
            </a:r>
            <a:r>
              <a:rPr lang="zh-CN" altLang="en-US" dirty="0" smtClean="0"/>
              <a:t>自己的人，也会被其他人</a:t>
            </a:r>
            <a:r>
              <a:rPr lang="zh-CN" altLang="en-US" b="1" dirty="0" smtClean="0"/>
              <a:t>看轻</a:t>
            </a:r>
            <a:r>
              <a:rPr lang="zh-CN" altLang="en-US" dirty="0" smtClean="0"/>
              <a:t>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7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倦怠 </a:t>
            </a:r>
            <a:r>
              <a:rPr lang="en-US" altLang="zh-TW" dirty="0" err="1"/>
              <a:t>juàndài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</a:t>
            </a:r>
            <a:r>
              <a:rPr lang="en-US" altLang="zh-CN" dirty="0" smtClean="0"/>
              <a:t>. </a:t>
            </a:r>
            <a:r>
              <a:rPr lang="zh-CN" altLang="en-US" dirty="0" smtClean="0"/>
              <a:t>疲乏困倦。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 smtClean="0"/>
              <a:t>:</a:t>
            </a:r>
            <a:endParaRPr lang="en-US" altLang="zh-TW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昨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晚睡太少，他现在仍</a:t>
            </a:r>
            <a:r>
              <a:rPr lang="zh-CN" alt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倦怠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无力。</a:t>
            </a:r>
            <a:endParaRPr lang="cs-CZ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7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袭 </a:t>
            </a:r>
            <a:r>
              <a:rPr lang="en-US" altLang="zh-TW" dirty="0" err="1" smtClean="0"/>
              <a:t>xí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en-US" altLang="zh-TW" dirty="0" smtClean="0"/>
              <a:t>. </a:t>
            </a:r>
            <a:r>
              <a:rPr lang="zh-CN" altLang="en-US" dirty="0" smtClean="0"/>
              <a:t>袭击、侵袭。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暴风雨</a:t>
            </a:r>
            <a:r>
              <a:rPr lang="zh-CN" altLang="en-US" b="1" dirty="0" smtClean="0"/>
              <a:t>袭</a:t>
            </a:r>
            <a:r>
              <a:rPr lang="zh-CN" altLang="en-US" dirty="0" smtClean="0"/>
              <a:t>来，气温也跟着下降。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我们去偷</a:t>
            </a:r>
            <a:r>
              <a:rPr lang="zh-CN" altLang="en-US" b="1" dirty="0" smtClean="0"/>
              <a:t>袭</a:t>
            </a:r>
            <a:r>
              <a:rPr lang="zh-CN" altLang="en-US" dirty="0" smtClean="0"/>
              <a:t>他们，把食物取回来。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66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心头 </a:t>
            </a:r>
            <a:r>
              <a:rPr lang="en-US" altLang="zh-TW" dirty="0" err="1"/>
              <a:t>xīntóu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n</a:t>
            </a:r>
            <a:r>
              <a:rPr lang="en-US" altLang="zh-TW" dirty="0" smtClean="0"/>
              <a:t>. </a:t>
            </a:r>
            <a:r>
              <a:rPr lang="zh-CN" altLang="en-US" dirty="0"/>
              <a:t>心</a:t>
            </a:r>
            <a:r>
              <a:rPr lang="zh-CN" altLang="en-US" dirty="0" smtClean="0"/>
              <a:t>上、心里。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例句：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听了这些话，我的</a:t>
            </a:r>
            <a:r>
              <a:rPr lang="zh-CN" altLang="en-US" b="1" dirty="0" smtClean="0"/>
              <a:t>心头</a:t>
            </a:r>
            <a:r>
              <a:rPr lang="zh-CN" altLang="en-US" dirty="0" smtClean="0"/>
              <a:t>感到非常温暖。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8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2773</Words>
  <Application>Microsoft Office PowerPoint</Application>
  <PresentationFormat>Předvádění na obrazovce (4:3)</PresentationFormat>
  <Paragraphs>357</Paragraphs>
  <Slides>51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KaiTi</vt:lpstr>
      <vt:lpstr>新細明體</vt:lpstr>
      <vt:lpstr>宋体</vt:lpstr>
      <vt:lpstr>宋体</vt:lpstr>
      <vt:lpstr>Arial</vt:lpstr>
      <vt:lpstr>Calibri</vt:lpstr>
      <vt:lpstr>Wingdings</vt:lpstr>
      <vt:lpstr>Office 佈景主題</vt:lpstr>
      <vt:lpstr>Practical Chinese </vt:lpstr>
      <vt:lpstr>生词</vt:lpstr>
      <vt:lpstr>失信 shīxìn</vt:lpstr>
      <vt:lpstr>戏言 xìyán</vt:lpstr>
      <vt:lpstr>折扣 zhékòu</vt:lpstr>
      <vt:lpstr>看轻 kànqīng</vt:lpstr>
      <vt:lpstr>倦怠 juàndài</vt:lpstr>
      <vt:lpstr>袭 xí</vt:lpstr>
      <vt:lpstr>心头 xīntóu</vt:lpstr>
      <vt:lpstr>潦倒 lǎodǎo</vt:lpstr>
      <vt:lpstr>逊色 xùnsè</vt:lpstr>
      <vt:lpstr>罕见 hǎnjiàn</vt:lpstr>
      <vt:lpstr>倾盆大雨 qīngpén dàyǔ</vt:lpstr>
      <vt:lpstr>风雨无阻 fēngyǔ wúzǔ</vt:lpstr>
      <vt:lpstr>瑟瑟 sèsè</vt:lpstr>
      <vt:lpstr>帘 lián</vt:lpstr>
      <vt:lpstr>白茫茫 bái mángmáng</vt:lpstr>
      <vt:lpstr>固执 gùzhí</vt:lpstr>
      <vt:lpstr>击掌 jīzhǎng</vt:lpstr>
      <vt:lpstr>坦荡 tǎndàng</vt:lpstr>
      <vt:lpstr>无愧 wúkuì</vt:lpstr>
      <vt:lpstr>目睹 mùdǔ</vt:lpstr>
      <vt:lpstr>升华 shēnghuá</vt:lpstr>
      <vt:lpstr>区区 qūqū</vt:lpstr>
      <vt:lpstr>畏惧 wèijù</vt:lpstr>
      <vt:lpstr>看重 kànzhòng</vt:lpstr>
      <vt:lpstr>开脱 kāituō</vt:lpstr>
      <vt:lpstr>腾 téng</vt:lpstr>
      <vt:lpstr>Prezentace aplikace PowerPoint</vt:lpstr>
      <vt:lpstr>Prezentace aplikace PowerPoint</vt:lpstr>
      <vt:lpstr>练一练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语言点</vt:lpstr>
      <vt:lpstr>区区风雨又何足畏惧</vt:lpstr>
      <vt:lpstr>区区风雨又何足畏惧</vt:lpstr>
      <vt:lpstr>Prezentace aplikace PowerPoint</vt:lpstr>
      <vt:lpstr>固执-顽固</vt:lpstr>
      <vt:lpstr>Prezentace aplikace PowerPoint</vt:lpstr>
      <vt:lpstr>练一练</vt:lpstr>
      <vt:lpstr>无愧-不愧</vt:lpstr>
      <vt:lpstr>Prezentace aplikace PowerPoint</vt:lpstr>
      <vt:lpstr>Prezentace aplikace PowerPoint</vt:lpstr>
      <vt:lpstr>Prezentace aplikace PowerPoint</vt:lpstr>
      <vt:lpstr>Prezentace aplikace PowerPoint</vt:lpstr>
      <vt:lpstr>练一练</vt:lpstr>
      <vt:lpstr>作业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Chinese</dc:title>
  <dc:creator>ASUS</dc:creator>
  <cp:lastModifiedBy>Minghua Wu</cp:lastModifiedBy>
  <cp:revision>283</cp:revision>
  <dcterms:created xsi:type="dcterms:W3CDTF">2018-09-29T06:39:21Z</dcterms:created>
  <dcterms:modified xsi:type="dcterms:W3CDTF">2018-11-07T15:25:01Z</dcterms:modified>
</cp:coreProperties>
</file>