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06" r:id="rId3"/>
    <p:sldId id="405" r:id="rId4"/>
    <p:sldId id="355" r:id="rId5"/>
    <p:sldId id="432" r:id="rId6"/>
    <p:sldId id="389" r:id="rId7"/>
    <p:sldId id="408" r:id="rId8"/>
    <p:sldId id="404" r:id="rId9"/>
    <p:sldId id="409" r:id="rId10"/>
    <p:sldId id="410" r:id="rId11"/>
    <p:sldId id="444" r:id="rId12"/>
    <p:sldId id="445" r:id="rId13"/>
    <p:sldId id="446" r:id="rId14"/>
    <p:sldId id="447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1" r:id="rId24"/>
    <p:sldId id="448" r:id="rId25"/>
    <p:sldId id="449" r:id="rId26"/>
    <p:sldId id="450" r:id="rId27"/>
    <p:sldId id="451" r:id="rId28"/>
    <p:sldId id="452" r:id="rId29"/>
    <p:sldId id="442" r:id="rId30"/>
    <p:sldId id="468" r:id="rId31"/>
    <p:sldId id="469" r:id="rId32"/>
    <p:sldId id="453" r:id="rId33"/>
    <p:sldId id="454" r:id="rId34"/>
    <p:sldId id="455" r:id="rId35"/>
    <p:sldId id="456" r:id="rId36"/>
    <p:sldId id="458" r:id="rId37"/>
    <p:sldId id="459" r:id="rId38"/>
    <p:sldId id="460" r:id="rId39"/>
    <p:sldId id="461" r:id="rId40"/>
    <p:sldId id="462" r:id="rId41"/>
    <p:sldId id="457" r:id="rId42"/>
    <p:sldId id="443" r:id="rId43"/>
    <p:sldId id="463" r:id="rId44"/>
    <p:sldId id="464" r:id="rId45"/>
    <p:sldId id="465" r:id="rId46"/>
    <p:sldId id="466" r:id="rId47"/>
    <p:sldId id="467" r:id="rId48"/>
    <p:sldId id="470" r:id="rId49"/>
    <p:sldId id="471" r:id="rId5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94" autoAdjust="0"/>
  </p:normalViewPr>
  <p:slideViewPr>
    <p:cSldViewPr>
      <p:cViewPr varScale="1">
        <p:scale>
          <a:sx n="64" d="100"/>
          <a:sy n="6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A6D46-29FF-45B0-A644-3757799522E6}" type="datetimeFigureOut">
              <a:rPr lang="zh-TW" altLang="en-US" smtClean="0"/>
              <a:t>2018/11/20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8110E-D756-4326-8878-21033E5B12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49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110E-D756-4326-8878-21033E5B123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30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40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32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80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86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45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75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67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29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92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8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89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F012B-57D5-42B2-8F3F-C5001459C848}" type="datetimeFigureOut">
              <a:rPr lang="zh-TW" altLang="en-US" smtClean="0"/>
              <a:t>2018/11/20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16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Practical Chinese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zh-TW" alt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tx1"/>
                </a:solidFill>
              </a:rPr>
              <a:t>08/11</a:t>
            </a:r>
            <a:r>
              <a:rPr lang="en-US" altLang="zh-TW" smtClean="0">
                <a:solidFill>
                  <a:schemeClr val="tx1"/>
                </a:solidFill>
              </a:rPr>
              <a:t>/2018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/>
              <a:t>较之于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解释</a:t>
            </a:r>
            <a:r>
              <a:rPr lang="en-US" altLang="zh-CN" dirty="0" smtClean="0"/>
              <a:t>】</a:t>
            </a:r>
            <a:r>
              <a:rPr lang="zh-CN" altLang="en-US" dirty="0"/>
              <a:t>较之于：书面语，与</a:t>
            </a:r>
            <a:r>
              <a:rPr lang="en-US" altLang="zh-CN" dirty="0"/>
              <a:t>……</a:t>
            </a:r>
            <a:r>
              <a:rPr lang="zh-CN" altLang="en-US" dirty="0"/>
              <a:t>相比的意思。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完</a:t>
            </a:r>
            <a:r>
              <a:rPr lang="zh-CN" altLang="en-US" dirty="0"/>
              <a:t>成句子</a:t>
            </a:r>
            <a:endParaRPr lang="en-US" altLang="zh-CN" dirty="0" smtClean="0"/>
          </a:p>
          <a:p>
            <a:r>
              <a:rPr lang="en-US" altLang="zh-CN" dirty="0" smtClean="0"/>
              <a:t>Justin Timberlake </a:t>
            </a:r>
            <a:r>
              <a:rPr lang="zh-CN" altLang="en-US" dirty="0" smtClean="0"/>
              <a:t>和</a:t>
            </a:r>
            <a:r>
              <a:rPr lang="en-US" altLang="zh-CN" dirty="0"/>
              <a:t> </a:t>
            </a:r>
            <a:r>
              <a:rPr lang="en-US" altLang="zh-CN" dirty="0" smtClean="0"/>
              <a:t>Justin </a:t>
            </a:r>
            <a:r>
              <a:rPr lang="en-US" altLang="zh-CN" dirty="0" err="1" smtClean="0"/>
              <a:t>Biber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_________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 smtClean="0"/>
              <a:t>捷克的啤酒和中国的啤酒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______________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48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dirty="0" smtClean="0"/>
              <a:t>大打折扣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解释</a:t>
            </a:r>
            <a:r>
              <a:rPr lang="en-US" altLang="zh-CN" dirty="0" smtClean="0"/>
              <a:t>】</a:t>
            </a:r>
            <a:r>
              <a:rPr lang="zh-CN" altLang="en-US" dirty="0"/>
              <a:t>大：副词，表示程度深。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2132856"/>
            <a:ext cx="82296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 smtClean="0"/>
              <a:t>大发慈悲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大惑不解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大发雷霆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大煞风景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大吃一惊</a:t>
            </a:r>
            <a:endParaRPr lang="en-US" altLang="zh-CN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CN" altLang="en-US" dirty="0" smtClean="0"/>
              <a:t>这里的自然风景本来非常美丽，但加上了这些人造的东西以后，真是（        ）。</a:t>
            </a:r>
            <a:endParaRPr lang="en-US" altLang="zh-CN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CN" altLang="en-US" dirty="0" smtClean="0"/>
              <a:t>爸爸知道了我的糟糕的考试成绩以后，（        ）都快把我吓死了。</a:t>
            </a:r>
            <a:endParaRPr lang="en-US" altLang="zh-CN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CN" altLang="en-US" dirty="0" smtClean="0"/>
              <a:t>知道他原来是老板，大家都</a:t>
            </a:r>
            <a:r>
              <a:rPr lang="zh-CN" altLang="en-US" smtClean="0"/>
              <a:t>（    ）</a:t>
            </a:r>
            <a:r>
              <a:rPr lang="zh-CN" altLang="en-US" dirty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815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/>
              <a:t>且不说</a:t>
            </a:r>
            <a:r>
              <a:rPr lang="en-US" altLang="zh-CN" sz="4800" dirty="0" smtClean="0"/>
              <a:t>…</a:t>
            </a:r>
            <a:r>
              <a:rPr lang="zh-CN" altLang="en-US" sz="4800" dirty="0" smtClean="0"/>
              <a:t>就是</a:t>
            </a:r>
            <a:r>
              <a:rPr lang="en-US" altLang="zh-CN" sz="4800" dirty="0" smtClean="0"/>
              <a:t>…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解释</a:t>
            </a:r>
            <a:r>
              <a:rPr lang="en-US" altLang="zh-CN" dirty="0" smtClean="0"/>
              <a:t>】</a:t>
            </a:r>
            <a:r>
              <a:rPr lang="zh-CN" altLang="en-US" dirty="0"/>
              <a:t>不说</a:t>
            </a:r>
            <a:r>
              <a:rPr lang="en-US" altLang="zh-CN" dirty="0"/>
              <a:t>……</a:t>
            </a:r>
            <a:r>
              <a:rPr lang="zh-CN" altLang="en-US" dirty="0"/>
              <a:t>，就是</a:t>
            </a:r>
            <a:r>
              <a:rPr lang="en-US" altLang="zh-CN" dirty="0"/>
              <a:t>……</a:t>
            </a:r>
            <a:r>
              <a:rPr lang="zh-CN" altLang="en-US" dirty="0"/>
              <a:t>也</a:t>
            </a:r>
            <a:r>
              <a:rPr lang="en-US" altLang="zh-CN" dirty="0"/>
              <a:t>/</a:t>
            </a:r>
            <a:r>
              <a:rPr lang="zh-CN" altLang="en-US" dirty="0"/>
              <a:t>都：也说“别说（不要说）</a:t>
            </a:r>
            <a:r>
              <a:rPr lang="en-US" altLang="zh-CN" dirty="0"/>
              <a:t>……</a:t>
            </a:r>
            <a:r>
              <a:rPr lang="zh-CN" altLang="en-US" dirty="0"/>
              <a:t>，就是</a:t>
            </a:r>
            <a:r>
              <a:rPr lang="en-US" altLang="zh-CN" dirty="0"/>
              <a:t>…..</a:t>
            </a:r>
            <a:r>
              <a:rPr lang="zh-CN" altLang="en-US" dirty="0"/>
              <a:t>也</a:t>
            </a:r>
            <a:r>
              <a:rPr lang="en-US" altLang="zh-CN" dirty="0"/>
              <a:t>/</a:t>
            </a:r>
            <a:r>
              <a:rPr lang="zh-CN" altLang="en-US" dirty="0"/>
              <a:t>都</a:t>
            </a:r>
            <a:r>
              <a:rPr lang="en-US" altLang="zh-CN" dirty="0"/>
              <a:t>…….</a:t>
            </a:r>
            <a:r>
              <a:rPr lang="zh-CN" altLang="en-US" dirty="0"/>
              <a:t>”，意思是把两件事情对举着说，先放下一件，单讲另一件或另一方面。表示降低某一事物的程度，借以提高另一事物的程度。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完</a:t>
            </a:r>
            <a:r>
              <a:rPr lang="zh-CN" altLang="en-US" dirty="0"/>
              <a:t>成</a:t>
            </a:r>
            <a:r>
              <a:rPr lang="zh-CN" altLang="en-US" dirty="0" smtClean="0"/>
              <a:t>句子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智慧型手机大家都会用；小孩；老人。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________________________________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15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/>
              <a:t>大为逊色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解释</a:t>
            </a:r>
            <a:r>
              <a:rPr lang="en-US" altLang="zh-CN" dirty="0" smtClean="0"/>
              <a:t>】</a:t>
            </a:r>
            <a:r>
              <a:rPr lang="zh-CN" altLang="en-US" dirty="0"/>
              <a:t>大为：副词，大为</a:t>
            </a:r>
            <a:r>
              <a:rPr lang="en-US" altLang="zh-CN" dirty="0"/>
              <a:t>+</a:t>
            </a:r>
            <a:r>
              <a:rPr lang="zh-CN" altLang="en-US" dirty="0"/>
              <a:t>动词，表示程度深、范围大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【</a:t>
            </a:r>
            <a:r>
              <a:rPr lang="zh-CN" altLang="en-US" dirty="0"/>
              <a:t>举例</a:t>
            </a:r>
            <a:r>
              <a:rPr lang="en-US" altLang="zh-CN" dirty="0"/>
              <a:t>】</a:t>
            </a:r>
          </a:p>
          <a:p>
            <a:pPr marL="0" indent="0">
              <a:buNone/>
            </a:pPr>
            <a:r>
              <a:rPr lang="zh-CN" altLang="en-US" dirty="0"/>
              <a:t>大为提高</a:t>
            </a:r>
            <a:r>
              <a:rPr lang="en-US" altLang="zh-CN" dirty="0"/>
              <a:t>/</a:t>
            </a:r>
            <a:r>
              <a:rPr lang="zh-CN" altLang="en-US" dirty="0"/>
              <a:t>大为高兴</a:t>
            </a:r>
            <a:r>
              <a:rPr lang="en-US" altLang="zh-CN" dirty="0"/>
              <a:t>/</a:t>
            </a:r>
            <a:r>
              <a:rPr lang="zh-CN" altLang="en-US" dirty="0"/>
              <a:t>大为愤怒</a:t>
            </a:r>
            <a:r>
              <a:rPr lang="en-US" altLang="zh-CN" dirty="0"/>
              <a:t>/</a:t>
            </a:r>
            <a:r>
              <a:rPr lang="zh-CN" altLang="en-US" dirty="0"/>
              <a:t>大为改观</a:t>
            </a:r>
            <a:r>
              <a:rPr lang="en-US" altLang="zh-CN" dirty="0"/>
              <a:t>/</a:t>
            </a:r>
            <a:r>
              <a:rPr lang="zh-CN" altLang="en-US" dirty="0"/>
              <a:t>大</a:t>
            </a:r>
            <a:r>
              <a:rPr lang="zh-CN" altLang="en-US" dirty="0" smtClean="0"/>
              <a:t>为满意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大为吃惊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小马跳槽到了另一家国际知名的大公司</a:t>
            </a:r>
            <a:r>
              <a:rPr lang="zh-CN" altLang="en-US" dirty="0" smtClean="0"/>
              <a:t>，工作量</a:t>
            </a:r>
            <a:r>
              <a:rPr lang="en-US" altLang="zh-CN" dirty="0" smtClean="0"/>
              <a:t>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回国后，同学们听了我说的汉语，</a:t>
            </a:r>
            <a:r>
              <a:rPr lang="en-US" altLang="zh-CN" dirty="0"/>
              <a:t>___________</a:t>
            </a:r>
            <a:r>
              <a:rPr lang="zh-CN" altLang="en-US" dirty="0"/>
              <a:t>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815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/>
              <a:t>区区风雨又</a:t>
            </a:r>
            <a:r>
              <a:rPr lang="zh-CN" altLang="en-US" sz="4800" b="1" dirty="0" smtClean="0">
                <a:solidFill>
                  <a:srgbClr val="00B050"/>
                </a:solidFill>
              </a:rPr>
              <a:t>何足</a:t>
            </a:r>
            <a:r>
              <a:rPr lang="zh-CN" altLang="en-US" sz="4800" dirty="0" smtClean="0"/>
              <a:t>畏惧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解释</a:t>
            </a:r>
            <a:r>
              <a:rPr lang="en-US" altLang="zh-CN" dirty="0" smtClean="0"/>
              <a:t>】</a:t>
            </a:r>
            <a:r>
              <a:rPr lang="zh-CN" altLang="en-US" dirty="0"/>
              <a:t>何：哪里；足：值得。何足畏惧：哪里值得畏惧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完</a:t>
            </a:r>
            <a:r>
              <a:rPr lang="zh-CN" altLang="en-US" dirty="0"/>
              <a:t>成句子</a:t>
            </a:r>
            <a:endParaRPr lang="en-US" altLang="zh-CN" dirty="0" smtClean="0"/>
          </a:p>
          <a:p>
            <a:r>
              <a:rPr lang="zh-CN" altLang="en-US" dirty="0" smtClean="0"/>
              <a:t>这只是小事一件，</a:t>
            </a:r>
            <a:r>
              <a:rPr lang="en-US" altLang="zh-CN" dirty="0" smtClean="0"/>
              <a:t>_________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815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清大\碩二上\實習\上課用\博雅漢語\第七周\图片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9"/>
          <a:stretch/>
        </p:blipFill>
        <p:spPr bwMode="auto">
          <a:xfrm>
            <a:off x="62086" y="1814736"/>
            <a:ext cx="9068032" cy="28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555776" y="2633990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脚步</a:t>
            </a:r>
            <a:endParaRPr lang="zh-TW" altLang="en-US" sz="21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55776" y="3130778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问候</a:t>
            </a:r>
            <a:endParaRPr lang="zh-TW" altLang="en-US" sz="21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326246" y="3493903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/>
              <a:t>东西</a:t>
            </a:r>
            <a:endParaRPr lang="zh-TW" altLang="en-US" sz="21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326246" y="3909401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病</a:t>
            </a:r>
            <a:endParaRPr lang="zh-TW" altLang="en-US" sz="21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860032" y="2633990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/>
              <a:t>事物</a:t>
            </a:r>
            <a:endParaRPr lang="zh-TW" altLang="en-US" sz="21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968602" y="3079893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生活</a:t>
            </a:r>
            <a:endParaRPr lang="zh-TW" altLang="en-US" sz="21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4860032" y="3493903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对方</a:t>
            </a:r>
            <a:endParaRPr lang="zh-TW" altLang="en-US" sz="21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463988" y="3918642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拳头</a:t>
            </a:r>
            <a:endParaRPr lang="zh-TW" altLang="en-US" sz="21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524328" y="2665883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承诺</a:t>
            </a:r>
            <a:endParaRPr lang="zh-TW" altLang="en-US" sz="21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524328" y="3082869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/>
              <a:t>现象</a:t>
            </a:r>
            <a:endParaRPr lang="zh-TW" altLang="en-US" sz="21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280684" y="3474285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别人</a:t>
            </a:r>
            <a:endParaRPr lang="zh-TW" altLang="en-US" sz="21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089762" y="3909401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钱</a:t>
            </a:r>
            <a:endParaRPr lang="zh-TW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8499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C:\Users\ASUS\Desktop\清大\碩二上\實習\上課用\博雅漢語\第七周\图片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0"/>
          <a:stretch/>
        </p:blipFill>
        <p:spPr bwMode="auto">
          <a:xfrm>
            <a:off x="0" y="2204864"/>
            <a:ext cx="9144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55776" y="3030577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/>
              <a:t>回答</a:t>
            </a:r>
            <a:endParaRPr lang="zh-TW" altLang="en-US" sz="21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55776" y="3600102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表达</a:t>
            </a:r>
            <a:endParaRPr lang="zh-TW" altLang="en-US" sz="21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860032" y="3030577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/>
              <a:t>发现</a:t>
            </a:r>
            <a:endParaRPr lang="zh-TW" altLang="en-US" sz="21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860032" y="3582679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发抖</a:t>
            </a:r>
            <a:endParaRPr lang="zh-TW" altLang="en-US" sz="21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596336" y="3030577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思念</a:t>
            </a:r>
            <a:endParaRPr lang="zh-TW" altLang="en-US" sz="21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630194" y="3680891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坚持</a:t>
            </a:r>
            <a:endParaRPr lang="zh-TW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44199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C:\Users\ASUS\Desktop\清大\碩二上\實習\上課用\博雅漢語\第七周\图片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8"/>
          <a:stretch/>
        </p:blipFill>
        <p:spPr bwMode="auto">
          <a:xfrm>
            <a:off x="246246" y="890786"/>
            <a:ext cx="8862680" cy="477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339752" y="2060848"/>
            <a:ext cx="19442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尴尬</a:t>
            </a:r>
            <a:r>
              <a:rPr lang="en-US" altLang="zh-CN" sz="2100" dirty="0" smtClean="0"/>
              <a:t>/</a:t>
            </a:r>
            <a:r>
              <a:rPr lang="zh-CN" altLang="en-US" sz="2100" dirty="0" smtClean="0"/>
              <a:t>难为情</a:t>
            </a:r>
            <a:endParaRPr lang="zh-TW" altLang="en-US" sz="21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339752" y="2628746"/>
            <a:ext cx="19442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可靠</a:t>
            </a:r>
            <a:r>
              <a:rPr lang="en-US" altLang="zh-CN" sz="2100" dirty="0" smtClean="0"/>
              <a:t>/</a:t>
            </a:r>
            <a:r>
              <a:rPr lang="zh-CN" altLang="en-US" sz="2100" dirty="0" smtClean="0"/>
              <a:t>牢靠</a:t>
            </a:r>
            <a:endParaRPr lang="zh-TW" altLang="en-US" sz="21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076056" y="2801843"/>
            <a:ext cx="19442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轻视</a:t>
            </a:r>
            <a:r>
              <a:rPr lang="en-US" altLang="zh-CN" sz="2100" dirty="0" smtClean="0"/>
              <a:t>/</a:t>
            </a:r>
            <a:r>
              <a:rPr lang="zh-CN" altLang="en-US" sz="2100" dirty="0" smtClean="0"/>
              <a:t>小看</a:t>
            </a:r>
            <a:endParaRPr lang="zh-TW" altLang="en-US" sz="21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228456" y="2213094"/>
            <a:ext cx="19442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震动</a:t>
            </a:r>
            <a:r>
              <a:rPr lang="en-US" altLang="zh-CN" sz="2100" dirty="0" smtClean="0"/>
              <a:t>/</a:t>
            </a:r>
            <a:r>
              <a:rPr lang="zh-CN" altLang="en-US" sz="2100" dirty="0" smtClean="0"/>
              <a:t>震荡</a:t>
            </a:r>
            <a:endParaRPr lang="zh-TW" altLang="en-US" sz="21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884368" y="2173039"/>
            <a:ext cx="19442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可靠</a:t>
            </a:r>
            <a:r>
              <a:rPr lang="en-US" altLang="zh-CN" sz="2100" dirty="0" smtClean="0"/>
              <a:t>/</a:t>
            </a:r>
            <a:r>
              <a:rPr lang="zh-CN" altLang="en-US" sz="2100" dirty="0" smtClean="0"/>
              <a:t>牢固</a:t>
            </a:r>
            <a:endParaRPr lang="zh-TW" altLang="en-US" sz="21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884368" y="2647488"/>
            <a:ext cx="19442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害怕</a:t>
            </a:r>
            <a:r>
              <a:rPr lang="en-US" altLang="zh-CN" sz="2100" dirty="0" smtClean="0"/>
              <a:t>/</a:t>
            </a:r>
            <a:r>
              <a:rPr lang="zh-CN" altLang="en-US" sz="2100" dirty="0" smtClean="0"/>
              <a:t>惧怕</a:t>
            </a:r>
            <a:endParaRPr lang="zh-TW" altLang="en-US" sz="21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339752" y="4149080"/>
            <a:ext cx="2160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浅近</a:t>
            </a:r>
            <a:r>
              <a:rPr lang="en-US" altLang="zh-CN" sz="2100" dirty="0" smtClean="0"/>
              <a:t>/</a:t>
            </a:r>
            <a:r>
              <a:rPr lang="zh-CN" altLang="en-US" sz="2100" dirty="0" smtClean="0"/>
              <a:t>肤浅</a:t>
            </a:r>
            <a:r>
              <a:rPr lang="en-US" altLang="zh-CN" sz="2100" dirty="0" smtClean="0"/>
              <a:t>/</a:t>
            </a:r>
            <a:r>
              <a:rPr lang="zh-CN" altLang="en-US" sz="2100" dirty="0" smtClean="0"/>
              <a:t>淡薄</a:t>
            </a:r>
            <a:endParaRPr lang="zh-TW" altLang="en-US" sz="21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231740" y="4869160"/>
            <a:ext cx="2160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涨价</a:t>
            </a:r>
            <a:r>
              <a:rPr lang="en-US" altLang="zh-CN" sz="2100" dirty="0" smtClean="0"/>
              <a:t>/</a:t>
            </a:r>
            <a:r>
              <a:rPr lang="zh-CN" altLang="en-US" sz="2100" dirty="0" smtClean="0"/>
              <a:t>提价</a:t>
            </a:r>
            <a:endParaRPr lang="zh-TW" altLang="en-US" sz="21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120444" y="4149080"/>
            <a:ext cx="2160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/>
              <a:t>虚</a:t>
            </a:r>
            <a:r>
              <a:rPr lang="zh-CN" altLang="en-US" sz="2100" dirty="0" smtClean="0"/>
              <a:t>伪</a:t>
            </a:r>
            <a:r>
              <a:rPr lang="en-US" altLang="zh-CN" sz="2100" dirty="0" smtClean="0"/>
              <a:t>/</a:t>
            </a:r>
            <a:r>
              <a:rPr lang="zh-CN" altLang="en-US" sz="2100" dirty="0" smtClean="0"/>
              <a:t>虚假</a:t>
            </a:r>
            <a:endParaRPr lang="zh-TW" altLang="en-US" sz="21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113176" y="4863539"/>
            <a:ext cx="2160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看重</a:t>
            </a:r>
            <a:r>
              <a:rPr lang="en-US" altLang="zh-CN" sz="2100" dirty="0" smtClean="0"/>
              <a:t>/</a:t>
            </a:r>
            <a:r>
              <a:rPr lang="zh-CN" altLang="en-US" sz="2100" dirty="0" smtClean="0"/>
              <a:t>重视</a:t>
            </a:r>
            <a:endParaRPr lang="zh-TW" altLang="en-US" sz="21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884368" y="4212019"/>
            <a:ext cx="2160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轻率</a:t>
            </a:r>
            <a:r>
              <a:rPr lang="en-US" altLang="zh-CN" sz="2100" dirty="0" smtClean="0"/>
              <a:t>/</a:t>
            </a:r>
            <a:r>
              <a:rPr lang="zh-CN" altLang="en-US" sz="2100" dirty="0" smtClean="0"/>
              <a:t>随便</a:t>
            </a:r>
            <a:endParaRPr lang="zh-TW" altLang="en-US" sz="21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884368" y="4781886"/>
            <a:ext cx="2160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常见</a:t>
            </a:r>
            <a:r>
              <a:rPr lang="en-US" altLang="zh-CN" sz="2100" dirty="0" smtClean="0"/>
              <a:t>/</a:t>
            </a:r>
            <a:r>
              <a:rPr lang="zh-CN" altLang="en-US" sz="2100" dirty="0" smtClean="0"/>
              <a:t>普通</a:t>
            </a:r>
            <a:endParaRPr lang="zh-TW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95626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1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 descr="C:\Users\ASUS\Desktop\清大\碩二上\實習\上課用\博雅漢語\第七周\图片\4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8"/>
          <a:stretch/>
        </p:blipFill>
        <p:spPr bwMode="auto">
          <a:xfrm>
            <a:off x="-32048" y="1185478"/>
            <a:ext cx="9176048" cy="16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US\Desktop\清大\碩二上\實習\上課用\博雅漢語\第七周\图片\4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-3076" y="2836238"/>
            <a:ext cx="9225093" cy="23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627784" y="2267744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完毕</a:t>
            </a:r>
            <a:endParaRPr lang="zh-TW" altLang="en-US" sz="21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167844" y="2875132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完结</a:t>
            </a:r>
            <a:endParaRPr lang="zh-TW" altLang="en-US" sz="21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149530" y="3266943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完结</a:t>
            </a:r>
            <a:endParaRPr lang="zh-TW" altLang="en-US" sz="21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979712" y="4807935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为难</a:t>
            </a:r>
            <a:r>
              <a:rPr lang="en-US" altLang="zh-CN" sz="2100" dirty="0" smtClean="0"/>
              <a:t>/</a:t>
            </a:r>
            <a:r>
              <a:rPr lang="zh-CN" altLang="en-US" sz="2100" dirty="0" smtClean="0"/>
              <a:t>难为</a:t>
            </a:r>
            <a:endParaRPr lang="zh-TW" altLang="en-US" sz="2100" dirty="0"/>
          </a:p>
        </p:txBody>
      </p:sp>
    </p:spTree>
    <p:extLst>
      <p:ext uri="{BB962C8B-B14F-4D97-AF65-F5344CB8AC3E}">
        <p14:creationId xmlns:p14="http://schemas.microsoft.com/office/powerpoint/2010/main" val="423017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 descr="C:\Users\ASUS\Desktop\清大\碩二上\實習\上課用\博雅漢語\第七周\图片\4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0"/>
          <a:stretch/>
        </p:blipFill>
        <p:spPr bwMode="auto">
          <a:xfrm>
            <a:off x="-32048" y="1340768"/>
            <a:ext cx="9144000" cy="113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SUS\Desktop\清大\碩二上\實習\上課用\博雅漢語\第七周\图片\4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2" t="48736" r="1652" b="-6755"/>
          <a:stretch/>
        </p:blipFill>
        <p:spPr bwMode="auto">
          <a:xfrm>
            <a:off x="0" y="2476500"/>
            <a:ext cx="9225093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164288" y="2476500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/>
              <a:t>为难</a:t>
            </a:r>
            <a:endParaRPr lang="zh-TW" altLang="en-US" sz="21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856748" y="3023547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难为</a:t>
            </a:r>
            <a:endParaRPr lang="zh-TW" altLang="en-US" sz="21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12346" y="3880797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随</a:t>
            </a:r>
            <a:endParaRPr lang="zh-TW" altLang="en-US" sz="21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856748" y="3880797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意</a:t>
            </a:r>
            <a:endParaRPr lang="zh-TW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5922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复习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单词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https://quizlet.com/folders/57290805/flashcards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2229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 descr="C:\Users\ASUS\Desktop\清大\碩二上\實習\上課用\博雅漢語\第七周\图片\4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3" b="45039"/>
          <a:stretch/>
        </p:blipFill>
        <p:spPr bwMode="auto">
          <a:xfrm>
            <a:off x="0" y="2487886"/>
            <a:ext cx="9111952" cy="23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US\Desktop\清大\碩二上\實習\上課用\博雅漢語\第七周\图片\4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0"/>
          <a:stretch/>
        </p:blipFill>
        <p:spPr bwMode="auto">
          <a:xfrm>
            <a:off x="0" y="1340768"/>
            <a:ext cx="9111952" cy="113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573044" y="2529329"/>
            <a:ext cx="9361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随便</a:t>
            </a:r>
            <a:endParaRPr lang="zh-TW" altLang="en-US" sz="21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555776" y="3983286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顽固</a:t>
            </a:r>
            <a:endParaRPr lang="zh-TW" altLang="en-US" sz="21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11560" y="3479344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随便</a:t>
            </a:r>
            <a:endParaRPr lang="zh-TW" altLang="en-US" sz="21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724128" y="4398784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顽固</a:t>
            </a:r>
            <a:endParaRPr lang="zh-TW" altLang="en-US" sz="2100" dirty="0"/>
          </a:p>
        </p:txBody>
      </p:sp>
    </p:spTree>
    <p:extLst>
      <p:ext uri="{BB962C8B-B14F-4D97-AF65-F5344CB8AC3E}">
        <p14:creationId xmlns:p14="http://schemas.microsoft.com/office/powerpoint/2010/main" val="42775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C:\Users\ASUS\Desktop\清大\碩二上\實習\上課用\博雅漢語\第七周\图片\4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0"/>
          <a:stretch/>
        </p:blipFill>
        <p:spPr bwMode="auto">
          <a:xfrm>
            <a:off x="-32048" y="1340768"/>
            <a:ext cx="9144000" cy="113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US\Desktop\清大\碩二上\實習\上課用\博雅漢語\第七周\图片\4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43" r="5143" b="-143"/>
          <a:stretch/>
        </p:blipFill>
        <p:spPr bwMode="auto">
          <a:xfrm>
            <a:off x="-57708" y="2527920"/>
            <a:ext cx="923822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843808" y="2541240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/>
              <a:t>固执</a:t>
            </a:r>
            <a:endParaRPr lang="zh-TW" altLang="en-US" sz="21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012160" y="2964328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无愧</a:t>
            </a:r>
            <a:endParaRPr lang="zh-TW" altLang="en-US" sz="21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827584" y="3517558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不愧</a:t>
            </a:r>
            <a:endParaRPr lang="zh-TW" altLang="en-US" sz="21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012160" y="3945414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无愧</a:t>
            </a:r>
            <a:endParaRPr lang="zh-TW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52471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C:\Users\ASUS\Desktop\清大\碩二上\實習\上課用\博雅漢語\第七周\图片\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" y="620688"/>
            <a:ext cx="90297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79562" y="2132856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/>
              <a:t>C</a:t>
            </a:r>
            <a:endParaRPr lang="zh-TW" altLang="en-US" sz="21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47986" y="4077072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/>
              <a:t>C</a:t>
            </a:r>
            <a:endParaRPr lang="zh-TW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20412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C:\Users\ASUS\Desktop\清大\碩二上\實習\上課用\博雅漢語\第七周\图片\5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414464"/>
            <a:ext cx="9172575" cy="36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79562" y="2132856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/>
              <a:t>A</a:t>
            </a:r>
            <a:endParaRPr lang="zh-TW" altLang="en-US" sz="21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79562" y="3933056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/>
              <a:t>B</a:t>
            </a:r>
            <a:endParaRPr lang="zh-TW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1512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 descr="C:\Users\ASUS\Desktop\清大\碩二上\實習\上課用\博雅漢語\第七周\图片\5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" y="2420888"/>
            <a:ext cx="899412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8099" y="3018482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/>
              <a:t>B</a:t>
            </a:r>
            <a:endParaRPr lang="zh-TW" altLang="en-US" sz="2100" dirty="0"/>
          </a:p>
        </p:txBody>
      </p:sp>
    </p:spTree>
    <p:extLst>
      <p:ext uri="{BB962C8B-B14F-4D97-AF65-F5344CB8AC3E}">
        <p14:creationId xmlns:p14="http://schemas.microsoft.com/office/powerpoint/2010/main" val="414615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 descr="C:\Users\ASUS\Desktop\清大\碩二上\實習\上課用\博雅漢語\第七周\图片\6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"/>
          <a:stretch/>
        </p:blipFill>
        <p:spPr bwMode="auto">
          <a:xfrm>
            <a:off x="25152" y="814388"/>
            <a:ext cx="9155360" cy="423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79562" y="1268760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/>
              <a:t>A</a:t>
            </a:r>
            <a:endParaRPr lang="zh-TW" altLang="en-US" sz="21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79562" y="2471715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/>
              <a:t>B</a:t>
            </a:r>
            <a:endParaRPr lang="zh-TW" altLang="en-US" sz="21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79562" y="3395045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/>
              <a:t>A</a:t>
            </a:r>
            <a:endParaRPr lang="zh-TW" altLang="en-US" sz="21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79562" y="4133187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/>
              <a:t>B</a:t>
            </a:r>
            <a:endParaRPr lang="zh-TW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6239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 descr="C:\Users\ASUS\Desktop\清大\碩二上\實習\上課用\博雅漢語\第七周\图片\6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98" y="1724025"/>
            <a:ext cx="93630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79512" y="2083495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9512" y="3301879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747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6" name="Picture 2" descr="C:\Users\ASUS\Desktop\清大\碩二上\實習\上課用\博雅漢語\第七周\图片\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908720"/>
            <a:ext cx="86391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SUS\Desktop\清大\碩二上\實習\上課用\博雅漢語\第七周\图片\7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73"/>
          <a:stretch/>
        </p:blipFill>
        <p:spPr bwMode="auto">
          <a:xfrm>
            <a:off x="0" y="2737520"/>
            <a:ext cx="9144000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220072" y="271842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一诺千金</a:t>
            </a:r>
            <a:endParaRPr lang="zh-TW" altLang="en-US" sz="11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076056" y="364922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风雨无阻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572000" y="465313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倾盆大雨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4865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Picture 2" descr="C:\Users\ASUS\Desktop\清大\碩二上\實習\上課用\博雅漢語\第七周\图片\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908720"/>
            <a:ext cx="86391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SUS\Desktop\清大\碩二上\實習\上課用\博雅漢語\第七周\图片\7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66" b="1150"/>
          <a:stretch/>
        </p:blipFill>
        <p:spPr bwMode="auto">
          <a:xfrm>
            <a:off x="0" y="2737520"/>
            <a:ext cx="9144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331640" y="2403376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一言既出，驷马难追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436096" y="314096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十万火急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724128" y="407707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大千世界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308304" y="458112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落地生根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3236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C:\Users\ASUS\Desktop\清大\碩二上\實習\上課用\博雅漢語\第七周\图片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5" y="476672"/>
            <a:ext cx="9152647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6453336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-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老王</a:t>
            </a:r>
            <a:r>
              <a:rPr lang="zh-CN" altLang="en-US" dirty="0" smtClean="0"/>
              <a:t>那</a:t>
            </a:r>
            <a:r>
              <a:rPr lang="en-US" altLang="zh-TW" dirty="0"/>
              <a:t>(</a:t>
            </a:r>
            <a:r>
              <a:rPr lang="zh-TW" altLang="en-US" dirty="0"/>
              <a:t>        </a:t>
            </a:r>
            <a:r>
              <a:rPr lang="en-US" altLang="zh-TW" dirty="0"/>
              <a:t>)</a:t>
            </a:r>
            <a:r>
              <a:rPr lang="zh-CN" altLang="en-US" dirty="0" smtClean="0"/>
              <a:t>的</a:t>
            </a:r>
            <a:r>
              <a:rPr lang="zh-CN" altLang="en-US" dirty="0"/>
              <a:t>身影，总是令人想起他不幸的遭遇。</a:t>
            </a:r>
            <a:endParaRPr lang="cs-CZ" dirty="0"/>
          </a:p>
          <a:p>
            <a:r>
              <a:rPr lang="zh-CN" altLang="en-US" dirty="0"/>
              <a:t>他精</a:t>
            </a:r>
            <a:r>
              <a:rPr lang="zh-CN" altLang="en-US" dirty="0" smtClean="0"/>
              <a:t>神</a:t>
            </a:r>
            <a:r>
              <a:rPr lang="en-US" altLang="zh-TW" dirty="0"/>
              <a:t>(</a:t>
            </a:r>
            <a:r>
              <a:rPr lang="zh-TW" altLang="en-US" dirty="0"/>
              <a:t>        </a:t>
            </a:r>
            <a:r>
              <a:rPr lang="en-US" altLang="zh-TW" dirty="0"/>
              <a:t>) </a:t>
            </a:r>
            <a:r>
              <a:rPr lang="zh-CN" altLang="en-US" dirty="0" smtClean="0"/>
              <a:t>，</a:t>
            </a:r>
            <a:r>
              <a:rPr lang="zh-CN" altLang="en-US" dirty="0"/>
              <a:t>低声说着童年的往事。</a:t>
            </a:r>
            <a:endParaRPr lang="cs-CZ" dirty="0"/>
          </a:p>
          <a:p>
            <a:r>
              <a:rPr lang="zh-CN" altLang="en-US" dirty="0" smtClean="0"/>
              <a:t>大家集合</a:t>
            </a:r>
            <a:r>
              <a:rPr lang="en-US" altLang="zh-TW" dirty="0"/>
              <a:t>(</a:t>
            </a:r>
            <a:r>
              <a:rPr lang="zh-TW" altLang="en-US" dirty="0"/>
              <a:t>        </a:t>
            </a:r>
            <a:r>
              <a:rPr lang="en-US" altLang="zh-TW" dirty="0"/>
              <a:t>)</a:t>
            </a:r>
            <a:r>
              <a:rPr lang="zh-CN" altLang="en-US" dirty="0" smtClean="0"/>
              <a:t>后，我们就可以出发了。</a:t>
            </a:r>
            <a:endParaRPr lang="cs-CZ" dirty="0" smtClean="0"/>
          </a:p>
          <a:p>
            <a:r>
              <a:rPr lang="zh-CN" altLang="en-US" dirty="0" smtClean="0"/>
              <a:t>我</a:t>
            </a:r>
            <a:r>
              <a:rPr lang="zh-CN" altLang="en-US" dirty="0"/>
              <a:t>对准备出门的妈妈说：“放心吧，我一</a:t>
            </a:r>
            <a:r>
              <a:rPr lang="zh-CN" altLang="en-US" dirty="0" smtClean="0"/>
              <a:t>定</a:t>
            </a:r>
            <a:r>
              <a:rPr lang="en-US" altLang="zh-TW" dirty="0"/>
              <a:t>(</a:t>
            </a:r>
            <a:r>
              <a:rPr lang="zh-TW" altLang="en-US" dirty="0"/>
              <a:t>        </a:t>
            </a:r>
            <a:r>
              <a:rPr lang="en-US" altLang="zh-TW" dirty="0"/>
              <a:t>) </a:t>
            </a:r>
            <a:r>
              <a:rPr lang="zh-CN" altLang="en-US" dirty="0" smtClean="0"/>
              <a:t>，</a:t>
            </a:r>
            <a:r>
              <a:rPr lang="zh-CN" altLang="en-US" dirty="0"/>
              <a:t>绝对不会偷玩电脑。”</a:t>
            </a:r>
            <a:endParaRPr lang="cs-CZ" dirty="0"/>
          </a:p>
          <a:p>
            <a:r>
              <a:rPr lang="zh-CN" altLang="en-US" dirty="0"/>
              <a:t>不</a:t>
            </a:r>
            <a:r>
              <a:rPr lang="zh-CN" altLang="en-US" dirty="0" smtClean="0"/>
              <a:t>要</a:t>
            </a:r>
            <a:r>
              <a:rPr lang="en-US" altLang="zh-TW" dirty="0"/>
              <a:t>(</a:t>
            </a:r>
            <a:r>
              <a:rPr lang="zh-TW" altLang="en-US" dirty="0"/>
              <a:t>        </a:t>
            </a:r>
            <a:r>
              <a:rPr lang="en-US" altLang="zh-TW" dirty="0"/>
              <a:t>)</a:t>
            </a:r>
            <a:r>
              <a:rPr lang="zh-CN" altLang="en-US" dirty="0" smtClean="0"/>
              <a:t>孩</a:t>
            </a:r>
            <a:r>
              <a:rPr lang="zh-CN" altLang="en-US" dirty="0"/>
              <a:t>子们</a:t>
            </a:r>
            <a:r>
              <a:rPr lang="zh-CN" altLang="en-US" dirty="0" smtClean="0"/>
              <a:t>不懂事，</a:t>
            </a:r>
            <a:r>
              <a:rPr lang="zh-CN" altLang="en-US" dirty="0"/>
              <a:t>他们还小。</a:t>
            </a:r>
            <a:endParaRPr lang="cs-CZ" dirty="0"/>
          </a:p>
          <a:p>
            <a:r>
              <a:rPr lang="zh-CN" altLang="en-US" dirty="0" smtClean="0"/>
              <a:t>他</a:t>
            </a:r>
            <a:r>
              <a:rPr lang="zh-CN" altLang="en-US" dirty="0"/>
              <a:t>脸色</a:t>
            </a:r>
            <a:r>
              <a:rPr lang="zh-CN" altLang="en-US" dirty="0" smtClean="0"/>
              <a:t>很</a:t>
            </a:r>
            <a:r>
              <a:rPr lang="en-US" altLang="zh-TW" dirty="0"/>
              <a:t>(</a:t>
            </a:r>
            <a:r>
              <a:rPr lang="zh-TW" altLang="en-US" dirty="0"/>
              <a:t>        </a:t>
            </a:r>
            <a:r>
              <a:rPr lang="en-US" altLang="zh-TW" dirty="0"/>
              <a:t>) </a:t>
            </a:r>
            <a:r>
              <a:rPr lang="zh-CN" altLang="en-US" dirty="0" smtClean="0"/>
              <a:t>，</a:t>
            </a:r>
            <a:r>
              <a:rPr lang="zh-CN" altLang="en-US" dirty="0"/>
              <a:t>是不舒服吗？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07479"/>
              </p:ext>
            </p:extLst>
          </p:nvPr>
        </p:nvGraphicFramePr>
        <p:xfrm>
          <a:off x="457200" y="536170"/>
          <a:ext cx="8295598" cy="7368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6243">
                  <a:extLst>
                    <a:ext uri="{9D8B030D-6E8A-4147-A177-3AD203B41FA5}">
                      <a16:colId xmlns:a16="http://schemas.microsoft.com/office/drawing/2014/main" val="3935137484"/>
                    </a:ext>
                  </a:extLst>
                </a:gridCol>
                <a:gridCol w="1321871">
                  <a:extLst>
                    <a:ext uri="{9D8B030D-6E8A-4147-A177-3AD203B41FA5}">
                      <a16:colId xmlns:a16="http://schemas.microsoft.com/office/drawing/2014/main" val="2250655723"/>
                    </a:ext>
                  </a:extLst>
                </a:gridCol>
                <a:gridCol w="1321871">
                  <a:extLst>
                    <a:ext uri="{9D8B030D-6E8A-4147-A177-3AD203B41FA5}">
                      <a16:colId xmlns:a16="http://schemas.microsoft.com/office/drawing/2014/main" val="1788443487"/>
                    </a:ext>
                  </a:extLst>
                </a:gridCol>
                <a:gridCol w="1321871">
                  <a:extLst>
                    <a:ext uri="{9D8B030D-6E8A-4147-A177-3AD203B41FA5}">
                      <a16:colId xmlns:a16="http://schemas.microsoft.com/office/drawing/2014/main" val="1148686326"/>
                    </a:ext>
                  </a:extLst>
                </a:gridCol>
                <a:gridCol w="1321871">
                  <a:extLst>
                    <a:ext uri="{9D8B030D-6E8A-4147-A177-3AD203B41FA5}">
                      <a16:colId xmlns:a16="http://schemas.microsoft.com/office/drawing/2014/main" val="2636417118"/>
                    </a:ext>
                  </a:extLst>
                </a:gridCol>
                <a:gridCol w="1321871">
                  <a:extLst>
                    <a:ext uri="{9D8B030D-6E8A-4147-A177-3AD203B41FA5}">
                      <a16:colId xmlns:a16="http://schemas.microsoft.com/office/drawing/2014/main" val="1914760591"/>
                    </a:ext>
                  </a:extLst>
                </a:gridCol>
              </a:tblGrid>
              <a:tr h="736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一诺千金</a:t>
                      </a:r>
                      <a:endParaRPr lang="cs-CZ" sz="2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蹒跚</a:t>
                      </a:r>
                      <a:endParaRPr lang="cs-CZ" sz="2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完毕</a:t>
                      </a:r>
                      <a:endParaRPr lang="cs-CZ" sz="2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难看</a:t>
                      </a:r>
                      <a:endParaRPr lang="cs-CZ" sz="2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责怪</a:t>
                      </a:r>
                      <a:endParaRPr lang="cs-CZ" sz="2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恍惚</a:t>
                      </a:r>
                      <a:endParaRPr lang="cs-CZ" sz="2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227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4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0" name="Picture 2" descr="C:\Users\ASUS\Desktop\清大\碩二上\實習\上課用\博雅漢語\第七周\图片\擷取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5"/>
            <a:ext cx="9144000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172400" y="134076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X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876256" y="190644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O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748736" y="242966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X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300192" y="291830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X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868144" y="344296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O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843464" y="391389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O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295850" y="446480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O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5645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8674" name="Picture 2" descr="C:\Users\ASUS\Desktop\清大\碩二上\實習\上課用\博雅漢語\第七周\图片\擷取8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1"/>
            <a:ext cx="9144000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298604" y="119675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X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452320" y="160736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X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8017668" y="228298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O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8170068" y="280318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O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372200" y="340983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X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7949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C:\Users\ASUS\Desktop\清大\碩二上\實習\上課用\博雅漢語\第七周\图片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469"/>
            <a:ext cx="9119220" cy="403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338" name="Picture 2" descr="C:\Users\ASUS\Desktop\清大\碩二上\實習\上課用\博雅漢語\第七周\图片\阅读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9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US\Desktop\清大\碩二上\實習\上課用\博雅漢語\第七周\图片\阅读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3" b="87326"/>
          <a:stretch/>
        </p:blipFill>
        <p:spPr bwMode="auto">
          <a:xfrm>
            <a:off x="395536" y="4299607"/>
            <a:ext cx="1870955" cy="48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4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2" name="Picture 2" descr="C:\Users\ASUS\Desktop\清大\碩二上\實習\上課用\博雅漢語\第七周\图片\阅读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7" b="37742"/>
          <a:stretch/>
        </p:blipFill>
        <p:spPr bwMode="auto">
          <a:xfrm>
            <a:off x="-26231" y="1470175"/>
            <a:ext cx="9114718" cy="19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US\Desktop\清大\碩二上\實習\上課用\博雅漢語\第七周\图片\阅读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1" t="-88193" r="-758" b="88193"/>
          <a:stretch/>
        </p:blipFill>
        <p:spPr bwMode="auto">
          <a:xfrm>
            <a:off x="1780034" y="-2374676"/>
            <a:ext cx="7389068" cy="384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US\Desktop\清大\碩二上\實習\上課用\博雅漢語\第七周\图片\阅读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22" r="19295" b="25496"/>
          <a:stretch/>
        </p:blipFill>
        <p:spPr bwMode="auto">
          <a:xfrm>
            <a:off x="-36512" y="3371850"/>
            <a:ext cx="7356066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8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 descr="C:\Users\ASUS\Desktop\清大\碩二上\實習\上課用\博雅漢語\第七周\图片\阅读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5" r="-720" b="-1258"/>
          <a:stretch/>
        </p:blipFill>
        <p:spPr bwMode="auto">
          <a:xfrm>
            <a:off x="15924" y="1002382"/>
            <a:ext cx="9180512" cy="9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US\Desktop\清大\碩二上\實習\上課用\博雅漢語\第七周\图片\阅读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7" t="61622" r="-720" b="24705"/>
          <a:stretch/>
        </p:blipFill>
        <p:spPr bwMode="auto">
          <a:xfrm>
            <a:off x="7290692" y="476672"/>
            <a:ext cx="1903412" cy="52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ASUS\Desktop\清大\碩二上\實習\上課用\博雅漢語\第七周\图片\阅读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988840"/>
            <a:ext cx="9180512" cy="299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4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7411" name="Picture 3" descr="C:\Users\ASUS\Desktop\清大\碩二上\實習\上課用\博雅漢語\第七周\图片\阅读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" y="692696"/>
            <a:ext cx="9128026" cy="121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ASUS\Desktop\清大\碩二上\實習\上課用\博雅漢語\第七周\图片\阅读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3" y="1911980"/>
            <a:ext cx="90487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ASUS\Desktop\清大\碩二上\實習\上課用\博雅漢語\第七周\图片\阅读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04" b="89849"/>
          <a:stretch/>
        </p:blipFill>
        <p:spPr bwMode="auto">
          <a:xfrm>
            <a:off x="15974" y="1979394"/>
            <a:ext cx="9128026" cy="9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SUS\Desktop\清大\碩二上\實習\上課用\博雅漢語\第七周\图片\阅读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4" t="9712" r="53488" b="78277"/>
          <a:stretch/>
        </p:blipFill>
        <p:spPr bwMode="auto">
          <a:xfrm>
            <a:off x="0" y="2914650"/>
            <a:ext cx="440476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0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5" descr="C:\Users\ASUS\Desktop\清大\碩二上\實習\上課用\博雅漢語\第七周\图片\阅读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3" t="21666" r="374" b="21501"/>
          <a:stretch/>
        </p:blipFill>
        <p:spPr bwMode="auto">
          <a:xfrm>
            <a:off x="-108942" y="1467762"/>
            <a:ext cx="9252942" cy="27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SUS\Desktop\清大\碩二上\實習\上課用\博雅漢語\第七周\图片\阅读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7" t="9712" r="373" b="80431"/>
          <a:stretch/>
        </p:blipFill>
        <p:spPr bwMode="auto">
          <a:xfrm>
            <a:off x="4270648" y="826350"/>
            <a:ext cx="4873352" cy="4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SUS\Desktop\清大\碩二上\實習\上課用\博雅漢語\第七周\图片\阅读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3" t="77307" r="32543" b="10682"/>
          <a:stretch/>
        </p:blipFill>
        <p:spPr bwMode="auto">
          <a:xfrm>
            <a:off x="0" y="4142978"/>
            <a:ext cx="631656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5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8434" name="Picture 2" descr="C:\Users\ASUS\Desktop\清大\碩二上\實習\上課用\博雅漢語\第七周\图片\阅读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81"/>
          <a:stretch/>
        </p:blipFill>
        <p:spPr bwMode="auto">
          <a:xfrm>
            <a:off x="0" y="2001192"/>
            <a:ext cx="9136732" cy="70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SUS\Desktop\清大\碩二上\實習\上課用\博雅漢語\第七周\图片\阅读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8" t="77307" r="-2288" b="12475"/>
          <a:stretch/>
        </p:blipFill>
        <p:spPr bwMode="auto">
          <a:xfrm>
            <a:off x="5220072" y="1382744"/>
            <a:ext cx="4095378" cy="61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SUS\Desktop\清大\碩二上\實習\上課用\博雅漢語\第七周\图片\阅读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02"/>
          <a:stretch/>
        </p:blipFill>
        <p:spPr bwMode="auto">
          <a:xfrm>
            <a:off x="0" y="2708920"/>
            <a:ext cx="913673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5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3" descr="C:\Users\ASUS\Desktop\清大\碩二上\實習\上課用\博雅漢語\第七周\图片\阅读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7" b="23830"/>
          <a:stretch/>
        </p:blipFill>
        <p:spPr bwMode="auto">
          <a:xfrm>
            <a:off x="-10294" y="1196752"/>
            <a:ext cx="9136732" cy="23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SUS\Desktop\清大\碩二上\實習\上課用\博雅漢語\第七周\图片\阅读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88" r="4603" b="13353"/>
          <a:stretch/>
        </p:blipFill>
        <p:spPr bwMode="auto">
          <a:xfrm>
            <a:off x="-10294" y="3533428"/>
            <a:ext cx="8716144" cy="57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8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对待实验要十</a:t>
            </a:r>
            <a:r>
              <a:rPr lang="zh-CN" altLang="en-US" dirty="0" smtClean="0"/>
              <a:t>分</a:t>
            </a:r>
            <a:r>
              <a:rPr lang="en-US" altLang="zh-TW" dirty="0"/>
              <a:t>(</a:t>
            </a:r>
            <a:r>
              <a:rPr lang="zh-TW" altLang="en-US" dirty="0"/>
              <a:t>        </a:t>
            </a:r>
            <a:r>
              <a:rPr lang="en-US" altLang="zh-TW" dirty="0"/>
              <a:t>) </a:t>
            </a:r>
            <a:r>
              <a:rPr lang="zh-CN" altLang="en-US" dirty="0" smtClean="0"/>
              <a:t>，</a:t>
            </a:r>
            <a:r>
              <a:rPr lang="zh-CN" altLang="en-US" dirty="0"/>
              <a:t>不可马虎。</a:t>
            </a:r>
            <a:endParaRPr lang="cs-CZ" dirty="0"/>
          </a:p>
          <a:p>
            <a:r>
              <a:rPr lang="zh-CN" altLang="en-US" dirty="0" smtClean="0"/>
              <a:t>这</a:t>
            </a:r>
            <a:r>
              <a:rPr lang="zh-CN" altLang="en-US" dirty="0"/>
              <a:t>部电影内容十</a:t>
            </a:r>
            <a:r>
              <a:rPr lang="zh-CN" altLang="en-US" dirty="0" smtClean="0"/>
              <a:t>分</a:t>
            </a:r>
            <a:r>
              <a:rPr lang="en-US" altLang="zh-TW" dirty="0"/>
              <a:t>(</a:t>
            </a:r>
            <a:r>
              <a:rPr lang="zh-TW" altLang="en-US" dirty="0"/>
              <a:t>        </a:t>
            </a:r>
            <a:r>
              <a:rPr lang="en-US" altLang="zh-TW" dirty="0"/>
              <a:t>)</a:t>
            </a:r>
            <a:r>
              <a:rPr lang="zh-CN" altLang="en-US" dirty="0" smtClean="0"/>
              <a:t>人</a:t>
            </a:r>
            <a:r>
              <a:rPr lang="zh-CN" altLang="en-US" dirty="0"/>
              <a:t>心。</a:t>
            </a:r>
            <a:endParaRPr lang="cs-CZ" dirty="0"/>
          </a:p>
          <a:p>
            <a:r>
              <a:rPr lang="zh-CN" altLang="en-US" dirty="0"/>
              <a:t>历史是不能</a:t>
            </a:r>
            <a:r>
              <a:rPr lang="zh-CN" altLang="en-US" dirty="0" smtClean="0"/>
              <a:t>被</a:t>
            </a:r>
            <a:r>
              <a:rPr lang="en-US" altLang="zh-TW" dirty="0"/>
              <a:t>(</a:t>
            </a:r>
            <a:r>
              <a:rPr lang="zh-TW" altLang="en-US" dirty="0"/>
              <a:t>        </a:t>
            </a:r>
            <a:r>
              <a:rPr lang="en-US" altLang="zh-TW" dirty="0"/>
              <a:t>)</a:t>
            </a:r>
            <a:r>
              <a:rPr lang="zh-CN" altLang="en-US" dirty="0" smtClean="0"/>
              <a:t>的。</a:t>
            </a:r>
            <a:endParaRPr lang="cs-CZ" dirty="0"/>
          </a:p>
          <a:p>
            <a:r>
              <a:rPr lang="zh-CN" altLang="en-US" dirty="0"/>
              <a:t>这栋房子的屋顶不</a:t>
            </a:r>
            <a:r>
              <a:rPr lang="zh-CN" altLang="en-US" dirty="0" smtClean="0"/>
              <a:t>太</a:t>
            </a:r>
            <a:r>
              <a:rPr lang="en-US" altLang="zh-TW" dirty="0"/>
              <a:t>(</a:t>
            </a:r>
            <a:r>
              <a:rPr lang="zh-TW" altLang="en-US" dirty="0"/>
              <a:t>        </a:t>
            </a:r>
            <a:r>
              <a:rPr lang="en-US" altLang="zh-TW" dirty="0"/>
              <a:t>) </a:t>
            </a:r>
            <a:r>
              <a:rPr lang="zh-CN" altLang="en-US" dirty="0" smtClean="0"/>
              <a:t>。</a:t>
            </a:r>
            <a:endParaRPr lang="cs-CZ" dirty="0"/>
          </a:p>
          <a:p>
            <a:r>
              <a:rPr lang="zh-CN" altLang="en-US" dirty="0" smtClean="0"/>
              <a:t>这</a:t>
            </a:r>
            <a:r>
              <a:rPr lang="zh-CN" altLang="en-US" dirty="0"/>
              <a:t>件</a:t>
            </a:r>
            <a:r>
              <a:rPr lang="zh-CN" altLang="en-US" dirty="0" smtClean="0"/>
              <a:t>事</a:t>
            </a:r>
            <a:r>
              <a:rPr lang="en-US" altLang="zh-TW" dirty="0"/>
              <a:t>(</a:t>
            </a:r>
            <a:r>
              <a:rPr lang="zh-TW" altLang="en-US" dirty="0"/>
              <a:t>        </a:t>
            </a:r>
            <a:r>
              <a:rPr lang="en-US" altLang="zh-TW" dirty="0"/>
              <a:t>) </a:t>
            </a:r>
            <a:r>
              <a:rPr lang="zh-CN" altLang="en-US" dirty="0" smtClean="0"/>
              <a:t>，</a:t>
            </a:r>
            <a:r>
              <a:rPr lang="zh-CN" altLang="en-US" dirty="0"/>
              <a:t>请你先和消防队联络。</a:t>
            </a:r>
            <a:endParaRPr lang="cs-CZ" dirty="0"/>
          </a:p>
          <a:p>
            <a:r>
              <a:rPr lang="zh-CN" altLang="en-US" dirty="0"/>
              <a:t>他沿着河流走到它</a:t>
            </a:r>
            <a:r>
              <a:rPr lang="zh-CN" altLang="en-US" dirty="0" smtClean="0"/>
              <a:t>的</a:t>
            </a:r>
            <a:r>
              <a:rPr lang="en-US" altLang="zh-TW" dirty="0"/>
              <a:t>(</a:t>
            </a:r>
            <a:r>
              <a:rPr lang="zh-TW" altLang="en-US" dirty="0"/>
              <a:t>        </a:t>
            </a:r>
            <a:r>
              <a:rPr lang="en-US" altLang="zh-TW" dirty="0"/>
              <a:t>) </a:t>
            </a:r>
            <a:r>
              <a:rPr lang="zh-CN" altLang="en-US" dirty="0" smtClean="0"/>
              <a:t>。</a:t>
            </a:r>
            <a:endParaRPr lang="cs-CZ" dirty="0"/>
          </a:p>
          <a:p>
            <a:endParaRPr lang="en-US" altLang="zh-CN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71821"/>
              </p:ext>
            </p:extLst>
          </p:nvPr>
        </p:nvGraphicFramePr>
        <p:xfrm>
          <a:off x="683568" y="548680"/>
          <a:ext cx="8208912" cy="7368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93513748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25065572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78844348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14868632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63641711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914760591"/>
                    </a:ext>
                  </a:extLst>
                </a:gridCol>
              </a:tblGrid>
              <a:tr h="736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十万火急</a:t>
                      </a:r>
                      <a:endParaRPr lang="cs-CZ" sz="3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震撼</a:t>
                      </a:r>
                      <a:endParaRPr lang="cs-CZ" sz="3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严谨</a:t>
                      </a:r>
                      <a:endParaRPr lang="cs-CZ" sz="3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遗忘</a:t>
                      </a:r>
                      <a:endParaRPr lang="cs-CZ" sz="3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源头</a:t>
                      </a:r>
                      <a:endParaRPr lang="cs-CZ" sz="3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牢靠</a:t>
                      </a:r>
                      <a:endParaRPr lang="cs-CZ" sz="3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227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4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3" descr="C:\Users\ASUS\Desktop\清大\碩二上\實習\上課用\博雅漢語\第七周\图片\阅读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5" t="75988" r="-79" b="13353"/>
          <a:stretch/>
        </p:blipFill>
        <p:spPr bwMode="auto">
          <a:xfrm>
            <a:off x="0" y="764704"/>
            <a:ext cx="457956" cy="5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ASUS\Desktop\清大\碩二上\實習\上課用\博雅漢語\第七周\图片\阅读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96"/>
          <a:stretch/>
        </p:blipFill>
        <p:spPr bwMode="auto">
          <a:xfrm>
            <a:off x="349696" y="805330"/>
            <a:ext cx="8686800" cy="60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ASUS\Desktop\清大\碩二上\實習\上課用\博雅漢語\第七周\图片\阅读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" y="1366582"/>
            <a:ext cx="9147026" cy="112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ASUS\Desktop\清大\碩二上\實習\上課用\博雅漢語\第七周\图片\阅读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9" b="46366"/>
          <a:stretch/>
        </p:blipFill>
        <p:spPr bwMode="auto">
          <a:xfrm>
            <a:off x="-3026" y="2510779"/>
            <a:ext cx="9147026" cy="300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0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4" descr="C:\Users\ASUS\Desktop\清大\碩二上\實習\上課用\博雅漢語\第七周\图片\阅读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 t="54375" r="6924" b="-54057"/>
          <a:stretch/>
        </p:blipFill>
        <p:spPr bwMode="auto">
          <a:xfrm>
            <a:off x="-3026" y="836712"/>
            <a:ext cx="914702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1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 descr="C:\Users\ASUS\Desktop\清大\碩二上\實習\上課用\博雅漢語\第七周\图片\阅读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2106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9552" y="2922389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/>
              <a:t>A</a:t>
            </a:r>
            <a:endParaRPr lang="zh-TW" altLang="en-US" sz="4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39552" y="429309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/>
              <a:t>C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4109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 descr="C:\Users\ASUS\Desktop\清大\碩二上\實習\上課用\博雅漢語\第七周\图片\阅读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85" y="404664"/>
            <a:ext cx="916518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0" y="1196752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/>
              <a:t>B</a:t>
            </a:r>
            <a:endParaRPr lang="zh-TW" altLang="en-US" sz="4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0" y="321297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/>
              <a:t>C</a:t>
            </a:r>
            <a:endParaRPr lang="zh-TW" altLang="en-US" sz="4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3714" y="4597301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/>
              <a:t>A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7289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 descr="C:\Users\ASUS\Desktop\清大\碩二上\實習\上課用\博雅漢語\第七周\图片\阅读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" y="0"/>
            <a:ext cx="922152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88082" y="105273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/>
              <a:t>C</a:t>
            </a:r>
            <a:endParaRPr lang="zh-TW" altLang="en-US" sz="4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88082" y="357301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/>
              <a:t>A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57873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 descr="C:\Users\ASUS\Desktop\清大\碩二上\實習\上課用\博雅漢語\第七周\图片\阅读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" y="-19050"/>
            <a:ext cx="9129142" cy="572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88082" y="105273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/>
              <a:t>B</a:t>
            </a:r>
            <a:endParaRPr lang="zh-TW" altLang="en-US" sz="4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75928" y="393305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/>
              <a:t>B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56095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578" name="Picture 2" descr="C:\Users\ASUS\Desktop\清大\碩二上\實習\上課用\博雅漢語\第七周\图片\阅读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2549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09042" y="1041747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/>
              <a:t>B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44582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5603" name="Picture 3" descr="C:\Users\ASUS\Desktop\清大\碩二上\實習\上課用\博雅漢語\第七周\图片\阅读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8"/>
          <a:stretch/>
        </p:blipFill>
        <p:spPr bwMode="auto">
          <a:xfrm>
            <a:off x="1910" y="312862"/>
            <a:ext cx="9156518" cy="426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3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太平轮：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/>
              <a:t>https://www.youtube.com/watch?v=fyQ4uHtHN6g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96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8092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小考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下个星期二上课交给我。</a:t>
            </a:r>
            <a:endParaRPr lang="en-US" altLang="zh-CN" dirty="0" smtClean="0"/>
          </a:p>
          <a:p>
            <a:r>
              <a:rPr lang="zh-CN" altLang="en-US" dirty="0" smtClean="0"/>
              <a:t>晚上</a:t>
            </a:r>
            <a:r>
              <a:rPr lang="en-US" altLang="zh-CN" dirty="0" smtClean="0"/>
              <a:t>12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00</a:t>
            </a:r>
            <a:r>
              <a:rPr lang="zh-CN" altLang="en-US" dirty="0" smtClean="0"/>
              <a:t>前</a:t>
            </a:r>
            <a:r>
              <a:rPr lang="en-US" altLang="zh-CN" dirty="0" smtClean="0"/>
              <a:t>email</a:t>
            </a:r>
            <a:r>
              <a:rPr lang="zh-CN" altLang="en-US" dirty="0" smtClean="0"/>
              <a:t>第二课结局。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作业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09600" y="4293096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下次上课小考。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28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她从来不</a:t>
            </a:r>
            <a:r>
              <a:rPr lang="en-US" altLang="zh-TW" dirty="0" smtClean="0"/>
              <a:t>(</a:t>
            </a:r>
            <a:r>
              <a:rPr lang="zh-TW" altLang="en-US" dirty="0" smtClean="0"/>
              <a:t>        </a:t>
            </a:r>
            <a:r>
              <a:rPr lang="en-US" altLang="zh-TW" dirty="0" smtClean="0"/>
              <a:t>)</a:t>
            </a:r>
            <a:r>
              <a:rPr lang="zh-CN" altLang="en-US" dirty="0" smtClean="0"/>
              <a:t>任何困难，是一个勇敢的人。</a:t>
            </a:r>
            <a:endParaRPr lang="en-US" altLang="zh-TW" dirty="0" smtClean="0"/>
          </a:p>
          <a:p>
            <a:r>
              <a:rPr lang="zh-CN" altLang="en-US" dirty="0"/>
              <a:t>我认为他为</a:t>
            </a:r>
            <a:r>
              <a:rPr lang="zh-CN" altLang="en-US" dirty="0" smtClean="0"/>
              <a:t>人</a:t>
            </a:r>
            <a:r>
              <a:rPr lang="en-US" altLang="zh-TW" dirty="0"/>
              <a:t>(</a:t>
            </a:r>
            <a:r>
              <a:rPr lang="zh-TW" altLang="en-US" dirty="0"/>
              <a:t>        </a:t>
            </a:r>
            <a:r>
              <a:rPr lang="en-US" altLang="zh-TW" dirty="0"/>
              <a:t>) </a:t>
            </a:r>
            <a:r>
              <a:rPr lang="zh-CN" altLang="en-US" dirty="0" smtClean="0"/>
              <a:t>，</a:t>
            </a:r>
            <a:r>
              <a:rPr lang="zh-CN" altLang="en-US" dirty="0"/>
              <a:t>毫不虚伪。</a:t>
            </a:r>
            <a:endParaRPr lang="cs-CZ" dirty="0"/>
          </a:p>
          <a:p>
            <a:r>
              <a:rPr lang="zh-CN" altLang="en-US" dirty="0"/>
              <a:t>他一</a:t>
            </a:r>
            <a:r>
              <a:rPr lang="zh-CN" altLang="en-US" dirty="0" smtClean="0"/>
              <a:t>个</a:t>
            </a:r>
            <a:r>
              <a:rPr lang="en-US" altLang="zh-TW" dirty="0"/>
              <a:t>(</a:t>
            </a:r>
            <a:r>
              <a:rPr lang="zh-TW" altLang="en-US" dirty="0"/>
              <a:t>        </a:t>
            </a:r>
            <a:r>
              <a:rPr lang="en-US" altLang="zh-TW" dirty="0"/>
              <a:t>)</a:t>
            </a:r>
            <a:r>
              <a:rPr lang="zh-CN" altLang="en-US" dirty="0" smtClean="0"/>
              <a:t>的</a:t>
            </a:r>
            <a:r>
              <a:rPr lang="zh-CN" altLang="en-US" dirty="0"/>
              <a:t>老头子，从来不听别人的建议。</a:t>
            </a:r>
            <a:endParaRPr lang="cs-CZ" dirty="0"/>
          </a:p>
          <a:p>
            <a:r>
              <a:rPr lang="zh-CN" altLang="en-US" dirty="0" smtClean="0"/>
              <a:t>你</a:t>
            </a:r>
            <a:r>
              <a:rPr lang="zh-CN" altLang="en-US" dirty="0"/>
              <a:t>觉得是外表重要还</a:t>
            </a:r>
            <a:r>
              <a:rPr lang="zh-CN" altLang="en-US" dirty="0" smtClean="0"/>
              <a:t>是</a:t>
            </a:r>
            <a:r>
              <a:rPr lang="en-US" altLang="zh-TW" dirty="0"/>
              <a:t>(</a:t>
            </a:r>
            <a:r>
              <a:rPr lang="zh-TW" altLang="en-US" dirty="0"/>
              <a:t>        </a:t>
            </a:r>
            <a:r>
              <a:rPr lang="en-US" altLang="zh-TW" dirty="0"/>
              <a:t>)</a:t>
            </a:r>
            <a:r>
              <a:rPr lang="zh-CN" altLang="en-US" dirty="0" smtClean="0"/>
              <a:t>重</a:t>
            </a:r>
            <a:r>
              <a:rPr lang="zh-CN" altLang="en-US" dirty="0"/>
              <a:t>要？</a:t>
            </a:r>
            <a:endParaRPr lang="cs-CZ" dirty="0"/>
          </a:p>
          <a:p>
            <a:r>
              <a:rPr lang="en-US" altLang="zh-TW" dirty="0"/>
              <a:t>(</a:t>
            </a:r>
            <a:r>
              <a:rPr lang="zh-TW" altLang="en-US" dirty="0"/>
              <a:t>        </a:t>
            </a:r>
            <a:r>
              <a:rPr lang="en-US" altLang="zh-TW" dirty="0"/>
              <a:t>)</a:t>
            </a:r>
            <a:r>
              <a:rPr lang="zh-CN" altLang="en-US" dirty="0" smtClean="0"/>
              <a:t>小</a:t>
            </a:r>
            <a:r>
              <a:rPr lang="zh-CN" altLang="en-US" dirty="0"/>
              <a:t>事，你就不用放在心上了。</a:t>
            </a:r>
            <a:endParaRPr lang="cs-CZ" dirty="0"/>
          </a:p>
          <a:p>
            <a:r>
              <a:rPr lang="zh-CN" altLang="en-US" dirty="0" smtClean="0"/>
              <a:t>他</a:t>
            </a:r>
            <a:r>
              <a:rPr lang="en-US" altLang="zh-TW" dirty="0"/>
              <a:t>(</a:t>
            </a:r>
            <a:r>
              <a:rPr lang="zh-TW" altLang="en-US" dirty="0"/>
              <a:t>        </a:t>
            </a:r>
            <a:r>
              <a:rPr lang="en-US" altLang="zh-TW" dirty="0"/>
              <a:t>)</a:t>
            </a:r>
            <a:r>
              <a:rPr lang="zh-CN" altLang="en-US" dirty="0" smtClean="0"/>
              <a:t>过</a:t>
            </a:r>
            <a:r>
              <a:rPr lang="zh-CN" altLang="en-US" dirty="0"/>
              <a:t>的事情，一定会办到。</a:t>
            </a:r>
            <a:endParaRPr lang="cs-CZ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cs-CZ" dirty="0"/>
          </a:p>
          <a:p>
            <a:endParaRPr lang="en-US" altLang="zh-CN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809497"/>
              </p:ext>
            </p:extLst>
          </p:nvPr>
        </p:nvGraphicFramePr>
        <p:xfrm>
          <a:off x="683568" y="548680"/>
          <a:ext cx="8208912" cy="7368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139">
                  <a:extLst>
                    <a:ext uri="{9D8B030D-6E8A-4147-A177-3AD203B41FA5}">
                      <a16:colId xmlns:a16="http://schemas.microsoft.com/office/drawing/2014/main" val="3935137484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250655723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788443487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148686326"/>
                    </a:ext>
                  </a:extLst>
                </a:gridCol>
                <a:gridCol w="1416156">
                  <a:extLst>
                    <a:ext uri="{9D8B030D-6E8A-4147-A177-3AD203B41FA5}">
                      <a16:colId xmlns:a16="http://schemas.microsoft.com/office/drawing/2014/main" val="263641711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914760591"/>
                    </a:ext>
                  </a:extLst>
                </a:gridCol>
              </a:tblGrid>
              <a:tr h="736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内涵</a:t>
                      </a:r>
                      <a:endParaRPr lang="cs-CZ" sz="3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诚挚</a:t>
                      </a:r>
                      <a:endParaRPr lang="cs-CZ" sz="3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许诺</a:t>
                      </a:r>
                      <a:endParaRPr lang="cs-CZ" sz="3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固执</a:t>
                      </a:r>
                      <a:endParaRPr lang="cs-CZ" sz="3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区区</a:t>
                      </a:r>
                      <a:endParaRPr lang="cs-CZ" sz="3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畏惧</a:t>
                      </a:r>
                      <a:endParaRPr lang="cs-CZ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227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9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语言点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72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不外乎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/>
              <a:t>解释</a:t>
            </a:r>
            <a:r>
              <a:rPr lang="en-US" altLang="zh-CN" dirty="0" smtClean="0"/>
              <a:t>】</a:t>
            </a:r>
            <a:r>
              <a:rPr lang="zh-CN" altLang="en-US" dirty="0"/>
              <a:t>不外乎：动词，也说“不外”，意思是不超出某个范围。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用“不外乎”完成句子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他喜欢吃的东西</a:t>
            </a:r>
            <a:r>
              <a:rPr lang="en-US" altLang="zh-CN" dirty="0" smtClean="0"/>
              <a:t>__________</a:t>
            </a:r>
            <a:r>
              <a:rPr lang="zh-CN" altLang="en-US" dirty="0"/>
              <a:t>。</a:t>
            </a: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dirty="0" smtClean="0"/>
              <a:t>现在有名的手机品牌</a:t>
            </a:r>
            <a:r>
              <a:rPr lang="en-US" altLang="zh-CN" dirty="0"/>
              <a:t>__________</a:t>
            </a:r>
            <a:r>
              <a:rPr lang="zh-CN" altLang="en-US" dirty="0"/>
              <a:t>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142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之类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解释</a:t>
            </a:r>
            <a:r>
              <a:rPr lang="en-US" altLang="zh-CN" dirty="0"/>
              <a:t>】】……</a:t>
            </a:r>
            <a:r>
              <a:rPr lang="zh-CN" altLang="en-US" dirty="0"/>
              <a:t>之类：意思是像</a:t>
            </a:r>
            <a:r>
              <a:rPr lang="en-US" altLang="zh-CN" dirty="0"/>
              <a:t>……</a:t>
            </a:r>
            <a:r>
              <a:rPr lang="zh-CN" altLang="en-US" dirty="0"/>
              <a:t>一类的人或事物。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  <a:p>
            <a:r>
              <a:rPr lang="zh-CN" altLang="en-US" dirty="0" smtClean="0"/>
              <a:t>周末的时候，我常去</a:t>
            </a:r>
            <a:r>
              <a:rPr lang="en-US" altLang="zh-TW" dirty="0" smtClean="0"/>
              <a:t>_____________________</a:t>
            </a:r>
            <a:r>
              <a:rPr lang="zh-CN" altLang="en-US" dirty="0"/>
              <a:t>。 </a:t>
            </a:r>
            <a:endParaRPr lang="en-US" altLang="zh-CN" dirty="0" smtClean="0"/>
          </a:p>
          <a:p>
            <a:r>
              <a:rPr lang="en-US" dirty="0" smtClean="0"/>
              <a:t>A</a:t>
            </a:r>
            <a:r>
              <a:rPr lang="en-US" dirty="0"/>
              <a:t>: </a:t>
            </a:r>
            <a:r>
              <a:rPr lang="zh-CN" altLang="en-US" dirty="0" smtClean="0"/>
              <a:t>你去过哪些国家？</a:t>
            </a:r>
            <a:endParaRPr lang="en-US" altLang="zh-CN" dirty="0"/>
          </a:p>
          <a:p>
            <a:pPr marL="0" indent="0">
              <a:buNone/>
            </a:pPr>
            <a:r>
              <a:rPr lang="en-US" dirty="0"/>
              <a:t>    B:_________________________________</a:t>
            </a:r>
            <a:r>
              <a:rPr lang="zh-CN" altLang="en-US" dirty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84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008112"/>
          </a:xfrm>
        </p:spPr>
        <p:txBody>
          <a:bodyPr>
            <a:normAutofit/>
          </a:bodyPr>
          <a:lstStyle/>
          <a:p>
            <a:r>
              <a:rPr lang="zh-CN" altLang="en-US" dirty="0"/>
              <a:t>是否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解释</a:t>
            </a:r>
            <a:r>
              <a:rPr lang="en-US" altLang="zh-CN" dirty="0" smtClean="0"/>
              <a:t>】</a:t>
            </a:r>
            <a:r>
              <a:rPr lang="zh-CN" altLang="en-US" dirty="0"/>
              <a:t>是否：副词，是不是的意思。后面可以     加动词或形容词。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TW" altLang="en-US" dirty="0"/>
              <a:t>用</a:t>
            </a:r>
            <a:r>
              <a:rPr lang="zh-TW" altLang="en-US" dirty="0" smtClean="0"/>
              <a:t>“是否</a:t>
            </a:r>
            <a:r>
              <a:rPr lang="en-US" altLang="zh-CN" dirty="0" smtClean="0"/>
              <a:t>”</a:t>
            </a:r>
            <a:r>
              <a:rPr lang="zh-TW" altLang="en-US" dirty="0"/>
              <a:t>完成句子</a:t>
            </a:r>
            <a:endParaRPr lang="en-US" altLang="zh-CN" dirty="0" smtClean="0"/>
          </a:p>
          <a:p>
            <a:pPr marL="714375" indent="-714375">
              <a:buNone/>
            </a:pPr>
            <a:r>
              <a:rPr lang="en-US" altLang="zh-CN" dirty="0" smtClean="0"/>
              <a:t>     A</a:t>
            </a:r>
            <a:r>
              <a:rPr lang="en-US" altLang="zh-CN" dirty="0"/>
              <a:t>: </a:t>
            </a:r>
            <a:r>
              <a:rPr lang="zh-CN" altLang="en-US" dirty="0" smtClean="0"/>
              <a:t>他们倆在一起那么多年了，我觉得他们一定会结婚。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B:_________________________________</a:t>
            </a:r>
          </a:p>
          <a:p>
            <a:pPr marL="714375" indent="-714375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en-US" altLang="zh-CN" dirty="0"/>
              <a:t>A: </a:t>
            </a:r>
            <a:r>
              <a:rPr lang="zh-CN" altLang="en-US" dirty="0" smtClean="0"/>
              <a:t>嫁个有钱人，生活一定会很幸福。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B:_________________________________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9038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1226</Words>
  <Application>Microsoft Office PowerPoint</Application>
  <PresentationFormat>Předvádění na obrazovce (4:3)</PresentationFormat>
  <Paragraphs>198</Paragraphs>
  <Slides>49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6" baseType="lpstr">
      <vt:lpstr>KaiTi</vt:lpstr>
      <vt:lpstr>新細明體</vt:lpstr>
      <vt:lpstr>宋体</vt:lpstr>
      <vt:lpstr>Arial</vt:lpstr>
      <vt:lpstr>Calibri</vt:lpstr>
      <vt:lpstr>Wingdings</vt:lpstr>
      <vt:lpstr>Office 佈景主題</vt:lpstr>
      <vt:lpstr>Practical Chinese </vt:lpstr>
      <vt:lpstr>复习</vt:lpstr>
      <vt:lpstr>-</vt:lpstr>
      <vt:lpstr>Prezentace aplikace PowerPoint</vt:lpstr>
      <vt:lpstr>Prezentace aplikace PowerPoint</vt:lpstr>
      <vt:lpstr>语言点</vt:lpstr>
      <vt:lpstr>不外乎</vt:lpstr>
      <vt:lpstr>之类</vt:lpstr>
      <vt:lpstr>是否</vt:lpstr>
      <vt:lpstr>较之于</vt:lpstr>
      <vt:lpstr>大打折扣</vt:lpstr>
      <vt:lpstr>且不说…就是…</vt:lpstr>
      <vt:lpstr>大为逊色</vt:lpstr>
      <vt:lpstr>区区风雨又何足畏惧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电影</vt:lpstr>
      <vt:lpstr>小考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Chinese</dc:title>
  <dc:creator>ASUS</dc:creator>
  <cp:lastModifiedBy>Minghua Wu</cp:lastModifiedBy>
  <cp:revision>194</cp:revision>
  <dcterms:created xsi:type="dcterms:W3CDTF">2018-09-29T06:39:21Z</dcterms:created>
  <dcterms:modified xsi:type="dcterms:W3CDTF">2018-11-20T09:52:39Z</dcterms:modified>
</cp:coreProperties>
</file>