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58" r:id="rId4"/>
    <p:sldId id="314" r:id="rId5"/>
    <p:sldId id="315" r:id="rId6"/>
    <p:sldId id="316" r:id="rId7"/>
    <p:sldId id="317" r:id="rId8"/>
    <p:sldId id="318" r:id="rId9"/>
    <p:sldId id="259" r:id="rId10"/>
    <p:sldId id="260" r:id="rId11"/>
    <p:sldId id="271" r:id="rId12"/>
    <p:sldId id="272" r:id="rId13"/>
    <p:sldId id="274" r:id="rId14"/>
    <p:sldId id="273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319" r:id="rId34"/>
    <p:sldId id="320" r:id="rId35"/>
    <p:sldId id="321" r:id="rId36"/>
    <p:sldId id="301" r:id="rId37"/>
    <p:sldId id="304" r:id="rId38"/>
    <p:sldId id="302" r:id="rId39"/>
    <p:sldId id="262" r:id="rId40"/>
    <p:sldId id="265" r:id="rId41"/>
    <p:sldId id="261" r:id="rId42"/>
    <p:sldId id="263" r:id="rId43"/>
    <p:sldId id="264" r:id="rId44"/>
    <p:sldId id="294" r:id="rId45"/>
    <p:sldId id="295" r:id="rId46"/>
    <p:sldId id="322" r:id="rId47"/>
    <p:sldId id="323" r:id="rId48"/>
    <p:sldId id="296" r:id="rId49"/>
    <p:sldId id="324" r:id="rId50"/>
    <p:sldId id="325" r:id="rId51"/>
    <p:sldId id="326" r:id="rId52"/>
    <p:sldId id="327" r:id="rId53"/>
    <p:sldId id="328" r:id="rId54"/>
    <p:sldId id="329" r:id="rId55"/>
    <p:sldId id="266" r:id="rId56"/>
    <p:sldId id="297" r:id="rId57"/>
    <p:sldId id="298" r:id="rId58"/>
    <p:sldId id="305" r:id="rId59"/>
    <p:sldId id="306" r:id="rId60"/>
    <p:sldId id="307" r:id="rId61"/>
    <p:sldId id="308" r:id="rId62"/>
    <p:sldId id="299" r:id="rId63"/>
    <p:sldId id="309" r:id="rId64"/>
    <p:sldId id="300" r:id="rId6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CADC"/>
    <a:srgbClr val="EE12B4"/>
    <a:srgbClr val="BE805A"/>
    <a:srgbClr val="B2921E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2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8370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1317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902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823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667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1510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376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1516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513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376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9BF1-98E3-4BA0-96D9-C8CD103C7D4F}" type="datetimeFigureOut">
              <a:rPr lang="zh-TW" altLang="en-US" smtClean="0"/>
              <a:t>2018/11/29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15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4000"/>
            <a:lum/>
          </a:blip>
          <a:srcRect/>
          <a:stretch>
            <a:fillRect t="-1000" r="-1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99BF1-98E3-4BA0-96D9-C8CD103C7D4F}" type="datetimeFigureOut">
              <a:rPr lang="zh-TW" altLang="en-US" smtClean="0"/>
              <a:t>2018/11/29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950F-E651-4FDC-8BE1-295C424AF6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354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 smtClean="0"/>
              <a:t>内部招标</a:t>
            </a: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2018/11/2</a:t>
            </a:r>
            <a:r>
              <a:rPr lang="en-US" altLang="zh-CN" dirty="0" smtClean="0">
                <a:solidFill>
                  <a:schemeClr val="tx1"/>
                </a:solidFill>
              </a:rPr>
              <a:t>9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吴明桦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826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快活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514350" indent="-514350">
              <a:buAutoNum type="alphaLcPeriod"/>
            </a:pPr>
            <a:r>
              <a:rPr lang="zh-CN" altLang="en-US" dirty="0" smtClean="0"/>
              <a:t>高</a:t>
            </a:r>
            <a:r>
              <a:rPr lang="zh-CN" altLang="en-US" dirty="0"/>
              <a:t>兴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514350" indent="-514350">
              <a:buAutoNum type="alphaLcPeriod"/>
            </a:pPr>
            <a:endParaRPr lang="en-US" altLang="zh-TW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我多想变成一只鸟，在天空快活地飞翔。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39479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出（点）血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 smtClean="0"/>
              <a:t>比喻拿出钱或拿出东西。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75951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这么着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代</a:t>
            </a:r>
            <a:r>
              <a:rPr lang="zh-CN" altLang="en-US" dirty="0" smtClean="0"/>
              <a:t>词  指示动作或情况，这样。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5021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承包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 smtClean="0"/>
              <a:t>接受工程、订货或其他生产经营活动并负责完成。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</a:t>
            </a:r>
            <a:r>
              <a:rPr lang="zh-CN" altLang="en-US" dirty="0" smtClean="0"/>
              <a:t>他们承包荒凉的山地种树造林。</a:t>
            </a: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67452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合算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a.  </a:t>
            </a:r>
            <a:r>
              <a:rPr lang="zh-CN" altLang="en-US" dirty="0" smtClean="0"/>
              <a:t>所费的人力物力较少而收效较大。</a:t>
            </a:r>
            <a:r>
              <a:rPr lang="en-US" altLang="zh-CN" dirty="0" smtClean="0"/>
              <a:t> 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 smtClean="0"/>
              <a:t>买大包装更合算，因为大包装总是便宜一些。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92079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 smtClean="0"/>
              <a:t>获得利润。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3626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小金库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n. </a:t>
            </a:r>
            <a:r>
              <a:rPr lang="zh-CN" altLang="en-US" dirty="0" smtClean="0"/>
              <a:t>指家庭成员中个人私自保存和支配的钱财。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863181"/>
            <a:ext cx="2419350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577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管</a:t>
            </a:r>
            <a:r>
              <a:rPr lang="zh-CN" altLang="en-US" dirty="0" smtClean="0"/>
              <a:t>不着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v</a:t>
            </a:r>
            <a:r>
              <a:rPr lang="en-US" altLang="zh-CN" dirty="0" smtClean="0"/>
              <a:t>.  </a:t>
            </a:r>
            <a:r>
              <a:rPr lang="zh-CN" altLang="en-US" dirty="0" smtClean="0"/>
              <a:t>不能过问某事，没有资格或权力指责或制止某事。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 smtClean="0"/>
              <a:t>他答应你的东西我才管不着呢！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2171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开价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 </a:t>
            </a:r>
            <a:r>
              <a:rPr lang="zh-CN" altLang="en-US" dirty="0" smtClean="0"/>
              <a:t>说出价格；要价。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2864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慎重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a.   </a:t>
            </a:r>
            <a:r>
              <a:rPr lang="zh-CN" altLang="en-US" dirty="0" smtClean="0"/>
              <a:t>谨慎认真。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 smtClean="0"/>
              <a:t>他应该慎重计算，保证每一批货都能获利。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451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生词复习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TW" altLang="en-US" dirty="0"/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https://quizlet.com/_5omn45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71604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a.  </a:t>
            </a:r>
            <a:r>
              <a:rPr lang="zh-CN" altLang="en-US" dirty="0" smtClean="0"/>
              <a:t>坏；狠毒。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693667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乐意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</a:t>
            </a:r>
            <a:r>
              <a:rPr lang="zh-CN" altLang="en-US" dirty="0"/>
              <a:t> </a:t>
            </a:r>
            <a:r>
              <a:rPr lang="zh-CN" altLang="en-US" dirty="0" smtClean="0"/>
              <a:t>愿意。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 smtClean="0"/>
              <a:t>我可不乐意这么早起床。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447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可惜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Adv. </a:t>
            </a:r>
            <a:r>
              <a:rPr lang="zh-CN" altLang="en-US" dirty="0" smtClean="0"/>
              <a:t>令人惋惜。（可惜</a:t>
            </a:r>
            <a:r>
              <a:rPr lang="en-US" altLang="zh-CN" dirty="0" smtClean="0"/>
              <a:t>-</a:t>
            </a:r>
            <a:r>
              <a:rPr lang="zh-CN" altLang="en-US" dirty="0" smtClean="0"/>
              <a:t>惋惜）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我很想买这件衣服，但可惜我的钱花完了。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可惜</a:t>
            </a:r>
            <a:r>
              <a:rPr lang="zh-CN" altLang="en-US" dirty="0"/>
              <a:t>凯文</a:t>
            </a:r>
            <a:r>
              <a:rPr lang="zh-CN" altLang="en-US" dirty="0" smtClean="0"/>
              <a:t>今天</a:t>
            </a:r>
            <a:r>
              <a:rPr lang="zh-CN" altLang="en-US" dirty="0"/>
              <a:t>要</a:t>
            </a:r>
            <a:r>
              <a:rPr lang="zh-CN" altLang="en-US" dirty="0" smtClean="0"/>
              <a:t>加班，不能跟我们一起去看电影。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82829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自个儿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代</a:t>
            </a:r>
            <a:r>
              <a:rPr lang="zh-CN" altLang="en-US" dirty="0" smtClean="0"/>
              <a:t>词   </a:t>
            </a:r>
            <a:r>
              <a:rPr lang="zh-CN" altLang="en-US" dirty="0"/>
              <a:t>自己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12483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绝望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 </a:t>
            </a:r>
            <a:r>
              <a:rPr lang="zh-CN" altLang="en-US" dirty="0" smtClean="0"/>
              <a:t>希望断绝；毫无希望。（绝望</a:t>
            </a:r>
            <a:r>
              <a:rPr lang="en-US" altLang="zh-CN" dirty="0" smtClean="0"/>
              <a:t>-</a:t>
            </a:r>
            <a:r>
              <a:rPr lang="zh-CN" altLang="en-US" dirty="0" smtClean="0"/>
              <a:t>失望）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当</a:t>
            </a:r>
            <a:r>
              <a:rPr lang="zh-CN" altLang="en-US" dirty="0" smtClean="0"/>
              <a:t>我想到明天的考试，我感到绝望。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02222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杀（出）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</a:t>
            </a:r>
            <a:r>
              <a:rPr lang="zh-CN" altLang="en-US" dirty="0" smtClean="0"/>
              <a:t>释</a:t>
            </a:r>
            <a:endParaRPr lang="en-US" altLang="zh-CN" dirty="0"/>
          </a:p>
          <a:p>
            <a:pPr marL="571500" indent="-571500">
              <a:buAutoNum type="romanLcPeriod" startAt="5"/>
            </a:pPr>
            <a:r>
              <a:rPr lang="zh-CN" altLang="en-US" dirty="0" smtClean="0"/>
              <a:t>战斗。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比喻突然出现、没想到：杀出一个人、杀出一辆车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958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量词  </a:t>
            </a:r>
            <a:r>
              <a:rPr lang="en-US" altLang="zh-CN" dirty="0" smtClean="0"/>
              <a:t> </a:t>
            </a:r>
            <a:r>
              <a:rPr lang="zh-CN" altLang="en-US" dirty="0" smtClean="0"/>
              <a:t>用于马。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799086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黑马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</a:t>
            </a:r>
            <a:r>
              <a:rPr lang="zh-CN" altLang="en-US" dirty="0" smtClean="0"/>
              <a:t>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n</a:t>
            </a:r>
            <a:r>
              <a:rPr lang="en-US" altLang="zh-CN" dirty="0" smtClean="0"/>
              <a:t>. </a:t>
            </a:r>
            <a:r>
              <a:rPr lang="zh-CN" altLang="en-US" dirty="0" smtClean="0"/>
              <a:t>比喻实力难测的竞争者或出人意料的优胜者。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1420347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见义勇为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成</a:t>
            </a:r>
            <a:r>
              <a:rPr lang="zh-CN" altLang="en-US" dirty="0" smtClean="0"/>
              <a:t>语    看到正义的事情勇敢地去做。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</a:t>
            </a:r>
            <a:r>
              <a:rPr lang="zh-CN" altLang="en-US" dirty="0" smtClean="0"/>
              <a:t>他们见义勇为，帮助邻居灭火。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344852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adv.  </a:t>
            </a:r>
            <a:r>
              <a:rPr lang="zh-CN" altLang="en-US" dirty="0" smtClean="0"/>
              <a:t>不用。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65810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B050"/>
                </a:solidFill>
              </a:rPr>
              <a:t>清晰</a:t>
            </a:r>
            <a:r>
              <a:rPr lang="en-US" altLang="zh-CN" b="1" dirty="0">
                <a:solidFill>
                  <a:srgbClr val="00B050"/>
                </a:solidFill>
              </a:rPr>
              <a:t>-</a:t>
            </a:r>
            <a:r>
              <a:rPr lang="zh-CN" altLang="en-US" b="1" dirty="0">
                <a:solidFill>
                  <a:srgbClr val="00B050"/>
                </a:solidFill>
              </a:rPr>
              <a:t>清楚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Picture 2" descr="C:\Users\ASUS\Downloads\gaitubao_com_0930210328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9205991"/>
              </p:ext>
            </p:extLst>
          </p:nvPr>
        </p:nvGraphicFramePr>
        <p:xfrm>
          <a:off x="510680" y="1883370"/>
          <a:ext cx="8122640" cy="259900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2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0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323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清晰  清楚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都有事物容易让人辨认、了解和头脑不糊涂的意思。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都是形容词。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22556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凡事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n</a:t>
            </a:r>
            <a:r>
              <a:rPr lang="en-US" altLang="zh-CN" dirty="0" smtClean="0"/>
              <a:t>.  </a:t>
            </a:r>
            <a:r>
              <a:rPr lang="zh-CN" altLang="en-US" dirty="0" smtClean="0"/>
              <a:t>不论什么事情。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凡事总往坏处想，那是自寻烦恼。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778434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竞争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571500" indent="-571500">
              <a:buAutoNum type="romanLcPeriod" startAt="5"/>
            </a:pPr>
            <a:r>
              <a:rPr lang="zh-CN" altLang="en-US" dirty="0" smtClean="0"/>
              <a:t>为了自己方面的利益而跟别人争胜。</a:t>
            </a:r>
            <a:endParaRPr lang="en-US" altLang="zh-CN" dirty="0" smtClean="0"/>
          </a:p>
          <a:p>
            <a:pPr marL="571500" indent="-571500">
              <a:buAutoNum type="romanLcPeriod" startAt="5"/>
            </a:pPr>
            <a:endParaRPr lang="en-US" altLang="zh-CN" dirty="0"/>
          </a:p>
          <a:p>
            <a:pPr marL="571500" indent="-571500">
              <a:buAutoNum type="romanLcPeriod" startAt="5"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1. </a:t>
            </a:r>
            <a:r>
              <a:rPr lang="zh-CN" altLang="en-US" dirty="0" smtClean="0"/>
              <a:t>他们为了奖品而互相竞争。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330444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当仁不让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成</a:t>
            </a:r>
            <a:r>
              <a:rPr lang="zh-CN" altLang="en-US" dirty="0" smtClean="0"/>
              <a:t>语  遇到应该做的事，积极主动地去做，不退让。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既然大家这么信任我</a:t>
            </a:r>
            <a:r>
              <a:rPr lang="en-US" altLang="zh-CN" dirty="0"/>
              <a:t>,</a:t>
            </a:r>
            <a:r>
              <a:rPr lang="zh-CN" altLang="en-US" dirty="0"/>
              <a:t>那我就当仁不让了。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221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差事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n.   </a:t>
            </a:r>
            <a:r>
              <a:rPr lang="zh-CN" altLang="en-US" dirty="0" smtClean="0"/>
              <a:t>被派遣去做的事情。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 smtClean="0"/>
              <a:t>例句</a:t>
            </a:r>
            <a:r>
              <a:rPr lang="en-US" altLang="zh-CN" dirty="0" smtClean="0"/>
              <a:t>:</a:t>
            </a:r>
          </a:p>
          <a:p>
            <a:pPr marL="0" indent="0">
              <a:buNone/>
            </a:pPr>
            <a:r>
              <a:rPr lang="en-US" altLang="zh-CN" dirty="0" smtClean="0"/>
              <a:t>1.</a:t>
            </a:r>
            <a:r>
              <a:rPr lang="zh-CN" altLang="en-US" dirty="0" smtClean="0"/>
              <a:t>我哥哥本来应该要继续干送报的差事，可是他不干了。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034670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降价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v.    </a:t>
            </a:r>
            <a:r>
              <a:rPr lang="zh-CN" altLang="en-US" dirty="0" smtClean="0"/>
              <a:t>降低原来的定价。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632169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干脆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解释</a:t>
            </a:r>
            <a:endParaRPr lang="en-US" altLang="zh-CN" dirty="0"/>
          </a:p>
          <a:p>
            <a:pPr marL="514350" indent="-514350">
              <a:buAutoNum type="alphaLcPeriod"/>
            </a:pPr>
            <a:r>
              <a:rPr lang="zh-CN" altLang="en-US" dirty="0" smtClean="0"/>
              <a:t>直截了当；爽快。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反义词：拖拉。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例句</a:t>
            </a:r>
            <a:r>
              <a:rPr lang="en-US" altLang="zh-CN" dirty="0"/>
              <a:t>:</a:t>
            </a:r>
          </a:p>
          <a:p>
            <a:pPr marL="0" indent="0">
              <a:buNone/>
            </a:pPr>
            <a:r>
              <a:rPr lang="en-US" altLang="zh-CN" dirty="0"/>
              <a:t>1</a:t>
            </a:r>
            <a:r>
              <a:rPr lang="en-US" altLang="zh-CN" dirty="0" smtClean="0"/>
              <a:t>.</a:t>
            </a:r>
            <a:r>
              <a:rPr lang="zh-CN" altLang="en-US" dirty="0" smtClean="0"/>
              <a:t>你就不要考虑了，干脆一点，说</a:t>
            </a:r>
            <a:r>
              <a:rPr lang="zh-CN" altLang="en-US" dirty="0"/>
              <a:t>“行”还是“</a:t>
            </a:r>
            <a:r>
              <a:rPr lang="zh-CN" altLang="en-US" dirty="0" smtClean="0"/>
              <a:t>不行</a:t>
            </a:r>
            <a:r>
              <a:rPr lang="zh-CN" altLang="en-US" dirty="0" smtClean="0"/>
              <a:t>”，可以</a:t>
            </a:r>
            <a:r>
              <a:rPr lang="zh-CN" altLang="en-US" dirty="0" smtClean="0"/>
              <a:t>吗？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408743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081582" y="476672"/>
            <a:ext cx="172425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快活</a:t>
            </a:r>
            <a:endParaRPr lang="zh-TW" altLang="en-US" sz="60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179512" y="1988840"/>
            <a:ext cx="4176464" cy="1015663"/>
          </a:xfrm>
          <a:prstGeom prst="rect">
            <a:avLst/>
          </a:prstGeom>
          <a:solidFill>
            <a:srgbClr val="FF33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出（点）血</a:t>
            </a:r>
            <a:endParaRPr lang="zh-TW" altLang="en-US" sz="60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028899" y="462917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合算</a:t>
            </a:r>
            <a:endParaRPr lang="zh-TW" altLang="en-US" sz="6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1081582" y="5036785"/>
            <a:ext cx="1724252" cy="1015663"/>
          </a:xfrm>
          <a:prstGeom prst="rect">
            <a:avLst/>
          </a:prstGeom>
          <a:solidFill>
            <a:srgbClr val="FF33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承包</a:t>
            </a:r>
            <a:endParaRPr lang="zh-TW" altLang="en-US" sz="60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3755012" y="3538410"/>
            <a:ext cx="2761203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小金库</a:t>
            </a:r>
            <a:endParaRPr lang="zh-TW" altLang="en-US" sz="6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611560" y="3501008"/>
            <a:ext cx="2664296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这么着</a:t>
            </a:r>
            <a:endParaRPr lang="zh-TW" altLang="en-US" sz="6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991758" y="1988840"/>
            <a:ext cx="1020402" cy="1015663"/>
          </a:xfrm>
          <a:prstGeom prst="rect">
            <a:avLst/>
          </a:prstGeom>
          <a:solidFill>
            <a:srgbClr val="FF33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赚</a:t>
            </a:r>
            <a:endParaRPr lang="zh-TW" altLang="en-US" sz="60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6732240" y="462916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开价</a:t>
            </a:r>
            <a:endParaRPr lang="zh-TW" altLang="en-US" sz="60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158146" y="5026930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乐意</a:t>
            </a:r>
            <a:endParaRPr lang="zh-TW" altLang="en-US" sz="6000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275856" y="5050578"/>
            <a:ext cx="2481235" cy="1015663"/>
          </a:xfrm>
          <a:prstGeom prst="rect">
            <a:avLst/>
          </a:prstGeom>
          <a:solidFill>
            <a:srgbClr val="FF33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管不着</a:t>
            </a:r>
            <a:endParaRPr lang="zh-TW" altLang="en-US" sz="6000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6732240" y="1951436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慎重</a:t>
            </a:r>
            <a:endParaRPr lang="zh-TW" altLang="en-US" sz="6000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7023393" y="3433461"/>
            <a:ext cx="1004991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黑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3104444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59695" y="476672"/>
            <a:ext cx="1724252" cy="1015663"/>
          </a:xfrm>
          <a:prstGeom prst="rect">
            <a:avLst/>
          </a:prstGeom>
          <a:solidFill>
            <a:srgbClr val="B2921E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可惜</a:t>
            </a:r>
            <a:endParaRPr lang="zh-TW" altLang="en-US" sz="6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2699792" y="3701460"/>
            <a:ext cx="3384376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见义勇为</a:t>
            </a:r>
            <a:endParaRPr lang="zh-TW" altLang="en-US" sz="60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5364088" y="5260089"/>
            <a:ext cx="3384376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当仁不让</a:t>
            </a:r>
            <a:endParaRPr lang="zh-TW" altLang="en-US" sz="60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7236296" y="415870"/>
            <a:ext cx="1728192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差事</a:t>
            </a:r>
            <a:endParaRPr lang="zh-TW" altLang="en-US" sz="60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257385" y="2047894"/>
            <a:ext cx="2629664" cy="1015663"/>
          </a:xfrm>
          <a:prstGeom prst="rect">
            <a:avLst/>
          </a:prstGeom>
          <a:solidFill>
            <a:srgbClr val="BE805A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自个儿</a:t>
            </a:r>
            <a:endParaRPr lang="zh-TW" altLang="en-US" sz="60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259695" y="3667371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绝望</a:t>
            </a:r>
            <a:endParaRPr lang="zh-TW" altLang="en-US" sz="60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7203724" y="2060275"/>
            <a:ext cx="1760764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降价</a:t>
            </a:r>
            <a:endParaRPr lang="zh-TW" altLang="en-US" sz="6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257384" y="5286848"/>
            <a:ext cx="2946463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杀（出）</a:t>
            </a:r>
            <a:endParaRPr lang="zh-TW" altLang="en-US" sz="6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281935" y="2047892"/>
            <a:ext cx="1724252" cy="1015663"/>
          </a:xfrm>
          <a:prstGeom prst="rect">
            <a:avLst/>
          </a:prstGeom>
          <a:solidFill>
            <a:srgbClr val="EE41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竞争</a:t>
            </a:r>
            <a:endParaRPr lang="zh-TW" altLang="en-US" sz="6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3203847" y="462426"/>
            <a:ext cx="1078150" cy="1015663"/>
          </a:xfrm>
          <a:prstGeom prst="rect">
            <a:avLst/>
          </a:prstGeom>
          <a:solidFill>
            <a:srgbClr val="EE12B4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匹</a:t>
            </a:r>
            <a:endParaRPr lang="zh-TW" altLang="en-US" sz="60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3164936" y="2047893"/>
            <a:ext cx="1839112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黑马</a:t>
            </a:r>
            <a:endParaRPr lang="zh-TW" altLang="en-US" sz="60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5171015" y="470040"/>
            <a:ext cx="1724252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凡事</a:t>
            </a:r>
            <a:endParaRPr lang="zh-TW" altLang="en-US" sz="6000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995936" y="5304145"/>
            <a:ext cx="1008112" cy="1015663"/>
          </a:xfrm>
          <a:prstGeom prst="rect">
            <a:avLst/>
          </a:prstGeom>
          <a:solidFill>
            <a:srgbClr val="B2921E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甭</a:t>
            </a:r>
            <a:endParaRPr lang="zh-TW" altLang="en-US" sz="6000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6456553" y="3660182"/>
            <a:ext cx="172819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干脆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1721092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4104456"/>
          </a:xfrm>
        </p:spPr>
        <p:txBody>
          <a:bodyPr/>
          <a:lstStyle/>
          <a:p>
            <a:r>
              <a:rPr lang="zh-CN" altLang="en-US" dirty="0"/>
              <a:t>本星期买胡萝卜和洋白菜最（        ）。</a:t>
            </a:r>
            <a:endParaRPr lang="en-US" altLang="zh-CN" dirty="0"/>
          </a:p>
          <a:p>
            <a:r>
              <a:rPr lang="zh-CN" altLang="en-US" dirty="0" smtClean="0"/>
              <a:t>做完工作喝啤酒，真是（        ）。</a:t>
            </a:r>
            <a:endParaRPr lang="en-US" altLang="zh-CN" dirty="0"/>
          </a:p>
          <a:p>
            <a:r>
              <a:rPr lang="zh-CN" altLang="en-US" dirty="0" smtClean="0"/>
              <a:t>请</a:t>
            </a:r>
            <a:r>
              <a:rPr lang="zh-CN" altLang="en-US" dirty="0"/>
              <a:t>（        ）</a:t>
            </a:r>
            <a:r>
              <a:rPr lang="zh-CN" altLang="en-US" dirty="0" smtClean="0"/>
              <a:t>处理这件事，不然会有很多麻烦。</a:t>
            </a:r>
            <a:endParaRPr lang="en-US" altLang="zh-CN" dirty="0" smtClean="0"/>
          </a:p>
          <a:p>
            <a:r>
              <a:rPr lang="zh-CN" altLang="en-US" dirty="0"/>
              <a:t>那么多食物都浪费了，看着觉</a:t>
            </a:r>
            <a:r>
              <a:rPr lang="zh-CN" altLang="en-US" dirty="0" smtClean="0"/>
              <a:t>得</a:t>
            </a:r>
            <a:r>
              <a:rPr lang="zh-CN" altLang="en-US" dirty="0"/>
              <a:t>（        ） 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他</a:t>
            </a:r>
            <a:r>
              <a:rPr lang="zh-CN" altLang="en-US" dirty="0"/>
              <a:t>为什么</a:t>
            </a:r>
            <a:r>
              <a:rPr lang="zh-CN" altLang="en-US" dirty="0" smtClean="0"/>
              <a:t>不</a:t>
            </a:r>
            <a:r>
              <a:rPr lang="zh-CN" altLang="en-US" dirty="0"/>
              <a:t>（        ）</a:t>
            </a:r>
            <a:r>
              <a:rPr lang="zh-CN" altLang="en-US" dirty="0" smtClean="0"/>
              <a:t>告</a:t>
            </a:r>
            <a:r>
              <a:rPr lang="zh-CN" altLang="en-US" dirty="0"/>
              <a:t>诉我那件事的全部情况？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385864"/>
              </p:ext>
            </p:extLst>
          </p:nvPr>
        </p:nvGraphicFramePr>
        <p:xfrm>
          <a:off x="251520" y="1397000"/>
          <a:ext cx="8640960" cy="6638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384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快活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合算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慎重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乐意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可惜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 smtClean="0"/>
                        <a:t>干脆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3237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回答问题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“这么说你打算为这件事出点血了？”是什么意思？</a:t>
            </a:r>
            <a:endParaRPr lang="en-US" altLang="zh-CN" dirty="0"/>
          </a:p>
          <a:p>
            <a:r>
              <a:rPr lang="zh-CN" altLang="en-US" dirty="0"/>
              <a:t>后来先生为什么又“快活起来”了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r>
              <a:rPr lang="zh-CN" altLang="en-US" dirty="0"/>
              <a:t>“我惊叫：‘真够黑的啦！’”是什么意思？这句话指的是什么事情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r>
              <a:rPr lang="zh-CN" altLang="en-US" dirty="0"/>
              <a:t>作者为什么把儿子称为“小黑马”？</a:t>
            </a:r>
            <a:endParaRPr lang="zh-TW" altLang="en-US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65420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B050"/>
                </a:solidFill>
              </a:rPr>
              <a:t>清晰</a:t>
            </a:r>
            <a:r>
              <a:rPr lang="en-US" altLang="zh-CN" b="1" dirty="0">
                <a:solidFill>
                  <a:srgbClr val="00B050"/>
                </a:solidFill>
              </a:rPr>
              <a:t>-</a:t>
            </a:r>
            <a:r>
              <a:rPr lang="zh-CN" altLang="en-US" b="1" dirty="0">
                <a:solidFill>
                  <a:srgbClr val="00B050"/>
                </a:solidFill>
              </a:rPr>
              <a:t>清楚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1379200"/>
              </p:ext>
            </p:extLst>
          </p:nvPr>
        </p:nvGraphicFramePr>
        <p:xfrm>
          <a:off x="251520" y="1308902"/>
          <a:ext cx="8640960" cy="433902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清晰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清楚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88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</a:rPr>
                        <a:t>语义程度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略高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</a:rPr>
                        <a:t>略低</a:t>
                      </a:r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形容词</a:t>
                      </a:r>
                      <a:endParaRPr lang="zh-TW" altLang="en-US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形容词、动词</a:t>
                      </a:r>
                      <a:endParaRPr lang="zh-TW" alt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不可以重叠</a:t>
                      </a:r>
                      <a:endParaRPr lang="zh-TW" altLang="en-US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可以重叠</a:t>
                      </a:r>
                      <a:endParaRPr lang="zh-TW" alt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一般不做补语</a:t>
                      </a:r>
                      <a:endParaRPr lang="zh-TW" altLang="en-US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可以做补语</a:t>
                      </a:r>
                      <a:endParaRPr lang="zh-TW" alt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</a:rPr>
                        <a:t>语体</a:t>
                      </a:r>
                      <a:endParaRPr lang="zh-TW" altLang="en-US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多用于书面语</a:t>
                      </a:r>
                      <a:endParaRPr lang="zh-TW" altLang="en-US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口语、书面语都常用</a:t>
                      </a:r>
                      <a:endParaRPr lang="zh-TW" alt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8222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7267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6" r="4645"/>
          <a:stretch/>
        </p:blipFill>
        <p:spPr>
          <a:xfrm>
            <a:off x="0" y="18415"/>
            <a:ext cx="9144000" cy="1250345"/>
          </a:xfr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8760"/>
            <a:ext cx="9141885" cy="3079629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543" y="4348965"/>
            <a:ext cx="9144000" cy="250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5672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“这么说你打算为这件事出点血了？”是什么意思？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后</a:t>
            </a:r>
            <a:r>
              <a:rPr lang="zh-CN" altLang="en-US" dirty="0" smtClean="0"/>
              <a:t>来先生为什么又“快活起来”了？</a:t>
            </a:r>
            <a:endParaRPr lang="en-US" altLang="zh-CN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8" name="內容版面配置區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6" r="4645"/>
          <a:stretch/>
        </p:blipFill>
        <p:spPr>
          <a:xfrm>
            <a:off x="0" y="18415"/>
            <a:ext cx="9144000" cy="1250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3896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zh-CN" altLang="en-US" dirty="0" smtClean="0"/>
              <a:t>“我惊叫：‘</a:t>
            </a:r>
            <a:r>
              <a:rPr lang="zh-CN" altLang="en-US" dirty="0"/>
              <a:t>真</a:t>
            </a:r>
            <a:r>
              <a:rPr lang="zh-CN" altLang="en-US" dirty="0" smtClean="0"/>
              <a:t>够黑的啦！’”是什么意思？这句话指</a:t>
            </a:r>
            <a:r>
              <a:rPr lang="zh-CN" altLang="en-US" dirty="0" smtClean="0"/>
              <a:t>的是什</a:t>
            </a:r>
            <a:r>
              <a:rPr lang="zh-CN" altLang="en-US" dirty="0" smtClean="0"/>
              <a:t>么事情？</a:t>
            </a:r>
            <a:endParaRPr lang="en-US" altLang="zh-CN" dirty="0" smtClean="0"/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405"/>
          <a:stretch/>
        </p:blipFill>
        <p:spPr>
          <a:xfrm>
            <a:off x="0" y="1"/>
            <a:ext cx="9141885" cy="220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2796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926672"/>
            <a:ext cx="8229600" cy="2199491"/>
          </a:xfrm>
        </p:spPr>
        <p:txBody>
          <a:bodyPr/>
          <a:lstStyle/>
          <a:p>
            <a:r>
              <a:rPr lang="zh-CN" altLang="en-US" dirty="0" smtClean="0"/>
              <a:t>作者为什么把儿子</a:t>
            </a:r>
            <a:r>
              <a:rPr lang="zh-CN" altLang="en-US" dirty="0"/>
              <a:t>称</a:t>
            </a:r>
            <a:r>
              <a:rPr lang="zh-CN" altLang="en-US" dirty="0" smtClean="0"/>
              <a:t>为“小黑马”？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6138"/>
            <a:ext cx="9144000" cy="250903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148" b="-1544"/>
          <a:stretch/>
        </p:blipFill>
        <p:spPr>
          <a:xfrm>
            <a:off x="13334" y="0"/>
            <a:ext cx="9141885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6104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924944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语言点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889184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这么说</a:t>
            </a:r>
            <a:r>
              <a:rPr lang="zh-CN" altLang="en-US" dirty="0" smtClean="0"/>
              <a:t>你打算为这件事出点血了？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解释</a:t>
            </a:r>
            <a:r>
              <a:rPr lang="en-US" altLang="zh-CN" dirty="0" smtClean="0"/>
              <a:t>】</a:t>
            </a:r>
            <a:r>
              <a:rPr lang="zh-CN" altLang="en-US" dirty="0" smtClean="0"/>
              <a:t>这么说：表示根据对方的意思来推向，在它之后，说出自己的结论，或者用所作</a:t>
            </a:r>
            <a:r>
              <a:rPr lang="zh-CN" altLang="en-US" dirty="0" smtClean="0"/>
              <a:t>的</a:t>
            </a:r>
            <a:r>
              <a:rPr lang="zh-CN" altLang="en-US" dirty="0"/>
              <a:t>推测</a:t>
            </a:r>
            <a:r>
              <a:rPr lang="zh-CN" altLang="en-US" dirty="0" smtClean="0"/>
              <a:t>询</a:t>
            </a:r>
            <a:r>
              <a:rPr lang="zh-CN" altLang="en-US" dirty="0" smtClean="0"/>
              <a:t>问对方，求得实证。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7073868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/>
              <a:t>【</a:t>
            </a:r>
            <a:r>
              <a:rPr lang="zh-CN" altLang="en-US" dirty="0"/>
              <a:t>举例</a:t>
            </a:r>
            <a:r>
              <a:rPr lang="en-US" altLang="zh-CN" dirty="0" smtClean="0"/>
              <a:t>】</a:t>
            </a:r>
          </a:p>
          <a:p>
            <a:pPr marL="514350" indent="-514350">
              <a:buAutoNum type="arabicPeriod"/>
            </a:pPr>
            <a:r>
              <a:rPr lang="en-US" altLang="zh-CN" dirty="0" smtClean="0"/>
              <a:t>A</a:t>
            </a:r>
            <a:r>
              <a:rPr lang="zh-CN" altLang="en-US" dirty="0" smtClean="0"/>
              <a:t>：我是个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哈里波特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迷，刚买的英文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</a:t>
            </a:r>
            <a:r>
              <a:rPr lang="zh-CN" altLang="en-US" dirty="0" smtClean="0"/>
              <a:t>原版的第五册，我两天就看完了。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B</a:t>
            </a:r>
            <a:r>
              <a:rPr lang="zh-CN" altLang="en-US" dirty="0" smtClean="0"/>
              <a:t>：</a:t>
            </a:r>
            <a:r>
              <a:rPr lang="zh-CN" altLang="en-US" b="1" dirty="0" smtClean="0">
                <a:solidFill>
                  <a:srgbClr val="FF0000"/>
                </a:solidFill>
              </a:rPr>
              <a:t>这么说</a:t>
            </a:r>
            <a:r>
              <a:rPr lang="zh-CN" altLang="en-US" dirty="0" smtClean="0"/>
              <a:t>你的英文水平相当高了，真让人     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</a:t>
            </a:r>
            <a:r>
              <a:rPr lang="zh-CN" altLang="en-US" dirty="0" smtClean="0"/>
              <a:t>佩服！</a:t>
            </a:r>
            <a:endParaRPr lang="en-US" altLang="zh-CN" dirty="0" smtClean="0"/>
          </a:p>
          <a:p>
            <a:pPr marL="514350" indent="-514350">
              <a:buAutoNum type="arabicPeriod" startAt="2"/>
            </a:pPr>
            <a:r>
              <a:rPr lang="en-US" altLang="zh-CN" dirty="0" smtClean="0"/>
              <a:t>A</a:t>
            </a:r>
            <a:r>
              <a:rPr lang="zh-CN" altLang="en-US" dirty="0" smtClean="0"/>
              <a:t>：小丽这个女孩真不错，性格温柔文静，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</a:t>
            </a:r>
            <a:r>
              <a:rPr lang="zh-CN" altLang="en-US" dirty="0" smtClean="0"/>
              <a:t>又聪明又漂亮，谁要是成了她的男朋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</a:t>
            </a:r>
            <a:r>
              <a:rPr lang="zh-CN" altLang="en-US" dirty="0" smtClean="0"/>
              <a:t>友，那就幸福死了。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TW" dirty="0" smtClean="0"/>
              <a:t>      B</a:t>
            </a:r>
            <a:r>
              <a:rPr lang="zh-CN" altLang="en-US" dirty="0" smtClean="0"/>
              <a:t>：</a:t>
            </a:r>
            <a:r>
              <a:rPr lang="zh-CN" altLang="en-US" b="1" dirty="0">
                <a:solidFill>
                  <a:srgbClr val="FF0000"/>
                </a:solidFill>
              </a:rPr>
              <a:t>这么说</a:t>
            </a:r>
            <a:r>
              <a:rPr lang="zh-CN" altLang="en-US" dirty="0" smtClean="0"/>
              <a:t>，你一定是爱上她了吧？赶快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</a:t>
            </a:r>
            <a:r>
              <a:rPr lang="zh-CN" altLang="en-US" dirty="0" smtClean="0"/>
              <a:t>采取行动吧！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272365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/>
              <a:t>链接</a:t>
            </a:r>
            <a:r>
              <a:rPr lang="en-US" altLang="zh-CN" dirty="0" smtClean="0"/>
              <a:t>】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 smtClean="0"/>
              <a:t>这么说来：意思、用法与“这么说”基本相同。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52254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dirty="0" smtClean="0"/>
              <a:t>用“这么说”或“这么说来”改写或完成下面的对话。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en-US" altLang="zh-CN" dirty="0"/>
              <a:t>A</a:t>
            </a:r>
            <a:r>
              <a:rPr lang="zh-CN" altLang="en-US" dirty="0" smtClean="0"/>
              <a:t>：我是江苏人，我的老家就在江苏苏州。。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/>
              <a:t>     </a:t>
            </a:r>
            <a:r>
              <a:rPr lang="en-US" altLang="zh-TW" dirty="0" smtClean="0"/>
              <a:t> B</a:t>
            </a:r>
            <a:r>
              <a:rPr lang="zh-CN" altLang="en-US" dirty="0" smtClean="0"/>
              <a:t>：咱们倆还是同乡呢！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>
                <a:sym typeface="Wingdings" panose="05000000000000000000" pitchFamily="2" charset="2"/>
              </a:rPr>
              <a:t>_______________________</a:t>
            </a:r>
            <a:r>
              <a:rPr lang="zh-CN" altLang="en-US" dirty="0" smtClean="0">
                <a:sym typeface="Wingdings" panose="05000000000000000000" pitchFamily="2" charset="2"/>
              </a:rPr>
              <a:t>。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CN" dirty="0" smtClean="0"/>
              <a:t>2.   A</a:t>
            </a:r>
            <a:r>
              <a:rPr lang="zh-CN" altLang="en-US" dirty="0"/>
              <a:t>：</a:t>
            </a:r>
            <a:r>
              <a:rPr lang="zh-CN" altLang="en-US" dirty="0" smtClean="0"/>
              <a:t>我非常喜欢吃泡菜、饭卷之类的东西。。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/>
              <a:t>      B</a:t>
            </a:r>
            <a:r>
              <a:rPr lang="zh-CN" altLang="en-US" dirty="0" smtClean="0"/>
              <a:t>：那你一定常去韩国饭馆吧？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>
                <a:sym typeface="Wingdings" panose="05000000000000000000" pitchFamily="2" charset="2"/>
              </a:rPr>
              <a:t>_______________________</a:t>
            </a:r>
            <a:r>
              <a:rPr lang="zh-CN" altLang="en-US" dirty="0">
                <a:sym typeface="Wingdings" panose="05000000000000000000" pitchFamily="2" charset="2"/>
              </a:rPr>
              <a:t>。</a:t>
            </a:r>
            <a:endParaRPr lang="en-US" altLang="zh-CN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175819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别无</a:t>
            </a:r>
            <a:r>
              <a:rPr lang="zh-CN" altLang="en-US" dirty="0" smtClean="0"/>
              <a:t>分店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【</a:t>
            </a:r>
            <a:r>
              <a:rPr lang="zh-CN" altLang="en-US" dirty="0"/>
              <a:t>解释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别：副词，另、另外的意思。</a:t>
            </a:r>
            <a:r>
              <a:rPr lang="zh-CN" altLang="en-US" dirty="0"/>
              <a:t>别</a:t>
            </a:r>
            <a:r>
              <a:rPr lang="zh-CN" altLang="en-US" dirty="0" smtClean="0"/>
              <a:t>无：没有别的、另外的。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【</a:t>
            </a:r>
            <a:r>
              <a:rPr lang="zh-CN" altLang="en-US" dirty="0"/>
              <a:t>举例</a:t>
            </a:r>
            <a:r>
              <a:rPr lang="en-US" altLang="zh-CN" dirty="0" smtClean="0"/>
              <a:t>】</a:t>
            </a:r>
            <a:r>
              <a:rPr lang="zh-CN" altLang="en-US" b="1" dirty="0">
                <a:solidFill>
                  <a:srgbClr val="FF0000"/>
                </a:solidFill>
              </a:rPr>
              <a:t>别无</a:t>
            </a:r>
            <a:r>
              <a:rPr lang="zh-CN" altLang="en-US" dirty="0"/>
              <a:t>选</a:t>
            </a:r>
            <a:r>
              <a:rPr lang="zh-CN" altLang="en-US" dirty="0" smtClean="0"/>
              <a:t>择</a:t>
            </a:r>
            <a:r>
              <a:rPr lang="en-US" altLang="zh-CN" dirty="0" smtClean="0"/>
              <a:t>/</a:t>
            </a:r>
            <a:r>
              <a:rPr lang="zh-CN" altLang="en-US" b="1" dirty="0">
                <a:solidFill>
                  <a:srgbClr val="FF0000"/>
                </a:solidFill>
              </a:rPr>
              <a:t>别无</a:t>
            </a:r>
            <a:r>
              <a:rPr lang="zh-CN" altLang="en-US" dirty="0" smtClean="0"/>
              <a:t>退路</a:t>
            </a:r>
            <a:r>
              <a:rPr lang="en-US" altLang="zh-CN" dirty="0" smtClean="0"/>
              <a:t>/</a:t>
            </a:r>
            <a:r>
              <a:rPr lang="zh-CN" altLang="en-US" b="1" dirty="0">
                <a:solidFill>
                  <a:srgbClr val="FF0000"/>
                </a:solidFill>
              </a:rPr>
              <a:t>别无</a:t>
            </a:r>
            <a:r>
              <a:rPr lang="zh-CN" altLang="en-US" dirty="0" smtClean="0"/>
              <a:t>所求</a:t>
            </a:r>
            <a:r>
              <a:rPr lang="en-US" altLang="zh-CN" dirty="0" smtClean="0"/>
              <a:t>/</a:t>
            </a:r>
            <a:r>
              <a:rPr lang="zh-CN" altLang="en-US" b="1" dirty="0">
                <a:solidFill>
                  <a:srgbClr val="FF0000"/>
                </a:solidFill>
              </a:rPr>
              <a:t>别无</a:t>
            </a:r>
            <a:r>
              <a:rPr lang="zh-CN" altLang="en-US" dirty="0" smtClean="0"/>
              <a:t>爱好</a:t>
            </a:r>
            <a:r>
              <a:rPr lang="en-US" altLang="zh-CN" dirty="0" smtClean="0"/>
              <a:t>/</a:t>
            </a:r>
            <a:r>
              <a:rPr lang="zh-CN" altLang="en-US" b="1" dirty="0">
                <a:solidFill>
                  <a:srgbClr val="FF0000"/>
                </a:solidFill>
              </a:rPr>
              <a:t>别无</a:t>
            </a:r>
            <a:r>
              <a:rPr lang="zh-CN" altLang="en-US" dirty="0" smtClean="0"/>
              <a:t>办法</a:t>
            </a:r>
            <a:r>
              <a:rPr lang="en-US" altLang="zh-CN" dirty="0" smtClean="0"/>
              <a:t>/</a:t>
            </a:r>
            <a:r>
              <a:rPr lang="zh-CN" altLang="en-US" b="1" dirty="0">
                <a:solidFill>
                  <a:srgbClr val="FF0000"/>
                </a:solidFill>
              </a:rPr>
              <a:t>别无</a:t>
            </a:r>
            <a:r>
              <a:rPr lang="zh-CN" altLang="en-US" dirty="0" smtClean="0"/>
              <a:t>二致（没有两样）</a:t>
            </a:r>
            <a:r>
              <a:rPr lang="en-US" altLang="zh-CN" dirty="0" smtClean="0"/>
              <a:t>/</a:t>
            </a:r>
            <a:r>
              <a:rPr lang="zh-CN" altLang="en-US" b="1" dirty="0">
                <a:solidFill>
                  <a:srgbClr val="FF0000"/>
                </a:solidFill>
              </a:rPr>
              <a:t>别无</a:t>
            </a:r>
            <a:r>
              <a:rPr lang="zh-CN" altLang="en-US" dirty="0" smtClean="0"/>
              <a:t>要求</a:t>
            </a:r>
            <a:r>
              <a:rPr lang="en-US" altLang="zh-CN" dirty="0" smtClean="0"/>
              <a:t>/</a:t>
            </a:r>
            <a:r>
              <a:rPr lang="zh-CN" altLang="en-US" b="1" dirty="0">
                <a:solidFill>
                  <a:srgbClr val="FF0000"/>
                </a:solidFill>
              </a:rPr>
              <a:t>别无</a:t>
            </a:r>
            <a:r>
              <a:rPr lang="zh-CN" altLang="en-US" dirty="0" smtClean="0"/>
              <a:t>优点</a:t>
            </a:r>
            <a:r>
              <a:rPr lang="en-US" altLang="zh-CN" dirty="0" smtClean="0"/>
              <a:t>/</a:t>
            </a:r>
            <a:r>
              <a:rPr lang="zh-CN" altLang="en-US" b="1" dirty="0">
                <a:solidFill>
                  <a:srgbClr val="FF0000"/>
                </a:solidFill>
              </a:rPr>
              <a:t>别无</a:t>
            </a:r>
            <a:r>
              <a:rPr lang="zh-CN" altLang="en-US" dirty="0" smtClean="0"/>
              <a:t>特长</a:t>
            </a:r>
            <a:endParaRPr lang="en-US" altLang="zh-CN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566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B050"/>
                </a:solidFill>
              </a:rPr>
              <a:t>清晰</a:t>
            </a:r>
            <a:r>
              <a:rPr lang="en-US" altLang="zh-CN" b="1" dirty="0">
                <a:solidFill>
                  <a:srgbClr val="00B050"/>
                </a:solidFill>
              </a:rPr>
              <a:t>-</a:t>
            </a:r>
            <a:r>
              <a:rPr lang="zh-CN" altLang="en-US" b="1" dirty="0">
                <a:solidFill>
                  <a:srgbClr val="00B050"/>
                </a:solidFill>
              </a:rPr>
              <a:t>清楚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这里写的</a:t>
            </a:r>
            <a:r>
              <a:rPr lang="en-US" altLang="zh-CN" dirty="0" smtClean="0"/>
              <a:t>A</a:t>
            </a:r>
            <a:r>
              <a:rPr lang="zh-CN" altLang="en-US" b="1" dirty="0" smtClean="0"/>
              <a:t>清清楚楚</a:t>
            </a:r>
            <a:r>
              <a:rPr lang="en-US" altLang="zh-CN" b="1" dirty="0" smtClean="0"/>
              <a:t>/B</a:t>
            </a:r>
            <a:r>
              <a:rPr lang="zh-CN" altLang="en-US" b="1" dirty="0" smtClean="0"/>
              <a:t>清清晰晰</a:t>
            </a:r>
            <a:r>
              <a:rPr lang="zh-CN" altLang="en-US" dirty="0" smtClean="0"/>
              <a:t>的，你不用再说了。</a:t>
            </a:r>
            <a:endParaRPr lang="en-US" altLang="zh-CN" dirty="0" smtClean="0"/>
          </a:p>
          <a:p>
            <a:r>
              <a:rPr lang="zh-CN" altLang="en-US" dirty="0"/>
              <a:t>文章的内容我已经</a:t>
            </a:r>
            <a:r>
              <a:rPr lang="zh-CN" altLang="en-US" dirty="0" smtClean="0"/>
              <a:t>完全（         ）了。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10925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链接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别有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：别有用心（另有不可告人的企图）</a:t>
            </a:r>
            <a:r>
              <a:rPr lang="en-US" altLang="zh-CN" dirty="0" smtClean="0"/>
              <a:t>/</a:t>
            </a:r>
            <a:r>
              <a:rPr lang="zh-CN" altLang="en-US" dirty="0" smtClean="0"/>
              <a:t>别有特色</a:t>
            </a:r>
            <a:r>
              <a:rPr lang="en-US" altLang="zh-CN" dirty="0" smtClean="0"/>
              <a:t>/</a:t>
            </a:r>
            <a:r>
              <a:rPr lang="zh-CN" altLang="en-US" dirty="0" smtClean="0"/>
              <a:t>别有天地（另有心的同样好的环境）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9520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4929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 smtClean="0"/>
              <a:t>用“别无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”或“别有</a:t>
            </a:r>
            <a:r>
              <a:rPr lang="en-US" altLang="zh-CN" dirty="0" smtClean="0"/>
              <a:t>……”</a:t>
            </a:r>
            <a:r>
              <a:rPr lang="zh-CN" altLang="en-US" dirty="0" smtClean="0"/>
              <a:t>改写或完成下面的对话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en-US" altLang="zh-CN" dirty="0"/>
              <a:t>A</a:t>
            </a:r>
            <a:r>
              <a:rPr lang="zh-CN" altLang="en-US" dirty="0" smtClean="0"/>
              <a:t>：我和妈妈吵架了，我说了伤害她的话，</a:t>
            </a:r>
            <a:r>
              <a:rPr lang="zh-CN" altLang="en-US" dirty="0" smtClean="0"/>
              <a:t>你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</a:t>
            </a:r>
            <a:r>
              <a:rPr lang="zh-CN" altLang="en-US" dirty="0" smtClean="0"/>
              <a:t>认</a:t>
            </a:r>
            <a:r>
              <a:rPr lang="zh-CN" altLang="en-US" dirty="0" smtClean="0"/>
              <a:t>为我现在该怎么办</a:t>
            </a:r>
            <a:r>
              <a:rPr lang="zh-CN" altLang="en-US" dirty="0"/>
              <a:t>才</a:t>
            </a:r>
            <a:r>
              <a:rPr lang="zh-CN" altLang="en-US" dirty="0" smtClean="0"/>
              <a:t>好？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TW" dirty="0" smtClean="0"/>
              <a:t>       B</a:t>
            </a:r>
            <a:r>
              <a:rPr lang="zh-CN" altLang="en-US" dirty="0" smtClean="0"/>
              <a:t>：我</a:t>
            </a:r>
            <a:r>
              <a:rPr lang="zh-CN" altLang="en-US" dirty="0" smtClean="0"/>
              <a:t>觉得你应该马上去向你妈妈道歉</a:t>
            </a:r>
            <a:r>
              <a:rPr lang="zh-CN" altLang="en-US" dirty="0" smtClean="0"/>
              <a:t>，         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</a:t>
            </a:r>
            <a:r>
              <a:rPr lang="zh-CN" altLang="en-US" dirty="0" smtClean="0"/>
              <a:t>除此之外</a:t>
            </a:r>
            <a:r>
              <a:rPr lang="zh-CN" altLang="en-US" dirty="0" smtClean="0"/>
              <a:t>没有更好的办法。（别无</a:t>
            </a:r>
            <a:r>
              <a:rPr lang="en-US" altLang="zh-CN" dirty="0" smtClean="0"/>
              <a:t>……)</a:t>
            </a:r>
          </a:p>
          <a:p>
            <a:pPr marL="0" indent="0">
              <a:buNone/>
            </a:pPr>
            <a:r>
              <a:rPr lang="en-US" altLang="zh-CN" dirty="0" smtClean="0"/>
              <a:t>2.    A</a:t>
            </a:r>
            <a:r>
              <a:rPr lang="zh-CN" altLang="en-US" dirty="0" smtClean="0"/>
              <a:t>：你昨天去的那家咖啡馆怎么样？</a:t>
            </a:r>
            <a:endParaRPr lang="en-US" altLang="zh-CN" dirty="0"/>
          </a:p>
          <a:p>
            <a:pPr marL="0" indent="0">
              <a:buNone/>
            </a:pPr>
            <a:r>
              <a:rPr lang="en-US" altLang="zh-TW" dirty="0"/>
              <a:t>     </a:t>
            </a:r>
            <a:r>
              <a:rPr lang="en-US" altLang="zh-TW" dirty="0" smtClean="0"/>
              <a:t>  </a:t>
            </a:r>
            <a:r>
              <a:rPr lang="en-US" altLang="zh-TW" dirty="0"/>
              <a:t>B</a:t>
            </a:r>
            <a:r>
              <a:rPr lang="zh-CN" altLang="en-US" dirty="0" smtClean="0"/>
              <a:t>：真的很不错</a:t>
            </a:r>
            <a:r>
              <a:rPr lang="zh-CN" altLang="en-US" dirty="0" smtClean="0"/>
              <a:t>，很有特色（别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</a:t>
            </a:r>
            <a:r>
              <a:rPr lang="zh-CN" altLang="en-US" dirty="0" smtClean="0"/>
              <a:t>有</a:t>
            </a:r>
            <a:r>
              <a:rPr lang="en-US" altLang="zh-CN" dirty="0" smtClean="0"/>
              <a:t>…….)_________</a:t>
            </a:r>
            <a:r>
              <a:rPr lang="zh-CN" altLang="en-US" dirty="0" smtClean="0"/>
              <a:t>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631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睫毛都不眨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【</a:t>
            </a:r>
            <a:r>
              <a:rPr lang="zh-CN" altLang="en-US" dirty="0"/>
              <a:t>解释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形容毫不犹豫的样子。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【</a:t>
            </a:r>
            <a:r>
              <a:rPr lang="zh-CN" altLang="en-US" dirty="0"/>
              <a:t>举例</a:t>
            </a:r>
            <a:r>
              <a:rPr lang="en-US" altLang="zh-CN" dirty="0" smtClean="0"/>
              <a:t>】</a:t>
            </a:r>
          </a:p>
          <a:p>
            <a:pPr marL="514350" indent="-514350">
              <a:buAutoNum type="arabicPeriod"/>
            </a:pPr>
            <a:r>
              <a:rPr lang="zh-CN" altLang="en-US" dirty="0" smtClean="0"/>
              <a:t>他非常喜欢逛书店，遇到喜欢的书，不管多贵，掏钱时</a:t>
            </a:r>
            <a:r>
              <a:rPr lang="zh-CN" altLang="en-US" b="1" dirty="0" smtClean="0">
                <a:solidFill>
                  <a:srgbClr val="FF0000"/>
                </a:solidFill>
              </a:rPr>
              <a:t>睫毛都不眨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我问他能不能帮我的忙，他</a:t>
            </a:r>
            <a:r>
              <a:rPr lang="zh-CN" altLang="en-US" b="1" dirty="0" smtClean="0">
                <a:solidFill>
                  <a:srgbClr val="FF0000"/>
                </a:solidFill>
              </a:rPr>
              <a:t>睫毛都不眨</a:t>
            </a:r>
            <a:r>
              <a:rPr lang="zh-CN" altLang="en-US" dirty="0" smtClean="0"/>
              <a:t>就同意了。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47639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链接</a:t>
            </a:r>
            <a:r>
              <a:rPr lang="en-US" altLang="zh-CN" dirty="0" smtClean="0"/>
              <a:t>】</a:t>
            </a:r>
            <a:r>
              <a:rPr lang="zh-CN" altLang="en-US" dirty="0" smtClean="0"/>
              <a:t>眼睛都不眨：意思和用法同“睫毛都不眨”。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7252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用“睫毛都不眨”</a:t>
            </a:r>
            <a:r>
              <a:rPr lang="zh-CN" altLang="en-US" dirty="0"/>
              <a:t>或“眼睛</a:t>
            </a:r>
            <a:r>
              <a:rPr lang="zh-CN" altLang="en-US" dirty="0" smtClean="0"/>
              <a:t>都不</a:t>
            </a:r>
            <a:r>
              <a:rPr lang="zh-CN" altLang="en-US" dirty="0"/>
              <a:t>眨”改</a:t>
            </a:r>
            <a:r>
              <a:rPr lang="zh-CN" altLang="en-US" dirty="0" smtClean="0"/>
              <a:t>写或完成句子。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他们俩恋爱两年多了，感情越来越深，当他向她求婚时，她马上就同意了。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一看到</a:t>
            </a:r>
            <a:r>
              <a:rPr lang="zh-CN" altLang="en-US" dirty="0" smtClean="0"/>
              <a:t>那</a:t>
            </a:r>
            <a:r>
              <a:rPr lang="zh-CN" altLang="en-US" dirty="0"/>
              <a:t>个</a:t>
            </a:r>
            <a:r>
              <a:rPr lang="zh-CN" altLang="en-US" dirty="0" smtClean="0"/>
              <a:t>自己</a:t>
            </a:r>
            <a:r>
              <a:rPr lang="zh-CN" altLang="en-US" dirty="0" smtClean="0"/>
              <a:t>喜欢已久</a:t>
            </a:r>
            <a:r>
              <a:rPr lang="zh-CN" altLang="en-US" dirty="0" smtClean="0"/>
              <a:t>的包，</a:t>
            </a:r>
            <a:r>
              <a:rPr lang="en-US" altLang="zh-CN" dirty="0" smtClean="0"/>
              <a:t>___________</a:t>
            </a:r>
            <a:r>
              <a:rPr lang="zh-CN" altLang="en-US" dirty="0" smtClean="0"/>
              <a:t>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6331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270892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00B050"/>
                </a:solidFill>
              </a:rPr>
              <a:t>词语辨析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23532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B050"/>
                </a:solidFill>
              </a:rPr>
              <a:t>可惜</a:t>
            </a:r>
            <a:r>
              <a:rPr lang="en-US" altLang="zh-CN" b="1" dirty="0" smtClean="0">
                <a:solidFill>
                  <a:srgbClr val="00B050"/>
                </a:solidFill>
              </a:rPr>
              <a:t>-</a:t>
            </a:r>
            <a:r>
              <a:rPr lang="zh-CN" altLang="en-US" b="1" dirty="0" smtClean="0">
                <a:solidFill>
                  <a:srgbClr val="00B050"/>
                </a:solidFill>
              </a:rPr>
              <a:t>惋惜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664932"/>
            <a:ext cx="8229600" cy="2193067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中国队在最后的时刻输了球，让人觉得非常</a:t>
            </a:r>
            <a:r>
              <a:rPr lang="zh-CN" altLang="en-US" b="1" dirty="0" smtClean="0">
                <a:solidFill>
                  <a:srgbClr val="00B050"/>
                </a:solidFill>
              </a:rPr>
              <a:t>可惜</a:t>
            </a:r>
            <a:r>
              <a:rPr lang="en-US" altLang="zh-CN" b="1" dirty="0" smtClean="0">
                <a:solidFill>
                  <a:srgbClr val="00B050"/>
                </a:solidFill>
              </a:rPr>
              <a:t>/</a:t>
            </a:r>
            <a:r>
              <a:rPr lang="zh-CN" altLang="en-US" b="1" dirty="0" smtClean="0">
                <a:solidFill>
                  <a:srgbClr val="00B050"/>
                </a:solidFill>
              </a:rPr>
              <a:t>惋惜</a:t>
            </a:r>
            <a:r>
              <a:rPr lang="zh-CN" altLang="en-US" dirty="0" smtClean="0"/>
              <a:t>。</a:t>
            </a:r>
            <a:endParaRPr lang="zh-TW" altLang="en-US" dirty="0"/>
          </a:p>
        </p:txBody>
      </p:sp>
      <p:pic>
        <p:nvPicPr>
          <p:cNvPr id="4" name="Picture 2" descr="C:\Users\ASUS\Downloads\gaitubao_com_0930210328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312578"/>
              </p:ext>
            </p:extLst>
          </p:nvPr>
        </p:nvGraphicFramePr>
        <p:xfrm>
          <a:off x="510680" y="1883370"/>
          <a:ext cx="8122640" cy="259900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2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0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323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可惜   惋惜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都有对不幸或不如意的事表示遗憾或同情的意思。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都可以受程度副词的修饰。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7453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B050"/>
                </a:solidFill>
              </a:rPr>
              <a:t>可惜</a:t>
            </a:r>
            <a:r>
              <a:rPr lang="en-US" altLang="zh-CN" b="1" dirty="0" smtClean="0">
                <a:solidFill>
                  <a:srgbClr val="00B050"/>
                </a:solidFill>
              </a:rPr>
              <a:t>-</a:t>
            </a:r>
            <a:r>
              <a:rPr lang="zh-CN" altLang="en-US" b="1" dirty="0" smtClean="0">
                <a:solidFill>
                  <a:srgbClr val="00B050"/>
                </a:solidFill>
              </a:rPr>
              <a:t>惋惜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6304324"/>
              </p:ext>
            </p:extLst>
          </p:nvPr>
        </p:nvGraphicFramePr>
        <p:xfrm>
          <a:off x="251520" y="1308902"/>
          <a:ext cx="8640960" cy="392029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可惜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惋惜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88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</a:rPr>
                        <a:t>使用范围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较大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较小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形容词</a:t>
                      </a:r>
                      <a:endParaRPr lang="zh-TW" altLang="en-US" sz="3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/>
                        <a:t>动词</a:t>
                      </a:r>
                      <a:endParaRPr lang="zh-TW" altLang="en-US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副词</a:t>
                      </a:r>
                      <a:endParaRPr lang="zh-TW" altLang="en-US" sz="3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/>
                        <a:t>没有这种用法</a:t>
                      </a:r>
                      <a:endParaRPr lang="zh-TW" altLang="en-US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991033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</a:rPr>
                        <a:t>用法</a:t>
                      </a:r>
                      <a:endParaRPr lang="zh-TW" altLang="en-US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可以独立成句</a:t>
                      </a:r>
                      <a:endParaRPr lang="zh-TW" altLang="en-US" sz="3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/>
                        <a:t>不可以</a:t>
                      </a:r>
                      <a:endParaRPr lang="zh-TW" altLang="en-US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</a:rPr>
                        <a:t>语体</a:t>
                      </a:r>
                      <a:endParaRPr lang="zh-TW" altLang="en-US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多用于</a:t>
                      </a:r>
                      <a:r>
                        <a:rPr lang="zh-CN" altLang="en-US" sz="3600" dirty="0" smtClean="0"/>
                        <a:t>口语</a:t>
                      </a:r>
                      <a:endParaRPr lang="zh-TW" altLang="en-US" sz="3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多用于</a:t>
                      </a:r>
                      <a:r>
                        <a:rPr lang="zh-CN" altLang="en-US" sz="3600" dirty="0" smtClean="0"/>
                        <a:t>书面语</a:t>
                      </a:r>
                      <a:endParaRPr lang="zh-TW" altLang="en-US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8222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622445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B050"/>
                </a:solidFill>
              </a:rPr>
              <a:t>可惜</a:t>
            </a:r>
            <a:r>
              <a:rPr lang="en-US" altLang="zh-CN" b="1" dirty="0">
                <a:solidFill>
                  <a:srgbClr val="00B050"/>
                </a:solidFill>
              </a:rPr>
              <a:t>-</a:t>
            </a:r>
            <a:r>
              <a:rPr lang="zh-CN" altLang="en-US" b="1" dirty="0">
                <a:solidFill>
                  <a:srgbClr val="00B050"/>
                </a:solidFill>
              </a:rPr>
              <a:t>惋惜</a:t>
            </a:r>
            <a:endParaRPr lang="zh-TW" altLang="en-US" dirty="0"/>
          </a:p>
        </p:txBody>
      </p:sp>
      <p:pic>
        <p:nvPicPr>
          <p:cNvPr id="5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內容版面配置區 2"/>
          <p:cNvSpPr txBox="1">
            <a:spLocks/>
          </p:cNvSpPr>
          <p:nvPr/>
        </p:nvSpPr>
        <p:spPr>
          <a:xfrm>
            <a:off x="662880" y="3645024"/>
            <a:ext cx="82296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到了北京不去长城参观，真是一件十分</a:t>
            </a:r>
            <a:r>
              <a:rPr lang="zh-CN" altLang="en-US" b="1" dirty="0" smtClean="0">
                <a:solidFill>
                  <a:srgbClr val="00B050"/>
                </a:solidFill>
              </a:rPr>
              <a:t>可惜</a:t>
            </a:r>
            <a:r>
              <a:rPr lang="zh-CN" altLang="en-US" dirty="0" smtClean="0"/>
              <a:t>的事情。</a:t>
            </a:r>
            <a:endParaRPr lang="en-US" altLang="zh-CN" dirty="0" smtClean="0"/>
          </a:p>
          <a:p>
            <a:r>
              <a:rPr lang="zh-CN" altLang="en-US" dirty="0" smtClean="0"/>
              <a:t>她年纪轻轻的，死得太</a:t>
            </a:r>
            <a:r>
              <a:rPr lang="zh-CN" altLang="en-US" b="1" dirty="0">
                <a:solidFill>
                  <a:srgbClr val="00B050"/>
                </a:solidFill>
              </a:rPr>
              <a:t>可惜</a:t>
            </a:r>
            <a:r>
              <a:rPr lang="zh-CN" altLang="en-US" dirty="0" smtClean="0"/>
              <a:t>了。</a:t>
            </a:r>
            <a:endParaRPr lang="en-US" altLang="zh-CN" dirty="0" smtClean="0"/>
          </a:p>
          <a:p>
            <a:r>
              <a:rPr lang="zh-CN" altLang="en-US" dirty="0" smtClean="0"/>
              <a:t>他错过了去名牌大学学习的机会，大家都为他</a:t>
            </a:r>
            <a:r>
              <a:rPr lang="zh-CN" altLang="en-US" b="1" dirty="0">
                <a:solidFill>
                  <a:srgbClr val="00B050"/>
                </a:solidFill>
              </a:rPr>
              <a:t>惋惜</a:t>
            </a:r>
            <a:r>
              <a:rPr lang="zh-CN" altLang="en-US" dirty="0" smtClean="0"/>
              <a:t>。</a:t>
            </a:r>
            <a:endParaRPr lang="zh-TW" altLang="en-US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3504139"/>
              </p:ext>
            </p:extLst>
          </p:nvPr>
        </p:nvGraphicFramePr>
        <p:xfrm>
          <a:off x="457200" y="1600200"/>
          <a:ext cx="8640960" cy="122719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3042083968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407985749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369682732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可惜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惋惜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844298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形容词</a:t>
                      </a:r>
                      <a:endParaRPr lang="zh-TW" altLang="en-US" sz="3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/>
                        <a:t>动词</a:t>
                      </a:r>
                      <a:endParaRPr lang="zh-TW" altLang="en-US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6429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7721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B050"/>
                </a:solidFill>
              </a:rPr>
              <a:t>可惜</a:t>
            </a:r>
            <a:r>
              <a:rPr lang="en-US" altLang="zh-CN" b="1" dirty="0">
                <a:solidFill>
                  <a:srgbClr val="00B050"/>
                </a:solidFill>
              </a:rPr>
              <a:t>-</a:t>
            </a:r>
            <a:r>
              <a:rPr lang="zh-CN" altLang="en-US" b="1" dirty="0">
                <a:solidFill>
                  <a:srgbClr val="00B050"/>
                </a:solidFill>
              </a:rPr>
              <a:t>惋惜</a:t>
            </a:r>
            <a:endParaRPr lang="zh-TW" altLang="en-US" dirty="0"/>
          </a:p>
        </p:txBody>
      </p:sp>
      <p:pic>
        <p:nvPicPr>
          <p:cNvPr id="5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內容版面配置區 2"/>
          <p:cNvSpPr txBox="1">
            <a:spLocks/>
          </p:cNvSpPr>
          <p:nvPr/>
        </p:nvSpPr>
        <p:spPr>
          <a:xfrm>
            <a:off x="662880" y="3645024"/>
            <a:ext cx="8229600" cy="2193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今天我们全部同学一起照相，</a:t>
            </a:r>
            <a:r>
              <a:rPr lang="zh-CN" altLang="en-US" b="1" dirty="0">
                <a:solidFill>
                  <a:srgbClr val="00B050"/>
                </a:solidFill>
              </a:rPr>
              <a:t>可惜</a:t>
            </a:r>
            <a:r>
              <a:rPr lang="zh-CN" altLang="en-US" dirty="0" smtClean="0"/>
              <a:t>我迟到了，没赶上。</a:t>
            </a:r>
            <a:endParaRPr lang="en-US" altLang="zh-CN" dirty="0" smtClean="0"/>
          </a:p>
          <a:p>
            <a:r>
              <a:rPr lang="zh-CN" altLang="en-US" dirty="0" smtClean="0"/>
              <a:t>我非常想看那个张艺谋的新电影，</a:t>
            </a:r>
            <a:r>
              <a:rPr lang="zh-CN" altLang="en-US" b="1" dirty="0">
                <a:solidFill>
                  <a:srgbClr val="00B050"/>
                </a:solidFill>
              </a:rPr>
              <a:t>可惜</a:t>
            </a:r>
            <a:r>
              <a:rPr lang="zh-CN" altLang="en-US" dirty="0" smtClean="0"/>
              <a:t>没买到票。</a:t>
            </a:r>
            <a:endParaRPr lang="zh-TW" altLang="en-US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626605"/>
              </p:ext>
            </p:extLst>
          </p:nvPr>
        </p:nvGraphicFramePr>
        <p:xfrm>
          <a:off x="457200" y="1600200"/>
          <a:ext cx="8640960" cy="122719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38536">
                  <a:extLst>
                    <a:ext uri="{9D8B030D-6E8A-4147-A177-3AD203B41FA5}">
                      <a16:colId xmlns:a16="http://schemas.microsoft.com/office/drawing/2014/main" val="817087232"/>
                    </a:ext>
                  </a:extLst>
                </a:gridCol>
                <a:gridCol w="3086000">
                  <a:extLst>
                    <a:ext uri="{9D8B030D-6E8A-4147-A177-3AD203B41FA5}">
                      <a16:colId xmlns:a16="http://schemas.microsoft.com/office/drawing/2014/main" val="383313062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87662020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可惜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惋惜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0461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副词</a:t>
                      </a:r>
                      <a:endParaRPr lang="zh-TW" altLang="en-US" sz="3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/>
                        <a:t>没有这种用法</a:t>
                      </a:r>
                      <a:endParaRPr lang="zh-TW" altLang="en-US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8816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963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B050"/>
                </a:solidFill>
              </a:rPr>
              <a:t>争斗</a:t>
            </a:r>
            <a:r>
              <a:rPr lang="en-US" altLang="zh-CN" b="1" dirty="0" smtClean="0">
                <a:solidFill>
                  <a:srgbClr val="00B050"/>
                </a:solidFill>
              </a:rPr>
              <a:t>-</a:t>
            </a:r>
            <a:r>
              <a:rPr lang="zh-CN" altLang="en-US" b="1" dirty="0" smtClean="0">
                <a:solidFill>
                  <a:srgbClr val="00B050"/>
                </a:solidFill>
              </a:rPr>
              <a:t>斗争</a:t>
            </a:r>
            <a:endParaRPr lang="zh-TW" altLang="en-US" dirty="0"/>
          </a:p>
        </p:txBody>
      </p:sp>
      <p:pic>
        <p:nvPicPr>
          <p:cNvPr id="4" name="Picture 2" descr="C:\Users\ASUS\Downloads\gaitubao_com_0930210328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0843954"/>
              </p:ext>
            </p:extLst>
          </p:nvPr>
        </p:nvGraphicFramePr>
        <p:xfrm>
          <a:off x="539552" y="1858814"/>
          <a:ext cx="8122640" cy="259900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2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0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323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争斗  斗争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都有矛盾的双方互相冲突，一方想战胜另一方的意思。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都是动词。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9515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B050"/>
                </a:solidFill>
              </a:rPr>
              <a:t>可惜</a:t>
            </a:r>
            <a:r>
              <a:rPr lang="en-US" altLang="zh-CN" b="1" dirty="0">
                <a:solidFill>
                  <a:srgbClr val="00B050"/>
                </a:solidFill>
              </a:rPr>
              <a:t>-</a:t>
            </a:r>
            <a:r>
              <a:rPr lang="zh-CN" altLang="en-US" b="1" dirty="0">
                <a:solidFill>
                  <a:srgbClr val="00B050"/>
                </a:solidFill>
              </a:rPr>
              <a:t>惋惜</a:t>
            </a:r>
            <a:endParaRPr lang="zh-TW" altLang="en-US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62880" y="3645024"/>
            <a:ext cx="8229600" cy="2193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一个人才就这样被毒品毁掉了，</a:t>
            </a:r>
            <a:r>
              <a:rPr lang="zh-CN" altLang="en-US" b="1" dirty="0">
                <a:solidFill>
                  <a:srgbClr val="00B050"/>
                </a:solidFill>
              </a:rPr>
              <a:t>可惜</a:t>
            </a:r>
            <a:r>
              <a:rPr lang="zh-CN" altLang="en-US" dirty="0" smtClean="0"/>
              <a:t>！</a:t>
            </a:r>
            <a:endParaRPr lang="en-US" altLang="zh-CN" dirty="0" smtClean="0"/>
          </a:p>
          <a:p>
            <a:r>
              <a:rPr lang="zh-CN" altLang="en-US" b="1" dirty="0">
                <a:solidFill>
                  <a:srgbClr val="00B050"/>
                </a:solidFill>
              </a:rPr>
              <a:t>可惜</a:t>
            </a:r>
            <a:r>
              <a:rPr lang="zh-CN" altLang="en-US" dirty="0" smtClean="0"/>
              <a:t>啊，白白浪费了一年的时间。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047579"/>
              </p:ext>
            </p:extLst>
          </p:nvPr>
        </p:nvGraphicFramePr>
        <p:xfrm>
          <a:off x="457200" y="1600200"/>
          <a:ext cx="8640960" cy="1299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696169117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3143392699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940440115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可惜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惋惜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406454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</a:rPr>
                        <a:t>用法</a:t>
                      </a:r>
                      <a:endParaRPr lang="zh-TW" altLang="en-US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可以独立成句</a:t>
                      </a:r>
                      <a:endParaRPr lang="zh-TW" altLang="en-US" sz="3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/>
                        <a:t>不可以</a:t>
                      </a:r>
                      <a:endParaRPr lang="zh-TW" altLang="en-US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503941"/>
                  </a:ext>
                </a:extLst>
              </a:tr>
            </a:tbl>
          </a:graphicData>
        </a:graphic>
      </p:graphicFrame>
      <p:pic>
        <p:nvPicPr>
          <p:cNvPr id="7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51139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这么年轻就离开了这个世界，真（        ）啊！</a:t>
            </a:r>
            <a:endParaRPr lang="en-US" altLang="zh-CN" dirty="0" smtClean="0"/>
          </a:p>
          <a:p>
            <a:r>
              <a:rPr lang="zh-CN" altLang="en-US" dirty="0" smtClean="0"/>
              <a:t>他错过了这次好机会，大家都为他（        </a:t>
            </a:r>
            <a:r>
              <a:rPr lang="zh-CN" altLang="en-US" dirty="0"/>
              <a:t>） 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5623959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B050"/>
                </a:solidFill>
              </a:rPr>
              <a:t>绝望</a:t>
            </a:r>
            <a:r>
              <a:rPr lang="en-US" altLang="zh-CN" b="1" dirty="0" smtClean="0">
                <a:solidFill>
                  <a:srgbClr val="00B050"/>
                </a:solidFill>
              </a:rPr>
              <a:t>-</a:t>
            </a:r>
            <a:r>
              <a:rPr lang="zh-CN" altLang="en-US" b="1" dirty="0" smtClean="0">
                <a:solidFill>
                  <a:srgbClr val="00B050"/>
                </a:solidFill>
              </a:rPr>
              <a:t>失望</a:t>
            </a:r>
            <a:endParaRPr lang="zh-TW" altLang="en-US" b="1" dirty="0">
              <a:solidFill>
                <a:srgbClr val="00B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948101"/>
            <a:ext cx="8229600" cy="1721258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这个牌子的电脑老出问题，让我非常</a:t>
            </a:r>
            <a:r>
              <a:rPr lang="zh-CN" altLang="en-US" b="1" dirty="0" smtClean="0">
                <a:solidFill>
                  <a:srgbClr val="00B050"/>
                </a:solidFill>
              </a:rPr>
              <a:t>失望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看到孩子的病一天比一天严重，爸爸妈妈的心里十分</a:t>
            </a:r>
            <a:r>
              <a:rPr lang="zh-CN" altLang="en-US" b="1" dirty="0">
                <a:solidFill>
                  <a:srgbClr val="00B050"/>
                </a:solidFill>
              </a:rPr>
              <a:t>绝望</a:t>
            </a:r>
            <a:r>
              <a:rPr lang="zh-CN" altLang="en-US" dirty="0" smtClean="0"/>
              <a:t>。</a:t>
            </a:r>
            <a:endParaRPr lang="en-US" altLang="zh-CN" dirty="0" smtClean="0"/>
          </a:p>
        </p:txBody>
      </p:sp>
      <p:pic>
        <p:nvPicPr>
          <p:cNvPr id="4" name="Picture 2" descr="C:\Users\ASUS\Downloads\gaitubao_com_0930210328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7977374"/>
              </p:ext>
            </p:extLst>
          </p:nvPr>
        </p:nvGraphicFramePr>
        <p:xfrm>
          <a:off x="539552" y="1849113"/>
          <a:ext cx="8122640" cy="295068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2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0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323">
                <a:tc>
                  <a:txBody>
                    <a:bodyPr/>
                    <a:lstStyle/>
                    <a:p>
                      <a:pPr algn="dist"/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绝望  失望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都有失去希望和信心的意思。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词性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都是动词。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0201">
                <a:tc>
                  <a:txBody>
                    <a:bodyPr/>
                    <a:lstStyle/>
                    <a:p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搭配</a:t>
                      </a:r>
                      <a:endParaRPr lang="zh-TW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dirty="0" smtClean="0">
                          <a:solidFill>
                            <a:schemeClr val="tx1"/>
                          </a:solidFill>
                        </a:rPr>
                        <a:t>都可以受程度副词的修饰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630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9870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B050"/>
                </a:solidFill>
              </a:rPr>
              <a:t>绝望</a:t>
            </a:r>
            <a:r>
              <a:rPr lang="en-US" altLang="zh-CN" b="1" dirty="0">
                <a:solidFill>
                  <a:srgbClr val="00B050"/>
                </a:solidFill>
              </a:rPr>
              <a:t>-</a:t>
            </a:r>
            <a:r>
              <a:rPr lang="zh-CN" altLang="en-US" b="1" dirty="0">
                <a:solidFill>
                  <a:srgbClr val="00B050"/>
                </a:solidFill>
              </a:rPr>
              <a:t>失望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8580" y="3501008"/>
            <a:ext cx="8229600" cy="3273016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因</a:t>
            </a:r>
            <a:r>
              <a:rPr lang="zh-CN" altLang="en-US" dirty="0" smtClean="0"/>
              <a:t>为今年没有考上大学，他</a:t>
            </a:r>
            <a:r>
              <a:rPr lang="zh-CN" altLang="en-US" b="1" dirty="0">
                <a:solidFill>
                  <a:srgbClr val="00B050"/>
                </a:solidFill>
              </a:rPr>
              <a:t>失望</a:t>
            </a:r>
            <a:r>
              <a:rPr lang="zh-CN" altLang="en-US" dirty="0" smtClean="0"/>
              <a:t>了。</a:t>
            </a:r>
            <a:endParaRPr lang="en-US" altLang="zh-CN" dirty="0" smtClean="0"/>
          </a:p>
          <a:p>
            <a:r>
              <a:rPr lang="zh-CN" altLang="en-US" dirty="0"/>
              <a:t>什</a:t>
            </a:r>
            <a:r>
              <a:rPr lang="zh-CN" altLang="en-US" dirty="0" smtClean="0"/>
              <a:t>么药都试过了，但他的病还是没有好转，大家都</a:t>
            </a:r>
            <a:r>
              <a:rPr lang="zh-CN" altLang="en-US" b="1" dirty="0">
                <a:solidFill>
                  <a:srgbClr val="00B050"/>
                </a:solidFill>
              </a:rPr>
              <a:t>绝望</a:t>
            </a:r>
            <a:r>
              <a:rPr lang="zh-CN" altLang="en-US" dirty="0" smtClean="0"/>
              <a:t>了。</a:t>
            </a:r>
            <a:endParaRPr lang="en-US" altLang="zh-CN" dirty="0" smtClean="0"/>
          </a:p>
          <a:p>
            <a:r>
              <a:rPr lang="zh-CN" altLang="en-US" dirty="0"/>
              <a:t>商量</a:t>
            </a:r>
            <a:r>
              <a:rPr lang="zh-CN" altLang="en-US" dirty="0" smtClean="0"/>
              <a:t>好的旅行计划不能去了，真让人</a:t>
            </a:r>
            <a:r>
              <a:rPr lang="zh-CN" altLang="en-US" b="1" dirty="0">
                <a:solidFill>
                  <a:srgbClr val="00B050"/>
                </a:solidFill>
              </a:rPr>
              <a:t>失望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这</a:t>
            </a:r>
            <a:r>
              <a:rPr lang="zh-CN" altLang="en-US" dirty="0" smtClean="0"/>
              <a:t>位老人对生活完全</a:t>
            </a:r>
            <a:r>
              <a:rPr lang="zh-CN" altLang="en-US" b="1" dirty="0">
                <a:solidFill>
                  <a:srgbClr val="00B050"/>
                </a:solidFill>
              </a:rPr>
              <a:t>绝望</a:t>
            </a:r>
            <a:r>
              <a:rPr lang="zh-CN" altLang="en-US" dirty="0" smtClean="0"/>
              <a:t>了，选择了自杀这条路。</a:t>
            </a:r>
            <a:endParaRPr lang="zh-TW" altLang="en-US" dirty="0"/>
          </a:p>
        </p:txBody>
      </p:sp>
      <p:pic>
        <p:nvPicPr>
          <p:cNvPr id="4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749039"/>
              </p:ext>
            </p:extLst>
          </p:nvPr>
        </p:nvGraphicFramePr>
        <p:xfrm>
          <a:off x="275252" y="1417638"/>
          <a:ext cx="8352928" cy="1524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6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2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绝望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失望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88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</a:rPr>
                        <a:t>语义轻重</a:t>
                      </a:r>
                      <a:endParaRPr lang="zh-TW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语义重。强调希望断绝或毫无希望。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语义较轻。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98064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看着病重的妻子，内心（        ）的感觉越来越强烈。</a:t>
            </a:r>
            <a:endParaRPr lang="en-US" altLang="zh-CN" dirty="0" smtClean="0"/>
          </a:p>
          <a:p>
            <a:r>
              <a:rPr lang="zh-CN" altLang="en-US" dirty="0" smtClean="0"/>
              <a:t>你这次的学习成绩没有让爸爸妈妈（        ），我们</a:t>
            </a:r>
            <a:r>
              <a:rPr lang="zh-CN" altLang="en-US" dirty="0" smtClean="0"/>
              <a:t>一定要奖</a:t>
            </a:r>
            <a:r>
              <a:rPr lang="zh-CN" altLang="en-US" dirty="0" smtClean="0"/>
              <a:t>励你！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94440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B050"/>
                </a:solidFill>
              </a:rPr>
              <a:t>争斗</a:t>
            </a:r>
            <a:r>
              <a:rPr lang="en-US" altLang="zh-CN" b="1" dirty="0">
                <a:solidFill>
                  <a:srgbClr val="00B050"/>
                </a:solidFill>
              </a:rPr>
              <a:t>-</a:t>
            </a:r>
            <a:r>
              <a:rPr lang="zh-CN" altLang="en-US" b="1" dirty="0">
                <a:solidFill>
                  <a:srgbClr val="00B050"/>
                </a:solidFill>
              </a:rPr>
              <a:t>斗争</a:t>
            </a:r>
            <a:endParaRPr lang="zh-TW" altLang="en-US" dirty="0"/>
          </a:p>
        </p:txBody>
      </p:sp>
      <p:pic>
        <p:nvPicPr>
          <p:cNvPr id="4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5489889"/>
              </p:ext>
            </p:extLst>
          </p:nvPr>
        </p:nvGraphicFramePr>
        <p:xfrm>
          <a:off x="251520" y="1567695"/>
          <a:ext cx="8640960" cy="46392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695">
                <a:tc>
                  <a:txBody>
                    <a:bodyPr/>
                    <a:lstStyle/>
                    <a:p>
                      <a:pPr algn="dist"/>
                      <a:endParaRPr lang="zh-TW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4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争斗</a:t>
                      </a:r>
                      <a:endParaRPr kumimoji="0" lang="zh-TW" altLang="en-US" sz="4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4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cs typeface="+mn-cs"/>
                        </a:rPr>
                        <a:t>斗争</a:t>
                      </a:r>
                      <a:endParaRPr kumimoji="0" lang="zh-TW" altLang="en-US" sz="4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88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 smtClean="0">
                          <a:solidFill>
                            <a:schemeClr val="tx1"/>
                          </a:solidFill>
                        </a:rPr>
                        <a:t>语义</a:t>
                      </a:r>
                      <a:endParaRPr lang="zh-TW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有打架的意思。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chemeClr val="tx1"/>
                          </a:solidFill>
                        </a:rPr>
                        <a:t>没有这个意思。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宋体" panose="02010600030101010101" pitchFamily="2" charset="-122"/>
                          <a:cs typeface="+mn-cs"/>
                        </a:rPr>
                        <a:t>语义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对象的范围小，主要指人与人、动物与动物之间。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对象范围大：人、势力、自然、疾病、困难。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宋体" panose="02010600030101010101" pitchFamily="2" charset="-122"/>
                          <a:cs typeface="+mn-cs"/>
                        </a:rPr>
                        <a:t>语义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没有这个意思。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指打击对的一方或不良现象的意思。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宋体" panose="02010600030101010101" pitchFamily="2" charset="-122"/>
                          <a:cs typeface="+mn-cs"/>
                        </a:rPr>
                        <a:t>语义</a:t>
                      </a:r>
                      <a:endParaRPr kumimoji="0" lang="zh-TW" alt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没有这个意思。</a:t>
                      </a:r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有为实现目标努力奋斗的意思。</a:t>
                      </a:r>
                      <a:endParaRPr lang="zh-TW" alt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032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她与癌症（        ）了一辈子，但最后还是失败了。</a:t>
            </a:r>
            <a:endParaRPr lang="en-US" altLang="zh-CN" dirty="0"/>
          </a:p>
          <a:p>
            <a:r>
              <a:rPr lang="zh-CN" altLang="en-US" dirty="0"/>
              <a:t>同学们都在</a:t>
            </a:r>
            <a:r>
              <a:rPr lang="zh-CN" altLang="en-US" dirty="0" smtClean="0"/>
              <a:t>为自己的梦想而</a:t>
            </a:r>
            <a:r>
              <a:rPr lang="zh-CN" altLang="en-US" dirty="0"/>
              <a:t>（        ） 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你</a:t>
            </a:r>
            <a:r>
              <a:rPr lang="zh-CN" altLang="en-US" dirty="0" smtClean="0"/>
              <a:t>们两个不要再</a:t>
            </a:r>
            <a:r>
              <a:rPr lang="zh-CN" altLang="en-US" dirty="0"/>
              <a:t>（        ） </a:t>
            </a:r>
            <a:r>
              <a:rPr lang="zh-CN" altLang="en-US" dirty="0" smtClean="0"/>
              <a:t>下去了，打来打去多不好看。</a:t>
            </a:r>
            <a:endParaRPr lang="en-US" altLang="zh-CN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19355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1480" y="292639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生词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944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2525</Words>
  <Application>Microsoft Office PowerPoint</Application>
  <PresentationFormat>如螢幕大小 (4:3)</PresentationFormat>
  <Paragraphs>380</Paragraphs>
  <Slides>64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64</vt:i4>
      </vt:variant>
    </vt:vector>
  </HeadingPairs>
  <TitlesOfParts>
    <vt:vector size="70" baseType="lpstr">
      <vt:lpstr>宋体</vt:lpstr>
      <vt:lpstr>新細明體</vt:lpstr>
      <vt:lpstr>Arial</vt:lpstr>
      <vt:lpstr>Calibri</vt:lpstr>
      <vt:lpstr>Wingdings</vt:lpstr>
      <vt:lpstr>Office 佈景主題</vt:lpstr>
      <vt:lpstr>内部招标</vt:lpstr>
      <vt:lpstr>生词复习 </vt:lpstr>
      <vt:lpstr>清晰-清楚</vt:lpstr>
      <vt:lpstr>清晰-清楚</vt:lpstr>
      <vt:lpstr>清晰-清楚</vt:lpstr>
      <vt:lpstr>争斗-斗争</vt:lpstr>
      <vt:lpstr>争斗-斗争</vt:lpstr>
      <vt:lpstr>PowerPoint 簡報</vt:lpstr>
      <vt:lpstr>生词</vt:lpstr>
      <vt:lpstr>快活</vt:lpstr>
      <vt:lpstr>出（点）血</vt:lpstr>
      <vt:lpstr>这么着</vt:lpstr>
      <vt:lpstr>承包</vt:lpstr>
      <vt:lpstr>合算</vt:lpstr>
      <vt:lpstr>赚</vt:lpstr>
      <vt:lpstr>小金库</vt:lpstr>
      <vt:lpstr>管不着</vt:lpstr>
      <vt:lpstr>开价</vt:lpstr>
      <vt:lpstr>慎重</vt:lpstr>
      <vt:lpstr>黑</vt:lpstr>
      <vt:lpstr>乐意</vt:lpstr>
      <vt:lpstr>可惜</vt:lpstr>
      <vt:lpstr>自个儿</vt:lpstr>
      <vt:lpstr>绝望</vt:lpstr>
      <vt:lpstr>杀（出）</vt:lpstr>
      <vt:lpstr>匹</vt:lpstr>
      <vt:lpstr>黑马</vt:lpstr>
      <vt:lpstr>见义勇为</vt:lpstr>
      <vt:lpstr>甭</vt:lpstr>
      <vt:lpstr>凡事</vt:lpstr>
      <vt:lpstr>竞争</vt:lpstr>
      <vt:lpstr>当仁不让</vt:lpstr>
      <vt:lpstr>差事</vt:lpstr>
      <vt:lpstr>降价</vt:lpstr>
      <vt:lpstr>干脆</vt:lpstr>
      <vt:lpstr>PowerPoint 簡報</vt:lpstr>
      <vt:lpstr>PowerPoint 簡報</vt:lpstr>
      <vt:lpstr>练一练</vt:lpstr>
      <vt:lpstr>回答问题</vt:lpstr>
      <vt:lpstr>PowerPoint 簡報</vt:lpstr>
      <vt:lpstr>PowerPoint 簡報</vt:lpstr>
      <vt:lpstr>PowerPoint 簡報</vt:lpstr>
      <vt:lpstr>PowerPoint 簡報</vt:lpstr>
      <vt:lpstr>语言点</vt:lpstr>
      <vt:lpstr>这么说你打算为这件事出点血了？</vt:lpstr>
      <vt:lpstr>PowerPoint 簡報</vt:lpstr>
      <vt:lpstr>PowerPoint 簡報</vt:lpstr>
      <vt:lpstr>练一练</vt:lpstr>
      <vt:lpstr>别无分店</vt:lpstr>
      <vt:lpstr>PowerPoint 簡報</vt:lpstr>
      <vt:lpstr>练一练</vt:lpstr>
      <vt:lpstr>睫毛都不眨</vt:lpstr>
      <vt:lpstr>PowerPoint 簡報</vt:lpstr>
      <vt:lpstr>练一练</vt:lpstr>
      <vt:lpstr>词语辨析</vt:lpstr>
      <vt:lpstr>可惜-惋惜</vt:lpstr>
      <vt:lpstr>可惜-惋惜</vt:lpstr>
      <vt:lpstr>可惜-惋惜</vt:lpstr>
      <vt:lpstr>可惜-惋惜</vt:lpstr>
      <vt:lpstr>可惜-惋惜</vt:lpstr>
      <vt:lpstr>练一练</vt:lpstr>
      <vt:lpstr>绝望-失望</vt:lpstr>
      <vt:lpstr>绝望-失望</vt:lpstr>
      <vt:lpstr>练一练</vt:lpstr>
    </vt:vector>
  </TitlesOfParts>
  <Company>C.M.T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ASUS</dc:creator>
  <cp:lastModifiedBy>ASUS</cp:lastModifiedBy>
  <cp:revision>63</cp:revision>
  <dcterms:created xsi:type="dcterms:W3CDTF">2018-11-24T14:18:19Z</dcterms:created>
  <dcterms:modified xsi:type="dcterms:W3CDTF">2018-11-28T23:58:30Z</dcterms:modified>
</cp:coreProperties>
</file>