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8" r:id="rId4"/>
    <p:sldId id="314" r:id="rId5"/>
    <p:sldId id="315" r:id="rId6"/>
    <p:sldId id="316" r:id="rId7"/>
    <p:sldId id="317" r:id="rId8"/>
    <p:sldId id="318" r:id="rId9"/>
    <p:sldId id="259" r:id="rId10"/>
    <p:sldId id="260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19" r:id="rId34"/>
    <p:sldId id="301" r:id="rId35"/>
    <p:sldId id="304" r:id="rId36"/>
    <p:sldId id="302" r:id="rId37"/>
    <p:sldId id="262" r:id="rId38"/>
    <p:sldId id="265" r:id="rId39"/>
    <p:sldId id="330" r:id="rId40"/>
    <p:sldId id="261" r:id="rId41"/>
    <p:sldId id="263" r:id="rId42"/>
    <p:sldId id="264" r:id="rId43"/>
    <p:sldId id="294" r:id="rId44"/>
    <p:sldId id="295" r:id="rId45"/>
    <p:sldId id="331" r:id="rId46"/>
    <p:sldId id="296" r:id="rId47"/>
    <p:sldId id="332" r:id="rId48"/>
    <p:sldId id="324" r:id="rId49"/>
    <p:sldId id="326" r:id="rId50"/>
    <p:sldId id="333" r:id="rId51"/>
    <p:sldId id="334" r:id="rId52"/>
    <p:sldId id="335" r:id="rId53"/>
    <p:sldId id="336" r:id="rId5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E12B4"/>
    <a:srgbClr val="24CADC"/>
    <a:srgbClr val="BE805A"/>
    <a:srgbClr val="B29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83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31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02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23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67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51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7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51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13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76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5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1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9BF1-98E3-4BA0-96D9-C8CD103C7D4F}" type="datetimeFigureOut">
              <a:rPr lang="zh-TW" altLang="en-US" smtClean="0"/>
              <a:t>2018/12/3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950F-E651-4FDC-8BE1-295C424AF6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54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内部招标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2018/11/2</a:t>
            </a:r>
            <a:r>
              <a:rPr lang="en-US" altLang="zh-CN" dirty="0" smtClean="0">
                <a:solidFill>
                  <a:schemeClr val="tx1"/>
                </a:solidFill>
              </a:rPr>
              <a:t>9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吴明桦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2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睫毛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n. </a:t>
            </a:r>
            <a:r>
              <a:rPr lang="zh-CN" altLang="en-US" dirty="0" smtClean="0"/>
              <a:t>眼睑上下边缘的细毛。 </a:t>
            </a:r>
            <a:r>
              <a:rPr lang="en-US" altLang="zh-CN" dirty="0" smtClean="0"/>
              <a:t>eyelash</a:t>
            </a:r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514350" indent="-514350">
              <a:buAutoNum type="alphaLcPeriod"/>
            </a:pPr>
            <a:endParaRPr lang="en-US" altLang="zh-TW" dirty="0" smtClean="0"/>
          </a:p>
          <a:p>
            <a:pPr marL="514350" indent="-514350">
              <a:buAutoNum type="alphaLcPeriod"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86698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v. </a:t>
            </a:r>
            <a:r>
              <a:rPr lang="zh-CN" altLang="en-US" dirty="0" smtClean="0"/>
              <a:t>（眼睛）闭上又立刻睁开。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57912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睃巡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571500" indent="-571500">
              <a:buAutoNum type="romanLcPeriod" startAt="5"/>
            </a:pPr>
            <a:r>
              <a:rPr lang="zh-CN" altLang="en-US" dirty="0" smtClean="0"/>
              <a:t>斜着眼睛四处看。</a:t>
            </a:r>
            <a:endParaRPr lang="en-US" altLang="zh-CN" dirty="0" smtClean="0"/>
          </a:p>
          <a:p>
            <a:pPr marL="571500" indent="-571500">
              <a:buAutoNum type="romanLcPeriod" startAt="5"/>
            </a:pPr>
            <a:endParaRPr lang="en-US" altLang="zh-TW" dirty="0"/>
          </a:p>
          <a:p>
            <a:pPr marL="571500" indent="-571500">
              <a:buAutoNum type="romanLcPeriod" startAt="5"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1. </a:t>
            </a:r>
            <a:r>
              <a:rPr lang="zh-CN" altLang="en-US" dirty="0" smtClean="0"/>
              <a:t>我睃巡四周，确认没有人在这里。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0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擀面杖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n.  </a:t>
            </a:r>
            <a:r>
              <a:rPr lang="zh-CN" altLang="en-US" dirty="0" smtClean="0"/>
              <a:t>擀面用的木棍儿。 </a:t>
            </a:r>
            <a:r>
              <a:rPr lang="en-US" altLang="zh-CN" dirty="0" smtClean="0"/>
              <a:t>Rolling pin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3583285" cy="358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定音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v.  </a:t>
            </a:r>
            <a:r>
              <a:rPr lang="zh-CN" altLang="en-US" dirty="0" smtClean="0"/>
              <a:t>比喻对某件事作出的最后的评价或处理。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en-US" altLang="zh-CN" dirty="0" smtClean="0"/>
              <a:t>. </a:t>
            </a:r>
            <a:r>
              <a:rPr lang="zh-CN" altLang="en-US" dirty="0" smtClean="0"/>
              <a:t>您</a:t>
            </a:r>
            <a:r>
              <a:rPr lang="zh-CN" altLang="en-US" dirty="0"/>
              <a:t>现在做的任何决定都是一锤定音的。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20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鹬蚌相争，渔翁得利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成语   蚌张开壳晒太阳，鹬去啄它，被蚌壳夹住了嘴，两方面都不肯相让。渔翁来了，把它们两个都捉住了。比喻双方相争持，让第三者得了利。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https://www.youtube.com/watch?v=yu8fhQl7Md4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36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君子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n. </a:t>
            </a:r>
            <a:r>
              <a:rPr lang="zh-CN" altLang="en-US" dirty="0" smtClean="0"/>
              <a:t>古代指地位高的人，后来指人格高尚的人。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我</a:t>
            </a:r>
            <a:r>
              <a:rPr lang="zh-CN" altLang="en-US" dirty="0"/>
              <a:t>主张君子动口不动手。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35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忙不迭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adv.  </a:t>
            </a:r>
            <a:r>
              <a:rPr lang="zh-CN" altLang="en-US" dirty="0" smtClean="0"/>
              <a:t>急忙；连忙。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21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改口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571500" indent="-571500">
              <a:buAutoNum type="romanLcPeriod" startAt="5"/>
            </a:pPr>
            <a:r>
              <a:rPr lang="zh-CN" altLang="en-US" dirty="0" smtClean="0"/>
              <a:t>改变自己原来说话的内容或语气。</a:t>
            </a:r>
            <a:endParaRPr lang="en-US" altLang="zh-CN" dirty="0" smtClean="0"/>
          </a:p>
          <a:p>
            <a:pPr marL="571500" indent="-571500">
              <a:buAutoNum type="romanLcPeriod" startAt="5"/>
            </a:pPr>
            <a:endParaRPr lang="en-US" altLang="zh-CN" dirty="0"/>
          </a:p>
          <a:p>
            <a:pPr marL="571500" indent="-571500">
              <a:buAutoNum type="romanLcPeriod" startAt="5"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  <a:br>
              <a:rPr lang="en-US" altLang="zh-CN" dirty="0" smtClean="0"/>
            </a:br>
            <a:r>
              <a:rPr lang="en-US" altLang="zh-CN" dirty="0" smtClean="0"/>
              <a:t>1. </a:t>
            </a:r>
            <a:r>
              <a:rPr lang="zh-CN" altLang="en-US" dirty="0"/>
              <a:t>发</a:t>
            </a:r>
            <a:r>
              <a:rPr lang="zh-CN" altLang="en-US" dirty="0" smtClean="0"/>
              <a:t>现老板不高兴，他马上改口说他非常喜欢这儿的工作。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28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退缩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v</a:t>
            </a:r>
            <a:r>
              <a:rPr lang="en-US" altLang="zh-CN" dirty="0" smtClean="0"/>
              <a:t>.   </a:t>
            </a:r>
            <a:r>
              <a:rPr lang="zh-CN" altLang="en-US" dirty="0"/>
              <a:t>向后</a:t>
            </a:r>
            <a:r>
              <a:rPr lang="zh-CN" altLang="en-US" dirty="0" smtClean="0"/>
              <a:t>退，向后缩。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 smtClean="0"/>
              <a:t>他说他可以独自打败任何人，可是杰克向他挑战时他却退缩了。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5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生词复习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67544" y="1268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https://quizlet.com/_5q1oco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160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571500" indent="-571500">
              <a:buAutoNum type="romanLcPeriod" startAt="5"/>
            </a:pPr>
            <a:r>
              <a:rPr lang="zh-CN" altLang="en-US" dirty="0" smtClean="0"/>
              <a:t>把整个任务承担下来；负责完成。</a:t>
            </a:r>
            <a:endParaRPr lang="en-US" altLang="zh-CN" dirty="0" smtClean="0"/>
          </a:p>
          <a:p>
            <a:pPr marL="571500" indent="-571500">
              <a:buAutoNum type="romanLcPeriod" startAt="5"/>
            </a:pPr>
            <a:endParaRPr lang="en-US" altLang="zh-TW" dirty="0"/>
          </a:p>
          <a:p>
            <a:pPr marL="571500" indent="-571500">
              <a:buAutoNum type="romanLcPeriod" startAt="5"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TW" dirty="0" smtClean="0"/>
              <a:t>1. </a:t>
            </a:r>
            <a:r>
              <a:rPr lang="zh-CN" altLang="en-US" dirty="0" smtClean="0"/>
              <a:t>这些事我包下来了。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693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v. </a:t>
            </a:r>
            <a:r>
              <a:rPr lang="zh-CN" altLang="en-US" dirty="0"/>
              <a:t> </a:t>
            </a:r>
            <a:r>
              <a:rPr lang="zh-CN" altLang="en-US" dirty="0" smtClean="0"/>
              <a:t>看。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垄断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v. </a:t>
            </a:r>
            <a:r>
              <a:rPr lang="zh-CN" altLang="en-US" dirty="0" smtClean="0"/>
              <a:t>把持或独占（多指贸易方面）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到</a:t>
            </a:r>
            <a:r>
              <a:rPr lang="zh-CN" altLang="en-US" dirty="0"/>
              <a:t>今天，很多人已经知道石油工业是由洛克菲</a:t>
            </a:r>
            <a:r>
              <a:rPr lang="zh-CN" altLang="en-US" dirty="0" smtClean="0"/>
              <a:t>勒（</a:t>
            </a:r>
            <a:r>
              <a:rPr lang="en-US" altLang="zh-TW" dirty="0"/>
              <a:t> Rockefeller </a:t>
            </a:r>
            <a:r>
              <a:rPr lang="zh-CN" altLang="en-US" dirty="0" smtClean="0"/>
              <a:t>）家族</a:t>
            </a:r>
            <a:r>
              <a:rPr lang="zh-CN" altLang="en-US" dirty="0"/>
              <a:t>一手垄</a:t>
            </a:r>
            <a:r>
              <a:rPr lang="zh-CN" altLang="en-US" dirty="0" smtClean="0"/>
              <a:t>断的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582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封锁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571500" indent="-571500">
              <a:buAutoNum type="romanLcPeriod" startAt="5"/>
            </a:pPr>
            <a:r>
              <a:rPr lang="zh-CN" altLang="en-US" dirty="0" smtClean="0"/>
              <a:t>用强制手段使跟外界断绝联系。</a:t>
            </a:r>
            <a:endParaRPr lang="en-US" altLang="zh-CN" dirty="0" smtClean="0"/>
          </a:p>
          <a:p>
            <a:pPr marL="571500" indent="-571500">
              <a:buAutoNum type="romanLcPeriod" startAt="5"/>
            </a:pPr>
            <a:endParaRPr lang="en-US" altLang="zh-CN" dirty="0"/>
          </a:p>
          <a:p>
            <a:pPr marL="571500" indent="-571500">
              <a:buAutoNum type="romanLcPeriod" startAt="5"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例句：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在</a:t>
            </a:r>
            <a:r>
              <a:rPr lang="zh-CN" altLang="en-US" dirty="0"/>
              <a:t>警察封锁钱的后面都聚集了许多人。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12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正当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a.  </a:t>
            </a:r>
            <a:r>
              <a:rPr lang="zh-CN" altLang="en-US" dirty="0" smtClean="0"/>
              <a:t>符合法律要求或情理的。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 smtClean="0"/>
              <a:t>没有正当的理由是不能请假的。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02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经营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</a:t>
            </a:r>
            <a:r>
              <a:rPr lang="zh-CN" altLang="en-US" dirty="0" smtClean="0"/>
              <a:t>释</a:t>
            </a:r>
            <a:endParaRPr lang="en-US" altLang="zh-CN" dirty="0"/>
          </a:p>
          <a:p>
            <a:pPr marL="571500" indent="-571500">
              <a:buAutoNum type="romanLcPeriod" startAt="5"/>
            </a:pPr>
            <a:r>
              <a:rPr lang="zh-CN" altLang="en-US" dirty="0" smtClean="0"/>
              <a:t>筹划并管理（企业等）。</a:t>
            </a:r>
            <a:endParaRPr lang="en-US" altLang="zh-CN" dirty="0" smtClean="0"/>
          </a:p>
          <a:p>
            <a:pPr marL="571500" indent="-571500">
              <a:buAutoNum type="romanLcPeriod" startAt="5"/>
            </a:pPr>
            <a:endParaRPr lang="en-US" altLang="zh-CN" dirty="0"/>
          </a:p>
          <a:p>
            <a:pPr marL="571500" indent="-571500">
              <a:buAutoNum type="romanLcPeriod" startAt="5"/>
            </a:pPr>
            <a:endParaRPr lang="en-US" altLang="zh-CN" dirty="0" smtClean="0"/>
          </a:p>
          <a:p>
            <a:pPr marL="571500" indent="-571500">
              <a:buAutoNum type="romanLcPeriod" startAt="5"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例句：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/>
              <a:t>他</a:t>
            </a:r>
            <a:r>
              <a:rPr lang="zh-CN" altLang="en-US" dirty="0" smtClean="0"/>
              <a:t>的父亲是经营旅店发财的。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0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气壮山河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解释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成语  形容气概像高山大河那样雄伟豪迈。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/>
              <a:t>这幅</a:t>
            </a:r>
            <a:r>
              <a:rPr lang="zh-CN" altLang="en-US" dirty="0" smtClean="0"/>
              <a:t>画给</a:t>
            </a:r>
            <a:r>
              <a:rPr lang="zh-CN" altLang="en-US" dirty="0"/>
              <a:t>人一种气壮山河的感觉。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2" y="4581128"/>
            <a:ext cx="4262667" cy="21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悲壮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</a:t>
            </a:r>
            <a:r>
              <a:rPr lang="zh-CN" altLang="en-US" dirty="0" smtClean="0"/>
              <a:t>释</a:t>
            </a:r>
            <a:endParaRPr lang="en-US" altLang="zh-CN" dirty="0" smtClean="0"/>
          </a:p>
          <a:p>
            <a:pPr marL="514350" indent="-514350">
              <a:buAutoNum type="alphaLcPeriod"/>
            </a:pPr>
            <a:r>
              <a:rPr lang="zh-CN" altLang="en-US" dirty="0" smtClean="0"/>
              <a:t>悲哀而雄壮；悲哀而壮烈。</a:t>
            </a:r>
            <a:r>
              <a:rPr lang="en-US" altLang="zh-TW" dirty="0"/>
              <a:t> solemn and stirring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CN" dirty="0"/>
          </a:p>
          <a:p>
            <a:pPr marL="514350" indent="-514350">
              <a:buAutoNum type="alphaLcPeriod"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420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无偿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</a:t>
            </a:r>
            <a:r>
              <a:rPr lang="zh-CN" altLang="en-US" dirty="0" smtClean="0"/>
              <a:t>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a.  </a:t>
            </a:r>
            <a:r>
              <a:rPr lang="zh-CN" altLang="en-US" dirty="0"/>
              <a:t>没</a:t>
            </a:r>
            <a:r>
              <a:rPr lang="zh-CN" altLang="en-US" dirty="0" smtClean="0"/>
              <a:t>有报酬的；不要代价的。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她把她的</a:t>
            </a:r>
            <a:r>
              <a:rPr lang="zh-CN" altLang="en-US" dirty="0"/>
              <a:t>旧电视机无偿地送给了我。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44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一如既往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成语    完全和过去一样。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CN" altLang="en-US" dirty="0" smtClean="0"/>
              <a:t>例句：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无</a:t>
            </a:r>
            <a:r>
              <a:rPr lang="zh-CN" altLang="en-US" dirty="0"/>
              <a:t>论何时何地我都会一如既往地支持你的。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6581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可惜</a:t>
            </a:r>
            <a:r>
              <a:rPr lang="en-US" altLang="zh-CN" b="1" dirty="0" smtClean="0">
                <a:solidFill>
                  <a:srgbClr val="00B050"/>
                </a:solidFill>
              </a:rPr>
              <a:t>-</a:t>
            </a:r>
            <a:r>
              <a:rPr lang="zh-CN" altLang="en-US" b="1" dirty="0" smtClean="0">
                <a:solidFill>
                  <a:srgbClr val="00B050"/>
                </a:solidFill>
              </a:rPr>
              <a:t>惋惜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556723"/>
              </p:ext>
            </p:extLst>
          </p:nvPr>
        </p:nvGraphicFramePr>
        <p:xfrm>
          <a:off x="510680" y="1883370"/>
          <a:ext cx="8122640" cy="25990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23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可惜   惋惜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201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都有对不幸或不如意的事表示遗憾或同情的意思。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201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都可以受程度副词的修饰。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55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一辈子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n</a:t>
            </a:r>
            <a:r>
              <a:rPr lang="en-US" altLang="zh-CN" dirty="0" smtClean="0"/>
              <a:t>.  </a:t>
            </a:r>
            <a:r>
              <a:rPr lang="zh-CN" altLang="en-US" dirty="0" smtClean="0"/>
              <a:t>一生。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姥姥</a:t>
            </a:r>
            <a:r>
              <a:rPr lang="zh-CN" altLang="en-US" dirty="0"/>
              <a:t>住在大山里，一辈子不曾坐过火车。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78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悻悻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解</a:t>
            </a:r>
            <a:r>
              <a:rPr lang="zh-CN" altLang="en-US" dirty="0" smtClean="0"/>
              <a:t>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a.  </a:t>
            </a:r>
            <a:r>
              <a:rPr lang="zh-CN" altLang="en-US" dirty="0" smtClean="0"/>
              <a:t>怨恨发怒的样子。</a:t>
            </a:r>
            <a:endParaRPr lang="en-US" altLang="zh-CN" dirty="0" smtClean="0"/>
          </a:p>
          <a:p>
            <a:pPr marL="571500" indent="-571500">
              <a:buAutoNum type="romanLcPeriod" startAt="5"/>
            </a:pPr>
            <a:endParaRPr lang="en-US" altLang="zh-CN" dirty="0"/>
          </a:p>
          <a:p>
            <a:pPr marL="571500" indent="-571500">
              <a:buAutoNum type="romanLcPeriod" startAt="5"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例句：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他</a:t>
            </a:r>
            <a:r>
              <a:rPr lang="zh-CN" altLang="en-US" dirty="0"/>
              <a:t>曾经在那家公司工作</a:t>
            </a:r>
            <a:r>
              <a:rPr lang="en-US" altLang="zh-CN" dirty="0"/>
              <a:t>,</a:t>
            </a:r>
            <a:r>
              <a:rPr lang="zh-CN" altLang="en-US" dirty="0"/>
              <a:t>后来出了麻烦只好悻悻离去</a:t>
            </a:r>
            <a:r>
              <a:rPr lang="en-US" altLang="zh-CN" dirty="0"/>
              <a:t>.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0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v.  </a:t>
            </a:r>
            <a:r>
              <a:rPr lang="zh-CN" altLang="en-US" dirty="0" smtClean="0"/>
              <a:t>指做某些面食时，和好面团后，先放一会儿，可以使免太软硬均与。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/>
              <a:t>例句</a:t>
            </a:r>
            <a:r>
              <a:rPr lang="en-US" altLang="zh-CN" dirty="0"/>
              <a:t>:</a:t>
            </a:r>
          </a:p>
          <a:p>
            <a:pPr marL="0" indent="0">
              <a:buNone/>
            </a:pPr>
            <a:r>
              <a:rPr lang="en-US" altLang="zh-CN" dirty="0"/>
              <a:t>1</a:t>
            </a:r>
            <a:r>
              <a:rPr lang="en-US" altLang="zh-CN" dirty="0" smtClean="0"/>
              <a:t>. </a:t>
            </a:r>
            <a:r>
              <a:rPr lang="zh-CN" altLang="en-US" dirty="0" smtClean="0"/>
              <a:t>奶奶从</a:t>
            </a:r>
            <a:r>
              <a:rPr lang="zh-CN" altLang="en-US" dirty="0"/>
              <a:t>和面开</a:t>
            </a:r>
            <a:r>
              <a:rPr lang="zh-CN" altLang="en-US" dirty="0" smtClean="0"/>
              <a:t>始，到</a:t>
            </a:r>
            <a:r>
              <a:rPr lang="zh-CN" altLang="en-US" dirty="0"/>
              <a:t>醒</a:t>
            </a:r>
            <a:r>
              <a:rPr lang="zh-CN" altLang="en-US" dirty="0" smtClean="0"/>
              <a:t>面，揉面，放</a:t>
            </a:r>
            <a:r>
              <a:rPr lang="zh-CN" altLang="en-US" dirty="0"/>
              <a:t>上各种调料下锅</a:t>
            </a:r>
            <a:r>
              <a:rPr lang="zh-CN" altLang="en-US" dirty="0" smtClean="0"/>
              <a:t>煮，忙了整整</a:t>
            </a:r>
            <a:r>
              <a:rPr lang="zh-CN" altLang="en-US" dirty="0"/>
              <a:t>一个</a:t>
            </a:r>
            <a:r>
              <a:rPr lang="zh-CN" altLang="en-US" dirty="0" smtClean="0"/>
              <a:t>下午。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967831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过头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解释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a.   </a:t>
            </a:r>
            <a:r>
              <a:rPr lang="zh-CN" altLang="en-US" dirty="0"/>
              <a:t>超</a:t>
            </a:r>
            <a:r>
              <a:rPr lang="zh-CN" altLang="en-US" dirty="0" smtClean="0"/>
              <a:t>过限度；过分。</a:t>
            </a:r>
            <a:endParaRPr lang="en-US" altLang="zh-CN" dirty="0" smtClean="0"/>
          </a:p>
          <a:p>
            <a:pPr marL="514350" indent="-514350">
              <a:buAutoNum type="alphaLcPeriod"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例句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/>
              <a:t>1. </a:t>
            </a:r>
            <a:r>
              <a:rPr lang="zh-CN" altLang="en-US" dirty="0" smtClean="0"/>
              <a:t>我</a:t>
            </a:r>
            <a:r>
              <a:rPr lang="zh-CN" altLang="en-US" dirty="0"/>
              <a:t>要求你必须立刻收回那些过头的话。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34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081582" y="476672"/>
            <a:ext cx="1724252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睫毛</a:t>
            </a:r>
            <a:endParaRPr lang="zh-TW" altLang="en-US" sz="6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03648" y="1969996"/>
            <a:ext cx="1080120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眨</a:t>
            </a:r>
            <a:endParaRPr lang="zh-TW" altLang="en-US" sz="6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93023" y="5036784"/>
            <a:ext cx="2482306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擀面杖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51813" y="1855894"/>
            <a:ext cx="3513819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鹬蚌相</a:t>
            </a:r>
            <a:r>
              <a:rPr lang="zh-CN" altLang="en-US" sz="6000" dirty="0" smtClean="0"/>
              <a:t>争，渔翁得利</a:t>
            </a:r>
            <a:endParaRPr lang="zh-TW" altLang="en-US" sz="6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32259" y="3503390"/>
            <a:ext cx="1872208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睃巡</a:t>
            </a:r>
            <a:endParaRPr lang="zh-TW" altLang="en-US" sz="6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773766" y="486037"/>
            <a:ext cx="1728193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定音</a:t>
            </a:r>
            <a:endParaRPr lang="zh-TW" altLang="en-US" sz="6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19962" y="462916"/>
            <a:ext cx="2600510" cy="1015663"/>
          </a:xfrm>
          <a:prstGeom prst="rect">
            <a:avLst/>
          </a:prstGeom>
          <a:solidFill>
            <a:srgbClr val="EE12B4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忙不迭</a:t>
            </a:r>
            <a:endParaRPr lang="zh-TW" altLang="en-US" sz="60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865632" y="4172201"/>
            <a:ext cx="1724252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改口</a:t>
            </a:r>
            <a:endParaRPr lang="zh-TW" altLang="en-US" sz="6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047072" y="4149080"/>
            <a:ext cx="1878354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君子</a:t>
            </a:r>
            <a:endParaRPr lang="zh-TW" altLang="en-US" sz="6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865632" y="5490236"/>
            <a:ext cx="1724252" cy="1015663"/>
          </a:xfrm>
          <a:prstGeom prst="rect">
            <a:avLst/>
          </a:prstGeom>
          <a:solidFill>
            <a:srgbClr val="EE4112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退缩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3104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9695" y="476672"/>
            <a:ext cx="1071945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包</a:t>
            </a:r>
            <a:endParaRPr lang="zh-TW" altLang="en-US" sz="6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77506" y="2139022"/>
            <a:ext cx="338437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气壮山河</a:t>
            </a:r>
            <a:endParaRPr lang="zh-TW" altLang="en-US" sz="6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059995" y="476672"/>
            <a:ext cx="338437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一如既往</a:t>
            </a:r>
            <a:endParaRPr lang="zh-TW" altLang="en-US" sz="6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9695" y="3667371"/>
            <a:ext cx="1724252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垄断</a:t>
            </a:r>
            <a:endParaRPr lang="zh-TW" altLang="en-US" sz="6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57384" y="5286848"/>
            <a:ext cx="172656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正当</a:t>
            </a:r>
            <a:endParaRPr lang="zh-TW" altLang="en-US" sz="6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817606" y="2065164"/>
            <a:ext cx="2642826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一辈子</a:t>
            </a:r>
            <a:endParaRPr lang="zh-TW" altLang="en-US" sz="6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170887" y="3667371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悻悻</a:t>
            </a:r>
            <a:endParaRPr lang="zh-TW" altLang="en-US" sz="60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40518" y="2000971"/>
            <a:ext cx="1071945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/>
              <a:t>瞅</a:t>
            </a:r>
            <a:endParaRPr lang="zh-TW" altLang="en-US" sz="6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945442" y="470040"/>
            <a:ext cx="1724252" cy="1015663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经营</a:t>
            </a:r>
            <a:endParaRPr lang="zh-TW" altLang="en-US" sz="6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552611" y="3635163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悲壮</a:t>
            </a:r>
            <a:endParaRPr lang="zh-TW" altLang="en-US" sz="6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618628" y="5131304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无偿</a:t>
            </a:r>
            <a:endParaRPr lang="zh-TW" altLang="en-US" sz="6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5219138" y="5143071"/>
            <a:ext cx="17281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过头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72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104456"/>
          </a:xfrm>
        </p:spPr>
        <p:txBody>
          <a:bodyPr/>
          <a:lstStyle/>
          <a:p>
            <a:r>
              <a:rPr lang="zh-CN" altLang="en-US" dirty="0" smtClean="0"/>
              <a:t>她</a:t>
            </a:r>
            <a:r>
              <a:rPr lang="zh-CN" altLang="en-US" dirty="0"/>
              <a:t>发现自己说错话，于是连忙（        ）。</a:t>
            </a:r>
            <a:endParaRPr lang="en-US" altLang="zh-CN" dirty="0"/>
          </a:p>
          <a:p>
            <a:r>
              <a:rPr lang="zh-CN" altLang="en-US" dirty="0" smtClean="0"/>
              <a:t>上课时间到了，老师（        ）拿起课本走进教室。</a:t>
            </a:r>
            <a:endParaRPr lang="en-US" altLang="zh-CN" dirty="0" smtClean="0"/>
          </a:p>
          <a:p>
            <a:r>
              <a:rPr lang="zh-CN" altLang="en-US" dirty="0" smtClean="0"/>
              <a:t>通往</a:t>
            </a:r>
            <a:r>
              <a:rPr lang="zh-CN" altLang="en-US" dirty="0"/>
              <a:t>这座城市的所有道路都</a:t>
            </a:r>
            <a:r>
              <a:rPr lang="zh-CN" altLang="en-US" dirty="0" smtClean="0"/>
              <a:t>被</a:t>
            </a:r>
            <a:r>
              <a:rPr lang="zh-CN" altLang="en-US" dirty="0"/>
              <a:t>（        ）</a:t>
            </a:r>
            <a:r>
              <a:rPr lang="zh-CN" altLang="en-US" dirty="0" smtClean="0"/>
              <a:t>了。</a:t>
            </a:r>
            <a:endParaRPr lang="en-US" altLang="zh-CN" dirty="0" smtClean="0"/>
          </a:p>
          <a:p>
            <a:r>
              <a:rPr lang="zh-CN" altLang="en-US" dirty="0"/>
              <a:t>他不知道</a:t>
            </a:r>
            <a:r>
              <a:rPr lang="zh-CN" altLang="en-US" dirty="0" smtClean="0"/>
              <a:t>如何</a:t>
            </a:r>
            <a:r>
              <a:rPr lang="zh-CN" altLang="en-US" dirty="0"/>
              <a:t>（        ）</a:t>
            </a:r>
            <a:r>
              <a:rPr lang="zh-CN" altLang="en-US" dirty="0" smtClean="0"/>
              <a:t>一</a:t>
            </a:r>
            <a:r>
              <a:rPr lang="zh-CN" altLang="en-US" dirty="0"/>
              <a:t>个成功的企业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（         ）做事问心无愧。</a:t>
            </a:r>
            <a:endParaRPr lang="en-US" altLang="zh-CN" dirty="0"/>
          </a:p>
          <a:p>
            <a:endParaRPr lang="zh-CN" altLang="en-US" dirty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967644"/>
              </p:ext>
            </p:extLst>
          </p:nvPr>
        </p:nvGraphicFramePr>
        <p:xfrm>
          <a:off x="251520" y="1397000"/>
          <a:ext cx="8435280" cy="66384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6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6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忙不迭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君子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改口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封锁</a:t>
                      </a:r>
                      <a:endParaRPr lang="zh-TW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dirty="0" smtClean="0"/>
                        <a:t>经营</a:t>
                      </a:r>
                      <a:endParaRPr lang="zh-TW" alt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3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回答问题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说一说课文中的“鹬蚌相争，渔翁得利”具体是指什么</a:t>
            </a:r>
            <a:endParaRPr lang="en-US" altLang="zh-CN" dirty="0"/>
          </a:p>
          <a:p>
            <a:r>
              <a:rPr lang="zh-CN" altLang="en-US" dirty="0"/>
              <a:t>先生最后做出了一个什么决定？他为什么要“悲壮”的说话？</a:t>
            </a:r>
            <a:endParaRPr lang="en-US" altLang="zh-CN" dirty="0"/>
          </a:p>
          <a:p>
            <a:r>
              <a:rPr lang="zh-CN" altLang="en-US" dirty="0"/>
              <a:t>你认为儿子在这场“竞争”中起了什么样的作用？</a:t>
            </a:r>
            <a:endParaRPr lang="en-US" altLang="zh-CN" dirty="0"/>
          </a:p>
          <a:p>
            <a:r>
              <a:rPr lang="zh-CN" altLang="en-US" dirty="0"/>
              <a:t>你认为先生为什么一定要把这个“标”从儿子手里抢过来？</a:t>
            </a:r>
            <a:endParaRPr lang="zh-TW" altLang="en-US" dirty="0"/>
          </a:p>
          <a:p>
            <a:endParaRPr lang="en-US" altLang="zh-CN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542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0"/>
            <a:ext cx="9144000" cy="30012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1277"/>
            <a:ext cx="1835696" cy="46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036"/>
            <a:ext cx="9144000" cy="24874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2" y="-1813"/>
            <a:ext cx="9144000" cy="30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可惜</a:t>
            </a:r>
            <a:r>
              <a:rPr lang="en-US" altLang="zh-CN" b="1" dirty="0" smtClean="0">
                <a:solidFill>
                  <a:srgbClr val="00B050"/>
                </a:solidFill>
              </a:rPr>
              <a:t>-</a:t>
            </a:r>
            <a:r>
              <a:rPr lang="zh-CN" altLang="en-US" b="1" dirty="0" smtClean="0">
                <a:solidFill>
                  <a:srgbClr val="00B050"/>
                </a:solidFill>
              </a:rPr>
              <a:t>惋惜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085057"/>
              </p:ext>
            </p:extLst>
          </p:nvPr>
        </p:nvGraphicFramePr>
        <p:xfrm>
          <a:off x="251520" y="1308902"/>
          <a:ext cx="8640960" cy="39202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95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可惜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惋惜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使用范围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较大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较小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形容词</a:t>
                      </a:r>
                      <a:endParaRPr lang="zh-TW" altLang="en-US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动词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副词</a:t>
                      </a:r>
                      <a:endParaRPr lang="zh-TW" altLang="en-US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没有这种用法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91033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用法</a:t>
                      </a:r>
                      <a:endParaRPr lang="zh-TW" alt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可以独立成句</a:t>
                      </a:r>
                      <a:endParaRPr lang="zh-TW" altLang="en-US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/>
                        <a:t>不可以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</a:rPr>
                        <a:t>语体</a:t>
                      </a:r>
                      <a:endParaRPr lang="zh-TW" alt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多用于</a:t>
                      </a:r>
                      <a:r>
                        <a:rPr lang="zh-CN" altLang="en-US" sz="3600" dirty="0" smtClean="0"/>
                        <a:t>口语</a:t>
                      </a:r>
                      <a:endParaRPr lang="zh-TW" altLang="en-US" sz="3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3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多用于</a:t>
                      </a:r>
                      <a:r>
                        <a:rPr lang="zh-CN" altLang="en-US" sz="3600" dirty="0" smtClean="0"/>
                        <a:t>书面语</a:t>
                      </a:r>
                      <a:endParaRPr lang="zh-TW" altLang="en-US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222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726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说一说课文中的“鹬蚌相争，渔翁得利”具体是指什么？</a:t>
            </a: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0"/>
            <a:ext cx="9144000" cy="30012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8"/>
          <a:stretch/>
        </p:blipFill>
        <p:spPr>
          <a:xfrm>
            <a:off x="755576" y="3001277"/>
            <a:ext cx="2253865" cy="4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292487"/>
            <a:ext cx="8229600" cy="3232857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先生最后做出了一个什么决定？他为什么要“悲壮”的说话？</a:t>
            </a:r>
            <a:endParaRPr lang="en-US" altLang="zh-CN" dirty="0" smtClean="0"/>
          </a:p>
          <a:p>
            <a:r>
              <a:rPr lang="zh-CN" altLang="en-US" dirty="0" smtClean="0"/>
              <a:t>你认为儿子在这场“竞争”中起了什么样的作用？</a:t>
            </a:r>
            <a:endParaRPr lang="en-US" altLang="zh-CN" dirty="0" smtClean="0"/>
          </a:p>
          <a:p>
            <a:r>
              <a:rPr lang="zh-CN" altLang="en-US" dirty="0"/>
              <a:t>你认</a:t>
            </a:r>
            <a:r>
              <a:rPr lang="zh-CN" altLang="en-US" dirty="0" smtClean="0"/>
              <a:t>为先生为什么一定要把这个“标”从儿子手里抢过来？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2" y="-1813"/>
            <a:ext cx="9144000" cy="301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" y="0"/>
            <a:ext cx="9144000" cy="2487448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36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语言点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89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儿子</a:t>
            </a:r>
            <a:r>
              <a:rPr lang="zh-CN" altLang="en-US" dirty="0" smtClean="0">
                <a:solidFill>
                  <a:srgbClr val="FF0000"/>
                </a:solidFill>
              </a:rPr>
              <a:t>毫不</a:t>
            </a:r>
            <a:r>
              <a:rPr lang="zh-CN" altLang="en-US" dirty="0" smtClean="0"/>
              <a:t>退缩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毫不</a:t>
            </a:r>
            <a:r>
              <a:rPr lang="en-US" altLang="zh-CN" dirty="0" smtClean="0"/>
              <a:t>+</a:t>
            </a:r>
            <a:r>
              <a:rPr lang="zh-CN" altLang="en-US" dirty="0" smtClean="0"/>
              <a:t>形容词</a:t>
            </a:r>
            <a:r>
              <a:rPr lang="en-US" altLang="zh-CN" dirty="0" smtClean="0"/>
              <a:t>/</a:t>
            </a:r>
            <a:r>
              <a:rPr lang="zh-CN" altLang="en-US" dirty="0" smtClean="0"/>
              <a:t>动词：意思是“一点儿也不”。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举例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毫不犹豫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毫不后悔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毫不奇怪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毫不生气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毫不畏惧</a:t>
            </a:r>
            <a:r>
              <a:rPr lang="en-US" altLang="zh-CN" dirty="0" smtClean="0"/>
              <a:t>/</a:t>
            </a:r>
            <a:r>
              <a:rPr lang="zh-CN" altLang="en-US" dirty="0"/>
              <a:t>毫不</a:t>
            </a:r>
            <a:r>
              <a:rPr lang="zh-CN" altLang="en-US" dirty="0" smtClean="0"/>
              <a:t>喜欢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毫不担心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073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【</a:t>
            </a:r>
            <a:r>
              <a:rPr lang="zh-CN" altLang="en-US" dirty="0" smtClean="0"/>
              <a:t>链接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毫无</a:t>
            </a:r>
            <a:r>
              <a:rPr lang="en-US" altLang="zh-CN" dirty="0" smtClean="0"/>
              <a:t>+</a:t>
            </a:r>
            <a:r>
              <a:rPr lang="zh-CN" altLang="en-US" dirty="0" smtClean="0"/>
              <a:t>名词，意思是“一点儿也没有”。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例如：毫无意义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毫无反应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毫无道理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毫无准备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毫无办法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毫无特色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毫无变化</a:t>
            </a:r>
            <a:r>
              <a:rPr lang="en-US" altLang="zh-CN" dirty="0" smtClean="0"/>
              <a:t>/</a:t>
            </a:r>
            <a:r>
              <a:rPr lang="zh-CN" altLang="en-US" dirty="0" smtClean="0"/>
              <a:t>毫无感情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CN" altLang="en-US" dirty="0" smtClean="0"/>
              <a:t>*“毫不”和“毫无”的后面一般带双音节的词。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2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用“毫不”或“毫无”填写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毫不</a:t>
            </a:r>
            <a:r>
              <a:rPr lang="en-US" altLang="zh-CN" dirty="0"/>
              <a:t>+</a:t>
            </a:r>
            <a:r>
              <a:rPr lang="zh-CN" altLang="en-US" dirty="0"/>
              <a:t>形容词</a:t>
            </a:r>
            <a:r>
              <a:rPr lang="en-US" altLang="zh-CN" dirty="0"/>
              <a:t>/</a:t>
            </a:r>
            <a:r>
              <a:rPr lang="zh-CN" altLang="en-US" dirty="0"/>
              <a:t>动</a:t>
            </a:r>
            <a:r>
              <a:rPr lang="zh-CN" altLang="en-US" dirty="0" smtClean="0"/>
              <a:t>词；毫</a:t>
            </a:r>
            <a:r>
              <a:rPr lang="zh-CN" altLang="en-US" dirty="0"/>
              <a:t>无</a:t>
            </a:r>
            <a:r>
              <a:rPr lang="en-US" altLang="zh-CN" dirty="0"/>
              <a:t>+</a:t>
            </a:r>
            <a:r>
              <a:rPr lang="zh-CN" altLang="en-US" dirty="0"/>
              <a:t>名词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当王凤向她求婚时，她（         ）犹豫地答应了。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>
                <a:sym typeface="Wingdings" panose="05000000000000000000" pitchFamily="2" charset="2"/>
              </a:rPr>
              <a:t>老</a:t>
            </a:r>
            <a:r>
              <a:rPr lang="zh-CN" altLang="en-US" dirty="0" smtClean="0">
                <a:sym typeface="Wingdings" panose="05000000000000000000" pitchFamily="2" charset="2"/>
              </a:rPr>
              <a:t>师对我们非常严格，扣分的时候（        ）留情。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zh-CN" altLang="en-US" dirty="0" smtClean="0">
                <a:sym typeface="Wingdings" panose="05000000000000000000" pitchFamily="2" charset="2"/>
              </a:rPr>
              <a:t>很多年轻人对</a:t>
            </a:r>
            <a:r>
              <a:rPr lang="zh-CN" altLang="en-US" dirty="0">
                <a:sym typeface="Wingdings" panose="05000000000000000000" pitchFamily="2" charset="2"/>
              </a:rPr>
              <a:t>京剧（        </a:t>
            </a:r>
            <a:r>
              <a:rPr lang="zh-CN" altLang="en-US" dirty="0" smtClean="0">
                <a:sym typeface="Wingdings" panose="05000000000000000000" pitchFamily="2" charset="2"/>
              </a:rPr>
              <a:t>）兴趣。</a:t>
            </a:r>
            <a:endParaRPr lang="en-US" altLang="zh-CN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75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练一练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用“毫不”或“毫无”改写或完成句子。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虽然失败了，但是她一点也不后悔，因为她获得了宝贵的经验。（毫不）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2. </a:t>
            </a:r>
            <a:r>
              <a:rPr lang="zh-CN" altLang="en-US" dirty="0" smtClean="0">
                <a:sym typeface="Wingdings" panose="05000000000000000000" pitchFamily="2" charset="2"/>
              </a:rPr>
              <a:t>不知道</a:t>
            </a:r>
            <a:r>
              <a:rPr lang="zh-CN" altLang="en-US" dirty="0">
                <a:sym typeface="Wingdings" panose="05000000000000000000" pitchFamily="2" charset="2"/>
              </a:rPr>
              <a:t>她</a:t>
            </a:r>
            <a:r>
              <a:rPr lang="zh-CN" altLang="en-US" dirty="0" smtClean="0">
                <a:sym typeface="Wingdings" panose="05000000000000000000" pitchFamily="2" charset="2"/>
              </a:rPr>
              <a:t>在想什么，对于刚刚发生的事情她都没有反应。（毫无）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anose="05000000000000000000" pitchFamily="2" charset="2"/>
              </a:rPr>
              <a:t>________________________________</a:t>
            </a:r>
            <a:r>
              <a:rPr lang="zh-CN" altLang="en-US" dirty="0">
                <a:sym typeface="Wingdings" panose="05000000000000000000" pitchFamily="2" charset="2"/>
              </a:rPr>
              <a:t>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585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面都醒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zh-CN" altLang="en-US" b="1" dirty="0" smtClean="0"/>
              <a:t>了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解释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动</a:t>
            </a:r>
            <a:r>
              <a:rPr lang="en-US" altLang="zh-CN" dirty="0" smtClean="0"/>
              <a:t>/</a:t>
            </a:r>
            <a:r>
              <a:rPr lang="zh-CN" altLang="en-US" dirty="0" smtClean="0"/>
              <a:t>形</a:t>
            </a:r>
            <a:r>
              <a:rPr lang="en-US" altLang="zh-CN" dirty="0" smtClean="0"/>
              <a:t>+</a:t>
            </a:r>
            <a:r>
              <a:rPr lang="zh-CN" altLang="en-US" dirty="0" smtClean="0"/>
              <a:t>过头：表示动作、行为或程度超过了限度和分寸。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zh-CN" altLang="en-US" dirty="0"/>
              <a:t>举例</a:t>
            </a:r>
            <a:r>
              <a:rPr lang="en-US" altLang="zh-CN" dirty="0" smtClean="0"/>
              <a:t>】</a:t>
            </a:r>
            <a:r>
              <a:rPr lang="zh-CN" altLang="en-US" dirty="0"/>
              <a:t>睡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洗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夸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喝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玩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保护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照顾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高兴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/>
              <a:t>小心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dirty="0" smtClean="0"/>
              <a:t>运动</a:t>
            </a:r>
            <a:r>
              <a:rPr lang="zh-CN" altLang="en-US" b="1" dirty="0" smtClean="0">
                <a:solidFill>
                  <a:srgbClr val="FF0000"/>
                </a:solidFill>
              </a:rPr>
              <a:t>过头</a:t>
            </a:r>
            <a:endParaRPr lang="en-US" altLang="zh-CN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5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练一练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用</a:t>
            </a:r>
            <a:r>
              <a:rPr lang="zh-CN" altLang="en-US" dirty="0"/>
              <a:t>“动</a:t>
            </a:r>
            <a:r>
              <a:rPr lang="en-US" altLang="zh-CN" dirty="0"/>
              <a:t>/</a:t>
            </a:r>
            <a:r>
              <a:rPr lang="zh-CN" altLang="en-US" dirty="0"/>
              <a:t>形</a:t>
            </a:r>
            <a:r>
              <a:rPr lang="en-US" altLang="zh-CN" dirty="0"/>
              <a:t>+</a:t>
            </a:r>
            <a:r>
              <a:rPr lang="zh-CN" altLang="en-US" dirty="0"/>
              <a:t>过</a:t>
            </a:r>
            <a:r>
              <a:rPr lang="zh-CN" altLang="en-US" dirty="0" smtClean="0"/>
              <a:t>头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的格式改写或完成下面的对话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现在的中国家长往往在生活上给孩子的保护太多了，不利于孩子的成长。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______________________________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en-US" altLang="zh-CN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CN" dirty="0" smtClean="0">
                <a:sym typeface="Wingdings" panose="05000000000000000000" pitchFamily="2" charset="2"/>
              </a:rPr>
              <a:t>2. </a:t>
            </a:r>
            <a:r>
              <a:rPr lang="zh-CN" altLang="en-US" dirty="0" smtClean="0">
                <a:sym typeface="Wingdings" panose="05000000000000000000" pitchFamily="2" charset="2"/>
              </a:rPr>
              <a:t>多运动的确对身体有好处，但</a:t>
            </a:r>
            <a:r>
              <a:rPr lang="en-US" altLang="zh-CN" dirty="0" smtClean="0">
                <a:sym typeface="Wingdings" panose="05000000000000000000" pitchFamily="2" charset="2"/>
              </a:rPr>
              <a:t>________</a:t>
            </a:r>
            <a:r>
              <a:rPr lang="zh-CN" altLang="en-US" dirty="0" smtClean="0">
                <a:sym typeface="Wingdings" panose="05000000000000000000" pitchFamily="2" charset="2"/>
              </a:rPr>
              <a:t>。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B050"/>
                </a:solidFill>
              </a:rPr>
              <a:t>可惜</a:t>
            </a:r>
            <a:r>
              <a:rPr lang="en-US" altLang="zh-CN" b="1" dirty="0">
                <a:solidFill>
                  <a:srgbClr val="00B050"/>
                </a:solidFill>
              </a:rPr>
              <a:t>-</a:t>
            </a:r>
            <a:r>
              <a:rPr lang="zh-CN" altLang="en-US" b="1" dirty="0">
                <a:solidFill>
                  <a:srgbClr val="00B050"/>
                </a:solidFill>
              </a:rPr>
              <a:t>惋惜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毕业十年的同学会，他却因为出差不能参加，真是一件（        ）的事情。</a:t>
            </a:r>
            <a:endParaRPr lang="en-US" altLang="zh-CN" dirty="0" smtClean="0"/>
          </a:p>
          <a:p>
            <a:r>
              <a:rPr lang="zh-CN" altLang="en-US" dirty="0"/>
              <a:t>他错过了去名牌大学学习的机会，大家都为</a:t>
            </a:r>
            <a:r>
              <a:rPr lang="zh-CN" altLang="en-US" dirty="0" smtClean="0"/>
              <a:t>他</a:t>
            </a:r>
            <a:r>
              <a:rPr lang="zh-CN" altLang="en-US" dirty="0"/>
              <a:t>（         ） </a:t>
            </a:r>
            <a:r>
              <a:rPr lang="zh-CN" altLang="en-US" dirty="0" smtClean="0"/>
              <a:t>。</a:t>
            </a:r>
            <a:endParaRPr lang="zh-TW" altLang="en-US" dirty="0"/>
          </a:p>
          <a:p>
            <a:pPr marL="0" indent="0">
              <a:buNone/>
            </a:pP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1092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" y="-20840"/>
            <a:ext cx="9119940" cy="10735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" y="1052735"/>
            <a:ext cx="9144000" cy="484785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355976" y="1071851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慎重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60032" y="152845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合算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43608" y="21218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巴</a:t>
            </a:r>
            <a:r>
              <a:rPr lang="zh-CN" altLang="en-US" dirty="0" smtClean="0"/>
              <a:t>结</a:t>
            </a:r>
            <a:r>
              <a:rPr lang="en-US" altLang="zh-CN" dirty="0" smtClean="0"/>
              <a:t>/</a:t>
            </a:r>
            <a:r>
              <a:rPr lang="zh-CN" altLang="en-US" dirty="0" smtClean="0"/>
              <a:t>讨好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740352" y="23871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悻悻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311860" y="30034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讨</a:t>
            </a:r>
            <a:r>
              <a:rPr lang="zh-CN" altLang="en-US" dirty="0" smtClean="0"/>
              <a:t>好</a:t>
            </a:r>
            <a:r>
              <a:rPr lang="en-US" altLang="zh-CN" dirty="0" smtClean="0"/>
              <a:t>/</a:t>
            </a:r>
            <a:r>
              <a:rPr lang="zh-CN" altLang="en-US" dirty="0" smtClean="0"/>
              <a:t>巴结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416316" y="372593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正当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228184" y="4509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悲壮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52220" y="495867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乐意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24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24450" cy="5112568"/>
          </a:xfrm>
        </p:spPr>
      </p:pic>
      <p:sp>
        <p:nvSpPr>
          <p:cNvPr id="5" name="矩形 4"/>
          <p:cNvSpPr/>
          <p:nvPr/>
        </p:nvSpPr>
        <p:spPr>
          <a:xfrm>
            <a:off x="4355976" y="14847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清清楚楚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99792" y="185411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斗争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259632" y="22609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可惜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884368" y="268494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失望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652120" y="31409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清晰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55776" y="357301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争斗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895268" y="450447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惋惜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032810" y="537321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绝望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90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3" y="0"/>
            <a:ext cx="9126877" cy="198884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0"/>
          <a:stretch/>
        </p:blipFill>
        <p:spPr>
          <a:xfrm>
            <a:off x="17123" y="1964611"/>
            <a:ext cx="9144000" cy="4704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31840" y="235114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狼烟四起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800555" y="258721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一如既往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505135" y="326745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当仁不让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2951137" y="418375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见义勇为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13131" y="436842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相安无事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732240" y="55799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日久天长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267744" y="638884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气壮山河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08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P106-114</a:t>
            </a:r>
          </a:p>
          <a:p>
            <a:r>
              <a:rPr lang="zh-CN" altLang="en-US" dirty="0"/>
              <a:t>阅</a:t>
            </a:r>
            <a:r>
              <a:rPr lang="zh-CN" altLang="en-US" dirty="0" smtClean="0"/>
              <a:t>读与理解</a:t>
            </a:r>
            <a:r>
              <a:rPr lang="zh-CN" altLang="en-US" dirty="0"/>
              <a:t>“</a:t>
            </a:r>
            <a:r>
              <a:rPr lang="zh-CN" altLang="en-US" dirty="0" smtClean="0"/>
              <a:t>找啊找”请先看完。</a:t>
            </a:r>
            <a:endParaRPr lang="en-US" altLang="zh-TW" dirty="0" smtClean="0"/>
          </a:p>
          <a:p>
            <a:r>
              <a:rPr lang="zh-CN" altLang="en-US" dirty="0" smtClean="0"/>
              <a:t>思考与讨论、谈一谈不用写，但请先看一看、想一想。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39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00B050"/>
                </a:solidFill>
              </a:rPr>
              <a:t>绝望</a:t>
            </a:r>
            <a:r>
              <a:rPr lang="en-US" altLang="zh-CN" b="1" dirty="0" smtClean="0">
                <a:solidFill>
                  <a:srgbClr val="00B050"/>
                </a:solidFill>
              </a:rPr>
              <a:t>-</a:t>
            </a:r>
            <a:r>
              <a:rPr lang="zh-CN" altLang="en-US" b="1" dirty="0" smtClean="0">
                <a:solidFill>
                  <a:srgbClr val="00B050"/>
                </a:solidFill>
              </a:rPr>
              <a:t>失望</a:t>
            </a:r>
            <a:endParaRPr lang="zh-TW" altLang="en-US" dirty="0"/>
          </a:p>
        </p:txBody>
      </p:sp>
      <p:pic>
        <p:nvPicPr>
          <p:cNvPr id="4" name="Picture 2" descr="C:\Users\ASUS\Downloads\gaitubao_com_0930210328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243691"/>
              </p:ext>
            </p:extLst>
          </p:nvPr>
        </p:nvGraphicFramePr>
        <p:xfrm>
          <a:off x="539552" y="1849113"/>
          <a:ext cx="8122640" cy="29506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23">
                <a:tc>
                  <a:txBody>
                    <a:bodyPr/>
                    <a:lstStyle/>
                    <a:p>
                      <a:pPr algn="dist"/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/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绝望  失望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201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语义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都有失去希望和信心的意思。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201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词性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都是动词。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201">
                <a:tc>
                  <a:txBody>
                    <a:bodyPr/>
                    <a:lstStyle/>
                    <a:p>
                      <a:r>
                        <a:rPr lang="zh-CN" altLang="en-US" sz="3600" b="1" dirty="0" smtClean="0">
                          <a:solidFill>
                            <a:schemeClr val="tx1"/>
                          </a:solidFill>
                        </a:rPr>
                        <a:t>搭配</a:t>
                      </a:r>
                      <a:endParaRPr lang="zh-TW" alt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3600" dirty="0" smtClean="0">
                          <a:solidFill>
                            <a:schemeClr val="tx1"/>
                          </a:solidFill>
                        </a:rPr>
                        <a:t>都可以受程度副词的修饰</a:t>
                      </a:r>
                      <a:endParaRPr lang="zh-TW" alt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30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95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B050"/>
                </a:solidFill>
              </a:rPr>
              <a:t>绝望</a:t>
            </a:r>
            <a:r>
              <a:rPr lang="en-US" altLang="zh-CN" b="1" dirty="0">
                <a:solidFill>
                  <a:srgbClr val="00B050"/>
                </a:solidFill>
              </a:rPr>
              <a:t>-</a:t>
            </a:r>
            <a:r>
              <a:rPr lang="zh-CN" altLang="en-US" b="1" dirty="0">
                <a:solidFill>
                  <a:srgbClr val="00B050"/>
                </a:solidFill>
              </a:rPr>
              <a:t>失望</a:t>
            </a:r>
            <a:endParaRPr lang="zh-TW" altLang="en-US" dirty="0"/>
          </a:p>
        </p:txBody>
      </p:sp>
      <p:pic>
        <p:nvPicPr>
          <p:cNvPr id="4" name="Picture 3" descr="C:\Users\ASUS\Downloads\gaitubao_com_0930211009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187144"/>
              </p:ext>
            </p:extLst>
          </p:nvPr>
        </p:nvGraphicFramePr>
        <p:xfrm>
          <a:off x="275252" y="1417638"/>
          <a:ext cx="8352928" cy="152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2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95">
                <a:tc>
                  <a:txBody>
                    <a:bodyPr/>
                    <a:lstStyle/>
                    <a:p>
                      <a:pPr algn="dist"/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绝望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cs typeface="+mn-cs"/>
                        </a:rPr>
                        <a:t>失望</a:t>
                      </a:r>
                      <a:endParaRPr kumimoji="0" lang="zh-TW" alt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8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solidFill>
                            <a:schemeClr val="tx1"/>
                          </a:solidFill>
                        </a:rPr>
                        <a:t>语义轻重</a:t>
                      </a:r>
                      <a:endParaRPr lang="zh-TW" alt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语义重。强调希望断绝或毫无希望。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800" dirty="0" smtClean="0">
                          <a:solidFill>
                            <a:schemeClr val="tx1"/>
                          </a:solidFill>
                        </a:rPr>
                        <a:t>语义较轻。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03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00B050"/>
                </a:solidFill>
              </a:rPr>
              <a:t>绝望</a:t>
            </a:r>
            <a:r>
              <a:rPr lang="en-US" altLang="zh-CN" b="1" dirty="0">
                <a:solidFill>
                  <a:srgbClr val="00B050"/>
                </a:solidFill>
              </a:rPr>
              <a:t>-</a:t>
            </a:r>
            <a:r>
              <a:rPr lang="zh-CN" altLang="en-US" b="1" dirty="0">
                <a:solidFill>
                  <a:srgbClr val="00B050"/>
                </a:solidFill>
              </a:rPr>
              <a:t>失望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朋友不在家，她只好（        ）地离去了。</a:t>
            </a:r>
            <a:endParaRPr lang="en-US" altLang="zh-CN" dirty="0"/>
          </a:p>
          <a:p>
            <a:r>
              <a:rPr lang="zh-CN" altLang="en-US" dirty="0" smtClean="0"/>
              <a:t>房子里失火了，他在（        </a:t>
            </a:r>
            <a:r>
              <a:rPr lang="zh-CN" altLang="en-US" dirty="0"/>
              <a:t>） </a:t>
            </a:r>
            <a:r>
              <a:rPr lang="zh-CN" altLang="en-US" dirty="0" smtClean="0"/>
              <a:t>中打开窗户跳了下去。</a:t>
            </a:r>
            <a:endParaRPr lang="en-US" altLang="zh-CN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935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1480" y="292639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生词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94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1835</Words>
  <Application>Microsoft Office PowerPoint</Application>
  <PresentationFormat>如螢幕大小 (4:3)</PresentationFormat>
  <Paragraphs>304</Paragraphs>
  <Slides>53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53</vt:i4>
      </vt:variant>
    </vt:vector>
  </HeadingPairs>
  <TitlesOfParts>
    <vt:vector size="59" baseType="lpstr">
      <vt:lpstr>宋体</vt:lpstr>
      <vt:lpstr>新細明體</vt:lpstr>
      <vt:lpstr>Arial</vt:lpstr>
      <vt:lpstr>Calibri</vt:lpstr>
      <vt:lpstr>Wingdings</vt:lpstr>
      <vt:lpstr>Office 佈景主題</vt:lpstr>
      <vt:lpstr>内部招标</vt:lpstr>
      <vt:lpstr>生词复习 </vt:lpstr>
      <vt:lpstr>可惜-惋惜</vt:lpstr>
      <vt:lpstr>可惜-惋惜</vt:lpstr>
      <vt:lpstr>可惜-惋惜</vt:lpstr>
      <vt:lpstr>绝望-失望</vt:lpstr>
      <vt:lpstr>绝望-失望</vt:lpstr>
      <vt:lpstr>绝望-失望</vt:lpstr>
      <vt:lpstr>生词</vt:lpstr>
      <vt:lpstr>睫毛</vt:lpstr>
      <vt:lpstr>眨</vt:lpstr>
      <vt:lpstr>睃巡</vt:lpstr>
      <vt:lpstr>擀面杖</vt:lpstr>
      <vt:lpstr>定音</vt:lpstr>
      <vt:lpstr>鹬蚌相争，渔翁得利</vt:lpstr>
      <vt:lpstr>君子</vt:lpstr>
      <vt:lpstr>忙不迭</vt:lpstr>
      <vt:lpstr>改口</vt:lpstr>
      <vt:lpstr>退缩</vt:lpstr>
      <vt:lpstr>包</vt:lpstr>
      <vt:lpstr>瞅</vt:lpstr>
      <vt:lpstr>垄断</vt:lpstr>
      <vt:lpstr>封锁</vt:lpstr>
      <vt:lpstr>正当</vt:lpstr>
      <vt:lpstr>经营</vt:lpstr>
      <vt:lpstr>气壮山河</vt:lpstr>
      <vt:lpstr>悲壮</vt:lpstr>
      <vt:lpstr>无偿</vt:lpstr>
      <vt:lpstr>一如既往</vt:lpstr>
      <vt:lpstr>一辈子</vt:lpstr>
      <vt:lpstr>悻悻</vt:lpstr>
      <vt:lpstr>醒</vt:lpstr>
      <vt:lpstr>过头</vt:lpstr>
      <vt:lpstr>PowerPoint 簡報</vt:lpstr>
      <vt:lpstr>PowerPoint 簡報</vt:lpstr>
      <vt:lpstr>练一练</vt:lpstr>
      <vt:lpstr>回答问题</vt:lpstr>
      <vt:lpstr>PowerPoint 簡報</vt:lpstr>
      <vt:lpstr>PowerPoint 簡報</vt:lpstr>
      <vt:lpstr>PowerPoint 簡報</vt:lpstr>
      <vt:lpstr>PowerPoint 簡報</vt:lpstr>
      <vt:lpstr>PowerPoint 簡報</vt:lpstr>
      <vt:lpstr>语言点</vt:lpstr>
      <vt:lpstr>儿子毫不退缩</vt:lpstr>
      <vt:lpstr>PowerPoint 簡報</vt:lpstr>
      <vt:lpstr>练一练</vt:lpstr>
      <vt:lpstr>练一练</vt:lpstr>
      <vt:lpstr>面都醒过头了</vt:lpstr>
      <vt:lpstr>练一练</vt:lpstr>
      <vt:lpstr>PowerPoint 簡報</vt:lpstr>
      <vt:lpstr>PowerPoint 簡報</vt:lpstr>
      <vt:lpstr>PowerPoint 簡報</vt:lpstr>
      <vt:lpstr>作业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ASUS</cp:lastModifiedBy>
  <cp:revision>84</cp:revision>
  <dcterms:created xsi:type="dcterms:W3CDTF">2018-11-24T14:18:19Z</dcterms:created>
  <dcterms:modified xsi:type="dcterms:W3CDTF">2018-12-03T21:16:21Z</dcterms:modified>
</cp:coreProperties>
</file>