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30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4" r:id="rId49"/>
    <p:sldId id="305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0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03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73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15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xfrm>
            <a:off x="773906" y="35719"/>
            <a:ext cx="10644188" cy="142875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/>
          </p:nvPr>
        </p:nvSpPr>
        <p:spPr>
          <a:xfrm>
            <a:off x="773906" y="1902023"/>
            <a:ext cx="10644188" cy="437554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5941218" y="6322219"/>
            <a:ext cx="321470" cy="2857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694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3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22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7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19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93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9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1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6B7A-2BDD-4BFC-9029-4E5A27DA4F2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5D3D-A6EE-467A-81BF-82D881D09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6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86596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36541" y="1493178"/>
            <a:ext cx="9144000" cy="1837917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第四课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爱好 </a:t>
            </a:r>
            <a:r>
              <a:rPr lang="en-US" altLang="zh-TW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àihào</a:t>
            </a:r>
            <a:endParaRPr lang="zh-TW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9834" y="3422172"/>
            <a:ext cx="9144000" cy="1655762"/>
          </a:xfrm>
        </p:spPr>
        <p:txBody>
          <a:bodyPr/>
          <a:lstStyle/>
          <a:p>
            <a:pPr lvl="0"/>
            <a:r>
              <a:rPr lang="en-US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李欣蓓 </a:t>
            </a:r>
            <a:r>
              <a:rPr lang="en-US" altLang="zh-TW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Hsin-pei</a:t>
            </a:r>
            <a:r>
              <a:rPr lang="en-US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zh-TW" altLang="zh-TW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486596@mail.muni.cz</a:t>
            </a:r>
            <a:endParaRPr lang="zh-TW" altLang="zh-TW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Monday)</a:t>
            </a:r>
            <a:endParaRPr lang="zh-TW" altLang="zh-TW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71603" y="5077934"/>
            <a:ext cx="52004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dirty="0">
                <a:solidFill>
                  <a:srgbClr val="0070C0"/>
                </a:solidFill>
              </a:rPr>
              <a:t>大家好 </a:t>
            </a:r>
            <a:r>
              <a:rPr lang="en-US" altLang="zh-TW" sz="96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zh-TW" alt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跳舞 tiào wǔ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跳舞 tiào wǔ</a:t>
            </a:r>
          </a:p>
        </p:txBody>
      </p:sp>
      <p:sp>
        <p:nvSpPr>
          <p:cNvPr id="15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6" name="96a5f5fb78294dd4a9a85d5fbd76f199.gif" descr="96a5f5fb78294dd4a9a85d5fbd76f199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1572" y="1704004"/>
            <a:ext cx="8588856" cy="47715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602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我觉得跳舞没有意思。    juéde         méi yǒu yìs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7400"/>
            </a:pPr>
            <a:r>
              <a:rPr dirty="0" err="1"/>
              <a:t>我</a:t>
            </a: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rPr dirty="0" err="1"/>
              <a:t>跳舞</a:t>
            </a: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没有意思</a:t>
            </a:r>
            <a:r>
              <a:rPr dirty="0"/>
              <a:t>。</a:t>
            </a:r>
            <a:br>
              <a:rPr dirty="0"/>
            </a:br>
            <a:r>
              <a:rPr dirty="0"/>
              <a:t>   </a:t>
            </a:r>
            <a:r>
              <a:rPr dirty="0" err="1"/>
              <a:t>juéde</a:t>
            </a:r>
            <a:r>
              <a:rPr dirty="0"/>
              <a:t>         </a:t>
            </a:r>
            <a:r>
              <a:rPr dirty="0" err="1"/>
              <a:t>méi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47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唱歌 chàng g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algn="ctr"/>
            <a:r>
              <a:rPr dirty="0" err="1"/>
              <a:t>唱歌</a:t>
            </a:r>
            <a:r>
              <a:rPr dirty="0"/>
              <a:t> </a:t>
            </a:r>
            <a:r>
              <a:rPr dirty="0" err="1"/>
              <a:t>chàng</a:t>
            </a:r>
            <a:r>
              <a:rPr dirty="0"/>
              <a:t> </a:t>
            </a:r>
            <a:r>
              <a:rPr dirty="0" err="1"/>
              <a:t>gē</a:t>
            </a:r>
            <a:endParaRPr dirty="0"/>
          </a:p>
        </p:txBody>
      </p:sp>
      <p:sp>
        <p:nvSpPr>
          <p:cNvPr id="16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63" name="8750175b6e10a3eef56c34d8637d2.gif" descr="8750175b6e10a3eef56c34d8637d2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0708" y="1584504"/>
            <a:ext cx="5010585" cy="5010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0155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我觉得唱歌很有意思。    juéde         hěn yǒu yìs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598" indent="-303598">
              <a:defRPr sz="7400"/>
            </a:pPr>
            <a:r>
              <a:t>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t>唱歌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很有意思</a:t>
            </a:r>
            <a:r>
              <a:t>。</a:t>
            </a:r>
            <a:br/>
            <a:r>
              <a:t>   juéde         hěn yǒu yìsi</a:t>
            </a:r>
          </a:p>
        </p:txBody>
      </p:sp>
    </p:spTree>
    <p:extLst>
      <p:ext uri="{BB962C8B-B14F-4D97-AF65-F5344CB8AC3E}">
        <p14:creationId xmlns:p14="http://schemas.microsoft.com/office/powerpoint/2010/main" val="370563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看书 kàn shū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看书 kàn shū</a:t>
            </a:r>
          </a:p>
        </p:txBody>
      </p:sp>
      <p:sp>
        <p:nvSpPr>
          <p:cNvPr id="16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70" name="看书1.gif" descr="看书1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3070" y="1547340"/>
            <a:ext cx="6485860" cy="50849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237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我觉得看书没有意思。    juéde         méi yǒu yìs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400"/>
            </a:pPr>
            <a:r>
              <a:t>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t>看书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没有意思</a:t>
            </a:r>
            <a:r>
              <a:t>。</a:t>
            </a:r>
            <a:br/>
            <a:r>
              <a:t>   juéde         méi yǒu yìsi</a:t>
            </a:r>
          </a:p>
        </p:txBody>
      </p:sp>
    </p:spTree>
    <p:extLst>
      <p:ext uri="{BB962C8B-B14F-4D97-AF65-F5344CB8AC3E}">
        <p14:creationId xmlns:p14="http://schemas.microsoft.com/office/powerpoint/2010/main" val="3189834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看电影kàn diànyǐ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看电影kàn diànyǐng</a:t>
            </a:r>
          </a:p>
        </p:txBody>
      </p:sp>
      <p:sp>
        <p:nvSpPr>
          <p:cNvPr id="17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77" name="tenor.gif" descr="tenor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096" y="1964573"/>
            <a:ext cx="8763808" cy="4250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1376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看电视kàn diànsh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看电视kàn diànshì</a:t>
            </a:r>
          </a:p>
        </p:txBody>
      </p:sp>
      <p:sp>
        <p:nvSpPr>
          <p:cNvPr id="18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1" name="看电视.gif" descr="看电视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3244" y="1681133"/>
            <a:ext cx="8345512" cy="4817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8470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打篮球dǎ lánqi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打篮球dǎ lánqiú</a:t>
            </a:r>
          </a:p>
        </p:txBody>
      </p:sp>
      <p:sp>
        <p:nvSpPr>
          <p:cNvPr id="18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5" name="打篮球.gif" descr="打篮球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5966" y="1549763"/>
            <a:ext cx="5080068" cy="5080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2683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打排球dǎ páiqi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打排球dǎ páiqiú</a:t>
            </a:r>
          </a:p>
        </p:txBody>
      </p:sp>
      <p:sp>
        <p:nvSpPr>
          <p:cNvPr id="18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9" name="打排球.gif" descr="打排球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388" y="1830487"/>
            <a:ext cx="7905225" cy="44466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8987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好久不见 hǎo jiǔ bú jià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  <a:defRPr sz="7600"/>
            </a:lvl1pPr>
          </a:lstStyle>
          <a:p>
            <a:pPr marL="0" indent="0" algn="ctr">
              <a:buNone/>
            </a:pPr>
            <a:r>
              <a:rPr sz="9600" dirty="0" err="1" smtClean="0"/>
              <a:t>好久不见</a:t>
            </a:r>
            <a:endParaRPr lang="en-US" sz="9600" dirty="0" smtClean="0"/>
          </a:p>
          <a:p>
            <a:pPr marL="0" indent="0" algn="ctr">
              <a:buNone/>
            </a:pPr>
            <a:r>
              <a:rPr sz="9600" dirty="0" smtClean="0"/>
              <a:t> </a:t>
            </a:r>
            <a:r>
              <a:rPr sz="9600" dirty="0" err="1"/>
              <a:t>hǎo</a:t>
            </a:r>
            <a:r>
              <a:rPr sz="9600" dirty="0"/>
              <a:t> </a:t>
            </a:r>
            <a:r>
              <a:rPr sz="9600" dirty="0" err="1"/>
              <a:t>jiǔ</a:t>
            </a:r>
            <a:r>
              <a:rPr sz="9600" dirty="0"/>
              <a:t> </a:t>
            </a:r>
            <a:r>
              <a:rPr sz="9600" dirty="0" err="1"/>
              <a:t>bú</a:t>
            </a:r>
            <a:r>
              <a:rPr sz="9600" dirty="0"/>
              <a:t> </a:t>
            </a:r>
            <a:r>
              <a:rPr sz="9600" dirty="0" err="1"/>
              <a:t>jiàn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1500211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打冰球dǎ bīngqi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打冰球dǎ bīngqiú</a:t>
            </a:r>
          </a:p>
        </p:txBody>
      </p:sp>
      <p:sp>
        <p:nvSpPr>
          <p:cNvPr id="19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93" name="冰球.gif" descr="冰球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2507" y="1906960"/>
            <a:ext cx="8134796" cy="43656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6774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去(to go)＋V (Action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marL="384302" indent="-384302" algn="l" defTabSz="519937">
              <a:lnSpc>
                <a:spcPct val="120000"/>
              </a:lnSpc>
              <a:spcBef>
                <a:spcPts val="4600"/>
              </a:spcBef>
              <a:buSzPct val="35000"/>
              <a:buBlip>
                <a:blip r:embed="rId2"/>
              </a:buBlip>
              <a:defRPr sz="8455" cap="none" spc="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去(to go)＋V (Action）</a:t>
            </a:r>
          </a:p>
        </p:txBody>
      </p:sp>
      <p:sp>
        <p:nvSpPr>
          <p:cNvPr id="196" name="去 qù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8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去 qù</a:t>
            </a:r>
          </a:p>
          <a:p>
            <a:pPr>
              <a:buBlip>
                <a:blip r:embed="rId2"/>
              </a:buBlip>
              <a:defRPr sz="8600">
                <a:solidFill>
                  <a:schemeClr val="accent2">
                    <a:hueOff val="-171743"/>
                    <a:satOff val="2189"/>
                    <a:lumOff val="-14463"/>
                  </a:schemeClr>
                </a:solidFill>
                <a:effectLst/>
              </a:defRPr>
            </a:pPr>
            <a:r>
              <a:t>to go elsewhere and to do something</a:t>
            </a:r>
          </a:p>
        </p:txBody>
      </p:sp>
    </p:spTree>
    <p:extLst>
      <p:ext uri="{BB962C8B-B14F-4D97-AF65-F5344CB8AC3E}">
        <p14:creationId xmlns:p14="http://schemas.microsoft.com/office/powerpoint/2010/main" val="3496615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去＋V qù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4130" indent="-264130" defTabSz="357353">
              <a:spcBef>
                <a:spcPts val="3164"/>
              </a:spcBef>
              <a:defRPr sz="7482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去＋V</a:t>
            </a:r>
            <a:br/>
            <a:r>
              <a:t>qù</a:t>
            </a:r>
          </a:p>
          <a:p>
            <a:pPr marL="264130" indent="-264130" defTabSz="357353">
              <a:spcBef>
                <a:spcPts val="3164"/>
              </a:spcBef>
              <a:defRPr sz="7482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不去＋V</a:t>
            </a:r>
            <a:br/>
            <a:r>
              <a:t>bù qù</a:t>
            </a:r>
          </a:p>
        </p:txBody>
      </p:sp>
    </p:spTree>
    <p:extLst>
      <p:ext uri="{BB962C8B-B14F-4D97-AF65-F5344CB8AC3E}">
        <p14:creationId xmlns:p14="http://schemas.microsoft.com/office/powerpoint/2010/main" val="2738756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去唱歌 qù chànggē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400"/>
            </a:pPr>
            <a:r>
              <a:t>去唱歌 qù chànggē</a:t>
            </a:r>
          </a:p>
          <a:p>
            <a:pPr>
              <a:buBlip>
                <a:blip r:embed="rId2"/>
              </a:buBlip>
              <a:defRPr sz="7400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不去</a:t>
            </a:r>
            <a:r>
              <a:t>跳舞 bù qù tiào wǔ </a:t>
            </a:r>
          </a:p>
          <a:p>
            <a:pPr>
              <a:buBlip>
                <a:blip r:embed="rId2"/>
              </a:buBlip>
              <a:defRPr sz="7400">
                <a:effectLst/>
              </a:defRPr>
            </a:pPr>
            <a:r>
              <a:t>去看电影qù kàn diànyǐng</a:t>
            </a:r>
          </a:p>
        </p:txBody>
      </p:sp>
    </p:spTree>
    <p:extLst>
      <p:ext uri="{BB962C8B-B14F-4D97-AF65-F5344CB8AC3E}">
        <p14:creationId xmlns:p14="http://schemas.microsoft.com/office/powerpoint/2010/main" val="1381014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星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星期</a:t>
            </a:r>
          </a:p>
        </p:txBody>
      </p:sp>
      <p:sp>
        <p:nvSpPr>
          <p:cNvPr id="205" name="我们________去打篮球。…"/>
          <p:cNvSpPr txBox="1">
            <a:spLocks noGrp="1"/>
          </p:cNvSpPr>
          <p:nvPr>
            <p:ph type="body" sz="half" idx="1"/>
          </p:nvPr>
        </p:nvSpPr>
        <p:spPr>
          <a:xfrm>
            <a:off x="2104430" y="3720067"/>
            <a:ext cx="7983141" cy="2557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9311" indent="-279311" defTabSz="377890">
              <a:spcBef>
                <a:spcPts val="3305"/>
              </a:spcBef>
              <a:defRPr sz="6808">
                <a:effectLst>
                  <a:outerShdw blurRad="23368" dist="1168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我们________去打篮球。</a:t>
            </a:r>
          </a:p>
          <a:p>
            <a:pPr marL="279311" indent="-279311" defTabSz="377890">
              <a:spcBef>
                <a:spcPts val="3305"/>
              </a:spcBef>
              <a:defRPr sz="6808">
                <a:effectLst/>
              </a:defRPr>
            </a:pPr>
            <a:r>
              <a:t>我们_______不去打排球。</a:t>
            </a:r>
          </a:p>
        </p:txBody>
      </p:sp>
      <p:graphicFrame>
        <p:nvGraphicFramePr>
          <p:cNvPr id="206" name="表格"/>
          <p:cNvGraphicFramePr/>
          <p:nvPr/>
        </p:nvGraphicFramePr>
        <p:xfrm>
          <a:off x="1778158" y="2003287"/>
          <a:ext cx="8635683" cy="1450985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09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7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星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星期</a:t>
            </a:r>
          </a:p>
        </p:txBody>
      </p:sp>
      <p:sp>
        <p:nvSpPr>
          <p:cNvPr id="209" name="李友_______看书。…"/>
          <p:cNvSpPr txBox="1">
            <a:spLocks noGrp="1"/>
          </p:cNvSpPr>
          <p:nvPr>
            <p:ph type="body" sz="half" idx="1"/>
          </p:nvPr>
        </p:nvSpPr>
        <p:spPr>
          <a:xfrm>
            <a:off x="2104430" y="3720067"/>
            <a:ext cx="7983141" cy="255750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97526" indent="-297526" defTabSz="402536">
              <a:spcBef>
                <a:spcPts val="3516"/>
              </a:spcBef>
              <a:defRPr sz="7252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李友_______看书。</a:t>
            </a:r>
          </a:p>
          <a:p>
            <a:pPr marL="297526" indent="-297526" defTabSz="402536">
              <a:spcBef>
                <a:spcPts val="3516"/>
              </a:spcBef>
              <a:defRPr sz="7252">
                <a:effectLst/>
              </a:defRPr>
            </a:pPr>
            <a:r>
              <a:t>李友_______听音乐。</a:t>
            </a:r>
          </a:p>
        </p:txBody>
      </p:sp>
      <p:graphicFrame>
        <p:nvGraphicFramePr>
          <p:cNvPr id="210" name="表格"/>
          <p:cNvGraphicFramePr/>
          <p:nvPr/>
        </p:nvGraphicFramePr>
        <p:xfrm>
          <a:off x="1778158" y="2003287"/>
          <a:ext cx="8635683" cy="1450985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09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59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星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星期</a:t>
            </a:r>
          </a:p>
        </p:txBody>
      </p:sp>
      <p:graphicFrame>
        <p:nvGraphicFramePr>
          <p:cNvPr id="213" name="表格"/>
          <p:cNvGraphicFramePr/>
          <p:nvPr/>
        </p:nvGraphicFramePr>
        <p:xfrm>
          <a:off x="1778158" y="1730185"/>
          <a:ext cx="8635683" cy="1450985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09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4" name="螢幕快照 2018-10-22 下午9.57.03.png" descr="螢幕快照 2018-10-22 下午9.57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0576" y="3147714"/>
            <a:ext cx="8920759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王朋 _________   _____________"/>
          <p:cNvSpPr txBox="1"/>
          <p:nvPr/>
        </p:nvSpPr>
        <p:spPr>
          <a:xfrm>
            <a:off x="2104430" y="5463888"/>
            <a:ext cx="7983141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5200"/>
            </a:lvl1pPr>
          </a:lstStyle>
          <a:p>
            <a:pPr>
              <a:defRPr>
                <a:effectLst/>
              </a:defRPr>
            </a:pPr>
            <a:r>
              <a:rPr sz="3656"/>
              <a:t>王朋 _________   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99951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昨天  zuótiā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382" indent="-285382" defTabSz="386106">
              <a:spcBef>
                <a:spcPts val="3375"/>
              </a:spcBef>
              <a:defRPr sz="8083">
                <a:effectLst>
                  <a:outerShdw blurRad="23876" dist="1193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昨天  zuótiān</a:t>
            </a:r>
          </a:p>
          <a:p>
            <a:pPr marL="285382" indent="-285382" defTabSz="386106">
              <a:spcBef>
                <a:spcPts val="3375"/>
              </a:spcBef>
              <a:defRPr sz="8083">
                <a:effectLst/>
              </a:defRPr>
            </a:pPr>
            <a:r>
              <a:t>今天  jīntiān</a:t>
            </a:r>
          </a:p>
          <a:p>
            <a:pPr marL="285382" indent="-285382" defTabSz="386106">
              <a:spcBef>
                <a:spcPts val="3375"/>
              </a:spcBef>
              <a:defRPr sz="8083">
                <a:effectLst/>
              </a:defRPr>
            </a:pPr>
            <a:r>
              <a:t>明天 míngtiān</a:t>
            </a:r>
          </a:p>
        </p:txBody>
      </p:sp>
    </p:spTree>
    <p:extLst>
      <p:ext uri="{BB962C8B-B14F-4D97-AF65-F5344CB8AC3E}">
        <p14:creationId xmlns:p14="http://schemas.microsoft.com/office/powerpoint/2010/main" val="627128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zuótiān"/>
          <p:cNvSpPr txBox="1">
            <a:spLocks noGrp="1"/>
          </p:cNvSpPr>
          <p:nvPr>
            <p:ph type="title"/>
          </p:nvPr>
        </p:nvSpPr>
        <p:spPr>
          <a:xfrm>
            <a:off x="1467362" y="1440535"/>
            <a:ext cx="7983141" cy="5841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367029" indent="-367029" algn="l" defTabSz="496570">
              <a:lnSpc>
                <a:spcPct val="120000"/>
              </a:lnSpc>
              <a:spcBef>
                <a:spcPts val="4400"/>
              </a:spcBef>
              <a:buSzPct val="35000"/>
              <a:buBlip>
                <a:blip r:embed="rId2"/>
              </a:buBlip>
              <a:defRPr sz="5015" cap="none" spc="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lvl1pPr>
          </a:lstStyle>
          <a:p>
            <a:r>
              <a:t>zuótiān</a:t>
            </a:r>
          </a:p>
        </p:txBody>
      </p:sp>
      <p:sp>
        <p:nvSpPr>
          <p:cNvPr id="221" name="我们________去唱歌。…"/>
          <p:cNvSpPr txBox="1">
            <a:spLocks noGrp="1"/>
          </p:cNvSpPr>
          <p:nvPr>
            <p:ph type="body" sz="half" idx="1"/>
          </p:nvPr>
        </p:nvSpPr>
        <p:spPr>
          <a:xfrm>
            <a:off x="2104430" y="3720067"/>
            <a:ext cx="7983141" cy="25575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382" indent="-285382" defTabSz="386106">
              <a:spcBef>
                <a:spcPts val="3375"/>
              </a:spcBef>
              <a:defRPr sz="6956">
                <a:effectLst>
                  <a:outerShdw blurRad="23876" dist="1193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我们________去唱歌。</a:t>
            </a:r>
          </a:p>
          <a:p>
            <a:pPr marL="285382" indent="-285382" defTabSz="386106">
              <a:spcBef>
                <a:spcPts val="3375"/>
              </a:spcBef>
              <a:defRPr sz="6956">
                <a:effectLst/>
              </a:defRPr>
            </a:pPr>
            <a:r>
              <a:t>我们________不去跳舞。</a:t>
            </a:r>
          </a:p>
        </p:txBody>
      </p:sp>
      <p:graphicFrame>
        <p:nvGraphicFramePr>
          <p:cNvPr id="222" name="表格"/>
          <p:cNvGraphicFramePr/>
          <p:nvPr/>
        </p:nvGraphicFramePr>
        <p:xfrm>
          <a:off x="1778158" y="2003287"/>
          <a:ext cx="8635686" cy="1450985"/>
        </p:xfrm>
        <a:graphic>
          <a:graphicData uri="http://schemas.openxmlformats.org/drawingml/2006/table">
            <a:tbl>
              <a:tblPr bandRow="1"/>
              <a:tblGrid>
                <a:gridCol w="1439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09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昨天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今天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明天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chemeClr val="accent4">
                              <a:lumOff val="7549"/>
                            </a:schemeClr>
                          </a:solidFill>
                          <a:latin typeface="Palatino"/>
                          <a:ea typeface="Palatino"/>
                          <a:cs typeface="Palatino"/>
                        </a:rPr>
                        <a:t>早上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chemeClr val="accent4">
                              <a:lumOff val="7549"/>
                            </a:schemeClr>
                          </a:solidFill>
                          <a:latin typeface="Palatino"/>
                          <a:ea typeface="Palatino"/>
                          <a:cs typeface="Palatino"/>
                        </a:rPr>
                        <a:t>下午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chemeClr val="accent4">
                              <a:lumOff val="7549"/>
                            </a:schemeClr>
                          </a:solidFill>
                          <a:latin typeface="Palatino"/>
                          <a:ea typeface="Palatino"/>
                          <a:cs typeface="Palatino"/>
                        </a:rPr>
                        <a:t>晚上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50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好吗？ hǎo ma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8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defRPr>
            </a:lvl1pPr>
          </a:lstStyle>
          <a:p>
            <a:r>
              <a:t>好吗？ hǎo ma</a:t>
            </a:r>
          </a:p>
        </p:txBody>
      </p:sp>
    </p:spTree>
    <p:extLst>
      <p:ext uri="{BB962C8B-B14F-4D97-AF65-F5344CB8AC3E}">
        <p14:creationId xmlns:p14="http://schemas.microsoft.com/office/powerpoint/2010/main" val="2717468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你好吗？nǐ hǎo m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600"/>
            </a:pPr>
            <a:r>
              <a:rPr dirty="0" err="1"/>
              <a:t>你好吗？nǐ</a:t>
            </a:r>
            <a:r>
              <a:rPr dirty="0"/>
              <a:t> </a:t>
            </a:r>
            <a:r>
              <a:rPr dirty="0" err="1"/>
              <a:t>hǎo</a:t>
            </a:r>
            <a:r>
              <a:rPr dirty="0"/>
              <a:t> ma</a:t>
            </a:r>
          </a:p>
          <a:p>
            <a:pPr marL="0" indent="0" algn="ctr">
              <a:buNone/>
              <a:defRPr sz="7600">
                <a:effectLst/>
              </a:defRPr>
            </a:pPr>
            <a:r>
              <a:rPr dirty="0" err="1"/>
              <a:t>我不错。wǒ</a:t>
            </a:r>
            <a:r>
              <a:rPr dirty="0"/>
              <a:t> </a:t>
            </a:r>
            <a:r>
              <a:rPr dirty="0" err="1"/>
              <a:t>bú</a:t>
            </a:r>
            <a:r>
              <a:rPr dirty="0"/>
              <a:t> </a:t>
            </a:r>
            <a:r>
              <a:rPr dirty="0" err="1"/>
              <a:t>cuò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220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星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星期</a:t>
            </a:r>
          </a:p>
        </p:txBody>
      </p:sp>
      <p:sp>
        <p:nvSpPr>
          <p:cNvPr id="228" name="Q:我们________去吃饭，好吗？…"/>
          <p:cNvSpPr txBox="1">
            <a:spLocks noGrp="1"/>
          </p:cNvSpPr>
          <p:nvPr>
            <p:ph type="body" sz="half" idx="1"/>
          </p:nvPr>
        </p:nvSpPr>
        <p:spPr>
          <a:xfrm>
            <a:off x="1230375" y="3707004"/>
            <a:ext cx="10187719" cy="2557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2518" indent="-212518" defTabSz="287526">
              <a:spcBef>
                <a:spcPts val="2531"/>
              </a:spcBef>
              <a:defRPr sz="5180">
                <a:effectLst>
                  <a:outerShdw blurRad="17780" dist="8890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Q:我们________去吃饭，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好吗？</a:t>
            </a:r>
          </a:p>
          <a:p>
            <a:pPr marL="212518" indent="-212518" defTabSz="287526">
              <a:spcBef>
                <a:spcPts val="2531"/>
              </a:spcBef>
              <a:defRPr sz="5180">
                <a:effectLst/>
              </a:defRPr>
            </a:pPr>
            <a:r>
              <a:rPr dirty="0">
                <a:solidFill>
                  <a:schemeClr val="accent2">
                    <a:hueOff val="-171743"/>
                    <a:satOff val="2189"/>
                    <a:lumOff val="-14463"/>
                  </a:schemeClr>
                </a:solidFill>
              </a:rPr>
              <a:t>Q:</a:t>
            </a:r>
            <a:r>
              <a:rPr dirty="0"/>
              <a:t>我们_______去吃中国菜，</a:t>
            </a:r>
            <a:r>
              <a:rPr dirty="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好吗？</a:t>
            </a:r>
          </a:p>
        </p:txBody>
      </p:sp>
      <p:graphicFrame>
        <p:nvGraphicFramePr>
          <p:cNvPr id="229" name="表格"/>
          <p:cNvGraphicFramePr/>
          <p:nvPr/>
        </p:nvGraphicFramePr>
        <p:xfrm>
          <a:off x="1778158" y="2003287"/>
          <a:ext cx="8635683" cy="1450985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09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77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常常 chángchá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8600">
                <a:solidFill>
                  <a:schemeClr val="accent4">
                    <a:lumOff val="7549"/>
                  </a:schemeClr>
                </a:solidFill>
              </a:defRPr>
            </a:lvl1pPr>
          </a:lstStyle>
          <a:p>
            <a:r>
              <a:t>常常 chángcháng</a:t>
            </a:r>
          </a:p>
        </p:txBody>
      </p:sp>
    </p:spTree>
    <p:extLst>
      <p:ext uri="{BB962C8B-B14F-4D97-AF65-F5344CB8AC3E}">
        <p14:creationId xmlns:p14="http://schemas.microsoft.com/office/powerpoint/2010/main" val="2602956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我常常打球。   chángcháng"/>
          <p:cNvSpPr txBox="1">
            <a:spLocks noGrp="1"/>
          </p:cNvSpPr>
          <p:nvPr>
            <p:ph type="body" sz="half" idx="1"/>
          </p:nvPr>
        </p:nvSpPr>
        <p:spPr>
          <a:xfrm>
            <a:off x="2104430" y="4365494"/>
            <a:ext cx="7983141" cy="19120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1454" indent="-291454" defTabSz="394320">
              <a:spcBef>
                <a:spcPts val="3445"/>
              </a:spcBef>
              <a:defRPr sz="7296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常常</a:t>
            </a:r>
            <a:r>
              <a:t>打球。</a:t>
            </a:r>
            <a:br/>
            <a:r>
              <a:t>  </a:t>
            </a:r>
            <a:r>
              <a:rPr sz="3172"/>
              <a:t>chángcháng</a:t>
            </a:r>
          </a:p>
        </p:txBody>
      </p:sp>
      <p:graphicFrame>
        <p:nvGraphicFramePr>
          <p:cNvPr id="236" name="表格"/>
          <p:cNvGraphicFramePr/>
          <p:nvPr/>
        </p:nvGraphicFramePr>
        <p:xfrm>
          <a:off x="1778158" y="1871286"/>
          <a:ext cx="8635683" cy="2162266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1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1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打球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打球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打球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打球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打球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0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Q:你常常看电影吗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/>
            </a:pPr>
            <a:r>
              <a:t>Q:你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常常</a:t>
            </a:r>
            <a:r>
              <a:t>看电影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吗</a:t>
            </a:r>
            <a:r>
              <a:t>？</a:t>
            </a:r>
          </a:p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Q:你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常常</a:t>
            </a:r>
            <a:r>
              <a:t>打球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吗</a:t>
            </a:r>
            <a: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0015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有的时候   yǒu de shí hou/  yǒu de shí hòu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8600">
                <a:solidFill>
                  <a:schemeClr val="accent4">
                    <a:lumOff val="7549"/>
                  </a:schemeClr>
                </a:solidFill>
              </a:defRPr>
            </a:pPr>
            <a:r>
              <a:t>有的时候 </a:t>
            </a:r>
            <a:br/>
            <a:r>
              <a:t>	yǒu de shí hou/</a:t>
            </a:r>
            <a:br/>
            <a:r>
              <a:t>	yǒu de shí hòu</a:t>
            </a:r>
          </a:p>
        </p:txBody>
      </p:sp>
    </p:spTree>
    <p:extLst>
      <p:ext uri="{BB962C8B-B14F-4D97-AF65-F5344CB8AC3E}">
        <p14:creationId xmlns:p14="http://schemas.microsoft.com/office/powerpoint/2010/main" val="236283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我有的时候看书。     yǒu de shí hou /hòu"/>
          <p:cNvSpPr txBox="1">
            <a:spLocks noGrp="1"/>
          </p:cNvSpPr>
          <p:nvPr>
            <p:ph type="body" sz="half" idx="1"/>
          </p:nvPr>
        </p:nvSpPr>
        <p:spPr>
          <a:xfrm>
            <a:off x="2104430" y="4365494"/>
            <a:ext cx="7983141" cy="191207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1454" indent="-291454" defTabSz="394320">
              <a:spcBef>
                <a:spcPts val="3445"/>
              </a:spcBef>
              <a:defRPr sz="7296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有的时候</a:t>
            </a:r>
            <a:r>
              <a:t>看书。</a:t>
            </a:r>
            <a:br/>
            <a:r>
              <a:t>   </a:t>
            </a:r>
            <a:r>
              <a:rPr sz="3510"/>
              <a:t> yǒu de shí ho</a:t>
            </a:r>
            <a:r>
              <a:rPr sz="3307"/>
              <a:t>u /hòu</a:t>
            </a:r>
          </a:p>
        </p:txBody>
      </p:sp>
      <p:graphicFrame>
        <p:nvGraphicFramePr>
          <p:cNvPr id="246" name="表格"/>
          <p:cNvGraphicFramePr/>
          <p:nvPr/>
        </p:nvGraphicFramePr>
        <p:xfrm>
          <a:off x="1778158" y="1871286"/>
          <a:ext cx="8635683" cy="2162266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1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1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看书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看书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88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我有的时候听音乐。      yǒu de shí hou /hòu"/>
          <p:cNvSpPr txBox="1">
            <a:spLocks noGrp="1"/>
          </p:cNvSpPr>
          <p:nvPr>
            <p:ph type="body" sz="half" idx="1"/>
          </p:nvPr>
        </p:nvSpPr>
        <p:spPr>
          <a:xfrm>
            <a:off x="2104430" y="4365494"/>
            <a:ext cx="7983141" cy="191207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91454" indent="-291454" defTabSz="394320">
              <a:spcBef>
                <a:spcPts val="3445"/>
              </a:spcBef>
              <a:defRPr sz="7296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有的时候</a:t>
            </a:r>
            <a:r>
              <a:t>听音乐。</a:t>
            </a:r>
            <a:br/>
            <a:r>
              <a:t>    </a:t>
            </a:r>
            <a:r>
              <a:rPr sz="3510"/>
              <a:t> yǒu de shí hou </a:t>
            </a:r>
            <a:r>
              <a:rPr sz="3307"/>
              <a:t>/hòu</a:t>
            </a:r>
          </a:p>
        </p:txBody>
      </p:sp>
      <p:graphicFrame>
        <p:nvGraphicFramePr>
          <p:cNvPr id="250" name="表格"/>
          <p:cNvGraphicFramePr/>
          <p:nvPr/>
        </p:nvGraphicFramePr>
        <p:xfrm>
          <a:off x="1867455" y="1871286"/>
          <a:ext cx="8635683" cy="2162266"/>
        </p:xfrm>
        <a:graphic>
          <a:graphicData uri="http://schemas.openxmlformats.org/drawingml/2006/table">
            <a:tbl>
              <a:tblPr/>
              <a:tblGrid>
                <a:gridCol w="123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1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星期一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星期二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星期四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星期六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星期日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133"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听音乐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3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defRPr>
                      </a:pPr>
                      <a:endParaRPr sz="3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</a:rPr>
                        <a:t>听音乐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438F8B"/>
                      </a:solidFill>
                      <a:miter lim="400000"/>
                    </a:lnL>
                    <a:lnR w="12700">
                      <a:solidFill>
                        <a:srgbClr val="438F8B"/>
                      </a:solidFill>
                      <a:miter lim="400000"/>
                    </a:lnR>
                    <a:lnT w="12700">
                      <a:solidFill>
                        <a:srgbClr val="438F8B"/>
                      </a:solidFill>
                      <a:miter lim="400000"/>
                    </a:lnT>
                    <a:lnB w="12700">
                      <a:solidFill>
                        <a:srgbClr val="438F8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7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因为......所以 yīnwèi    suǒyǐ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8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defRPr>
            </a:pPr>
            <a:r>
              <a:t>因为......所以</a:t>
            </a:r>
            <a:br/>
            <a:r>
              <a:t>yīnwèi    suǒyǐ</a:t>
            </a:r>
          </a:p>
        </p:txBody>
      </p:sp>
    </p:spTree>
    <p:extLst>
      <p:ext uri="{BB962C8B-B14F-4D97-AF65-F5344CB8AC3E}">
        <p14:creationId xmlns:p14="http://schemas.microsoft.com/office/powerpoint/2010/main" val="30135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Q：你为什么请我吃饭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8418" indent="-288418" defTabSz="390213">
              <a:spcBef>
                <a:spcPts val="3445"/>
              </a:spcBef>
              <a:defRPr sz="5985">
                <a:effectLst>
                  <a:outerShdw blurRad="24130" dist="1206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Q：你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为什么</a:t>
            </a:r>
            <a:r>
              <a:t>请我吃饭？</a:t>
            </a:r>
          </a:p>
          <a:p>
            <a:pPr marL="270106" indent="-270106" defTabSz="390213">
              <a:spcBef>
                <a:spcPts val="3445"/>
              </a:spcBef>
              <a:defRPr sz="5985">
                <a:effectLst>
                  <a:outerShdw blurRad="24130" dist="1206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sz="3941"/>
              <a:t>        </a:t>
            </a:r>
            <a:r>
              <a:t>yīnwèi                         suǒyǐ</a:t>
            </a:r>
            <a:br/>
            <a:r>
              <a:rPr sz="3941"/>
              <a:t>A：</a:t>
            </a:r>
            <a:r>
              <a:rPr sz="3941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因为</a:t>
            </a:r>
            <a:r>
              <a:rPr sz="3941"/>
              <a:t>今天是你的生日， </a:t>
            </a:r>
            <a:r>
              <a:rPr sz="3941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所以</a:t>
            </a:r>
            <a:r>
              <a:rPr sz="3941"/>
              <a:t>我请你吃饭。</a:t>
            </a:r>
            <a:br>
              <a:rPr sz="3941"/>
            </a:br>
            <a:endParaRPr sz="3941"/>
          </a:p>
        </p:txBody>
      </p:sp>
    </p:spTree>
    <p:extLst>
      <p:ext uri="{BB962C8B-B14F-4D97-AF65-F5344CB8AC3E}">
        <p14:creationId xmlns:p14="http://schemas.microsoft.com/office/powerpoint/2010/main" val="4039427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The conjunction(then; in the cas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8038" indent="-168038" defTabSz="349138">
              <a:spcBef>
                <a:spcPts val="3094"/>
              </a:spcBef>
              <a:defRPr sz="731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sz="3347">
                <a:solidFill>
                  <a:schemeClr val="accent2">
                    <a:hueOff val="-171743"/>
                    <a:satOff val="2189"/>
                    <a:lumOff val="-14463"/>
                  </a:schemeClr>
                </a:solidFill>
              </a:rPr>
              <a:t>The conjunction(then; in the case)</a:t>
            </a:r>
          </a:p>
          <a:p>
            <a:pPr marL="258059" indent="-258059" defTabSz="349138">
              <a:spcBef>
                <a:spcPts val="3094"/>
              </a:spcBef>
              <a:defRPr sz="731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那么  nà me</a:t>
            </a:r>
          </a:p>
          <a:p>
            <a:pPr marL="258059" indent="-258059" defTabSz="349138">
              <a:spcBef>
                <a:spcPts val="3094"/>
              </a:spcBef>
              <a:defRPr sz="731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那 nà </a:t>
            </a:r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838792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小＋family name = nick name…"/>
          <p:cNvSpPr txBox="1">
            <a:spLocks noGrp="1"/>
          </p:cNvSpPr>
          <p:nvPr>
            <p:ph type="body" idx="1"/>
          </p:nvPr>
        </p:nvSpPr>
        <p:spPr>
          <a:xfrm>
            <a:off x="773905" y="1902023"/>
            <a:ext cx="11057023" cy="43755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49138">
              <a:spcBef>
                <a:spcPts val="3094"/>
              </a:spcBef>
              <a:buNone/>
              <a:defRPr sz="6460">
                <a:solidFill>
                  <a:schemeClr val="accent4">
                    <a:lumOff val="7549"/>
                  </a:schemeClr>
                </a:solidFill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 err="1"/>
              <a:t>小＋family</a:t>
            </a:r>
            <a:r>
              <a:rPr dirty="0"/>
              <a:t> name = nick name</a:t>
            </a:r>
          </a:p>
          <a:p>
            <a:pPr marL="0" indent="0" algn="ctr" defTabSz="349138">
              <a:spcBef>
                <a:spcPts val="3094"/>
              </a:spcBef>
              <a:buNone/>
              <a:defRPr sz="6460">
                <a:effectLst/>
              </a:defRPr>
            </a:pPr>
            <a:r>
              <a:rPr dirty="0" err="1"/>
              <a:t>小王</a:t>
            </a:r>
            <a:endParaRPr dirty="0"/>
          </a:p>
          <a:p>
            <a:pPr marL="0" indent="0" algn="ctr" defTabSz="349138">
              <a:spcBef>
                <a:spcPts val="3094"/>
              </a:spcBef>
              <a:buNone/>
              <a:defRPr sz="6460">
                <a:effectLst/>
              </a:defRPr>
            </a:pPr>
            <a:r>
              <a:rPr dirty="0" err="1"/>
              <a:t>小李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370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A:今天是我的生日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400">
                <a:effectLst/>
              </a:defRPr>
            </a:pPr>
            <a:r>
              <a:t>A:今天是我的生日。</a:t>
            </a:r>
          </a:p>
          <a:p>
            <a:pPr>
              <a:buBlip>
                <a:blip r:embed="rId2"/>
              </a:buBlip>
              <a:defRPr sz="7400">
                <a:effectLst/>
              </a:defRPr>
            </a:pPr>
            <a:r>
              <a:t>B: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那么</a:t>
            </a:r>
            <a:r>
              <a:t>我请你吃饭。</a:t>
            </a:r>
            <a:br/>
            <a:r>
              <a:t>    nà me</a:t>
            </a:r>
          </a:p>
        </p:txBody>
      </p:sp>
    </p:spTree>
    <p:extLst>
      <p:ext uri="{BB962C8B-B14F-4D97-AF65-F5344CB8AC3E}">
        <p14:creationId xmlns:p14="http://schemas.microsoft.com/office/powerpoint/2010/main" val="2413796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A:我今天晚上没事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598" indent="-303598">
              <a:defRPr sz="7000"/>
            </a:pPr>
            <a:r>
              <a:t>A:我今天晚上没事。</a:t>
            </a:r>
          </a:p>
          <a:p>
            <a:pPr marL="303598" indent="-303598">
              <a:defRPr sz="6500">
                <a:effectLst/>
              </a:defRPr>
            </a:pPr>
            <a:r>
              <a:t>B: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那</a:t>
            </a:r>
            <a:r>
              <a:t>我们去看电影，怎么样？</a:t>
            </a:r>
            <a:br/>
            <a:r>
              <a:t>     nà</a:t>
            </a:r>
          </a:p>
        </p:txBody>
      </p:sp>
    </p:spTree>
    <p:extLst>
      <p:ext uri="{BB962C8B-B14F-4D97-AF65-F5344CB8AC3E}">
        <p14:creationId xmlns:p14="http://schemas.microsoft.com/office/powerpoint/2010/main" val="1352578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对 du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defRPr>
            </a:pPr>
            <a:r>
              <a:t>对 duì</a:t>
            </a:r>
          </a:p>
          <a:p>
            <a:pPr>
              <a:buBlip>
                <a:blip r:embed="rId2"/>
              </a:buBlip>
              <a:defRPr sz="7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对不对 duì bù duì</a:t>
            </a:r>
          </a:p>
        </p:txBody>
      </p:sp>
    </p:spTree>
    <p:extLst>
      <p:ext uri="{BB962C8B-B14F-4D97-AF65-F5344CB8AC3E}">
        <p14:creationId xmlns:p14="http://schemas.microsoft.com/office/powerpoint/2010/main" val="3302766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duì bù duì A:你喜欢听音乐对不对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                           </a:t>
            </a:r>
            <a:r>
              <a:rPr sz="3516"/>
              <a:t>    duì bù duì</a:t>
            </a:r>
            <a:r>
              <a:t/>
            </a:r>
            <a:br/>
            <a:r>
              <a:t>A:你喜欢听音乐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对不对</a:t>
            </a:r>
            <a:r>
              <a:t>？</a:t>
            </a:r>
          </a:p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B：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对</a:t>
            </a:r>
            <a:r>
              <a:t>，我喜欢听音乐。</a:t>
            </a:r>
          </a:p>
        </p:txBody>
      </p:sp>
    </p:spTree>
    <p:extLst>
      <p:ext uri="{BB962C8B-B14F-4D97-AF65-F5344CB8AC3E}">
        <p14:creationId xmlns:p14="http://schemas.microsoft.com/office/powerpoint/2010/main" val="3454369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duì bù duì A:你也喜欢看书对不对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                           </a:t>
            </a:r>
            <a:r>
              <a:rPr sz="3516"/>
              <a:t>    duì bù duì</a:t>
            </a:r>
            <a:r>
              <a:t/>
            </a:r>
            <a:br/>
            <a:r>
              <a:t>A:你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也</a:t>
            </a:r>
            <a:r>
              <a:t>喜</a:t>
            </a:r>
            <a:r>
              <a:rPr>
                <a:solidFill>
                  <a:schemeClr val="accent2">
                    <a:hueOff val="-171743"/>
                    <a:satOff val="2189"/>
                    <a:lumOff val="-14463"/>
                  </a:schemeClr>
                </a:solidFill>
              </a:rPr>
              <a:t>欢看书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对不对</a:t>
            </a:r>
            <a:r>
              <a:t>？</a:t>
            </a:r>
          </a:p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B：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对</a:t>
            </a:r>
            <a:r>
              <a:t>，我也喜欢看书。</a:t>
            </a:r>
          </a:p>
        </p:txBody>
      </p:sp>
    </p:spTree>
    <p:extLst>
      <p:ext uri="{BB962C8B-B14F-4D97-AF65-F5344CB8AC3E}">
        <p14:creationId xmlns:p14="http://schemas.microsoft.com/office/powerpoint/2010/main" val="261444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我请你吃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>
                <a:solidFill>
                  <a:schemeClr val="accent4">
                    <a:lumOff val="7549"/>
                  </a:schemeClr>
                </a:solidFill>
              </a:defRPr>
            </a:pPr>
            <a:r>
              <a:t>我请你吃饭</a:t>
            </a:r>
          </a:p>
          <a:p>
            <a:pPr>
              <a:buBlip>
                <a:blip r:embed="rId2"/>
              </a:buBlip>
              <a:defRPr sz="7600">
                <a:solidFill>
                  <a:schemeClr val="accent4">
                    <a:lumOff val="7549"/>
                  </a:schemeClr>
                </a:solidFill>
                <a:effectLst/>
              </a:defRPr>
            </a:pPr>
            <a:r>
              <a:t>我请客</a:t>
            </a:r>
          </a:p>
        </p:txBody>
      </p:sp>
    </p:spTree>
    <p:extLst>
      <p:ext uri="{BB962C8B-B14F-4D97-AF65-F5344CB8AC3E}">
        <p14:creationId xmlns:p14="http://schemas.microsoft.com/office/powerpoint/2010/main" val="204123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今天是你的生日，我请你吃饭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598" indent="-303598">
              <a:defRPr sz="6000"/>
            </a:pPr>
            <a:r>
              <a:t>今天是你的生日，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我请你吃饭</a:t>
            </a:r>
            <a:r>
              <a:t>。</a:t>
            </a:r>
          </a:p>
          <a:p>
            <a:pPr marL="303598" indent="-303598">
              <a:defRPr sz="6000">
                <a:effectLst/>
              </a:defRPr>
            </a:pPr>
            <a:r>
              <a:t>今天是你的生日，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我请客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08041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外国电影 wàiguó diànyǐ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6600">
                <a:solidFill>
                  <a:schemeClr val="accent4">
                    <a:lumOff val="7549"/>
                  </a:schemeClr>
                </a:solidFill>
                <a:effectLst/>
              </a:defRPr>
            </a:pPr>
            <a:r>
              <a:rPr dirty="0" err="1"/>
              <a:t>外国电影</a:t>
            </a:r>
            <a:r>
              <a:rPr dirty="0"/>
              <a:t> </a:t>
            </a:r>
            <a:r>
              <a:rPr dirty="0" err="1"/>
              <a:t>wàiguó</a:t>
            </a:r>
            <a:r>
              <a:rPr dirty="0"/>
              <a:t> </a:t>
            </a:r>
            <a:r>
              <a:rPr dirty="0" err="1"/>
              <a:t>diànyǐng</a:t>
            </a:r>
            <a:endParaRPr dirty="0"/>
          </a:p>
          <a:p>
            <a:pPr>
              <a:buBlip>
                <a:blip r:embed="rId2"/>
              </a:buBlip>
              <a:defRPr sz="6600">
                <a:solidFill>
                  <a:schemeClr val="accent4">
                    <a:lumOff val="7549"/>
                  </a:schemeClr>
                </a:solidFill>
                <a:effectLst/>
              </a:defRPr>
            </a:pPr>
            <a:r>
              <a:rPr dirty="0" err="1">
                <a:solidFill>
                  <a:srgbClr val="FF0000"/>
                </a:solidFill>
              </a:rPr>
              <a:t>本</a:t>
            </a:r>
            <a:r>
              <a:rPr dirty="0" err="1"/>
              <a:t>国电影</a:t>
            </a:r>
            <a:r>
              <a:rPr dirty="0"/>
              <a:t> </a:t>
            </a:r>
            <a:r>
              <a:rPr dirty="0" err="1"/>
              <a:t>běnguó</a:t>
            </a:r>
            <a:r>
              <a:rPr dirty="0"/>
              <a:t> </a:t>
            </a:r>
            <a:r>
              <a:rPr dirty="0" err="1"/>
              <a:t>diànyǐng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920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43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181" name="想 xiǎng  (want to ; would like to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/>
            </a:pP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想</a:t>
            </a:r>
            <a:r>
              <a:t> 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xiǎng </a:t>
            </a:r>
            <a:b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</a:br>
            <a:r>
              <a:rPr sz="4781">
                <a:solidFill>
                  <a:schemeClr val="accent2">
                    <a:hueOff val="-171743"/>
                    <a:satOff val="2189"/>
                    <a:lumOff val="-14463"/>
                  </a:schemeClr>
                </a:solidFill>
              </a:rPr>
              <a:t>(want to ; would like to) </a:t>
            </a:r>
            <a:endParaRPr>
              <a:solidFill>
                <a:schemeClr val="accent5">
                  <a:hueOff val="83593"/>
                  <a:satOff val="-32585"/>
                  <a:lumOff val="14724"/>
                </a:schemeClr>
              </a:solidFill>
            </a:endParaRPr>
          </a:p>
          <a:p>
            <a:pPr>
              <a:buBlip>
                <a:blip r:embed="rId2"/>
              </a:buBlip>
              <a:defRPr sz="7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想不想？xiǎng bù xiǎng</a:t>
            </a:r>
          </a:p>
        </p:txBody>
      </p:sp>
    </p:spTree>
    <p:extLst>
      <p:ext uri="{BB962C8B-B14F-4D97-AF65-F5344CB8AC3E}">
        <p14:creationId xmlns:p14="http://schemas.microsoft.com/office/powerpoint/2010/main" val="4109187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你想不想看中国电影？                      Zhōngguó diànyǐ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1454" indent="-291454" defTabSz="394320">
              <a:spcBef>
                <a:spcPts val="3445"/>
              </a:spcBef>
              <a:defRPr sz="7296">
                <a:effectLst/>
              </a:defRPr>
            </a:pPr>
            <a:r>
              <a:t>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想不想</a:t>
            </a:r>
            <a:r>
              <a:t>看中国电影？</a:t>
            </a:r>
            <a:br/>
            <a:r>
              <a:t>                     </a:t>
            </a:r>
            <a:r>
              <a:rPr sz="3105"/>
              <a:t>Zhōngguó diànyǐng</a:t>
            </a:r>
          </a:p>
          <a:p>
            <a:pPr marL="291454" indent="-291454" defTabSz="394320">
              <a:spcBef>
                <a:spcPts val="3445"/>
              </a:spcBef>
              <a:defRPr sz="7296">
                <a:effectLst/>
              </a:defRPr>
            </a:pPr>
            <a:r>
              <a:t>你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想不想</a:t>
            </a:r>
            <a:r>
              <a:t>听外国音乐？</a:t>
            </a:r>
            <a:br/>
            <a:r>
              <a:t>                     </a:t>
            </a:r>
            <a:r>
              <a:rPr sz="3780"/>
              <a:t> wàiguó yīnyuè</a:t>
            </a:r>
          </a:p>
        </p:txBody>
      </p:sp>
    </p:spTree>
    <p:extLst>
      <p:ext uri="{BB962C8B-B14F-4D97-AF65-F5344CB8AC3E}">
        <p14:creationId xmlns:p14="http://schemas.microsoft.com/office/powerpoint/2010/main" val="234540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小李，好久不见，你好吗…"/>
          <p:cNvSpPr txBox="1">
            <a:spLocks noGrp="1"/>
          </p:cNvSpPr>
          <p:nvPr>
            <p:ph type="body" idx="1"/>
          </p:nvPr>
        </p:nvSpPr>
        <p:spPr>
          <a:xfrm>
            <a:off x="773906" y="1902023"/>
            <a:ext cx="11000752" cy="43755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7600"/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小李</a:t>
            </a:r>
            <a:r>
              <a:rPr dirty="0" err="1"/>
              <a:t>，好久不见，你好吗</a:t>
            </a:r>
            <a:endParaRPr dirty="0"/>
          </a:p>
          <a:p>
            <a:pPr marL="0" indent="0">
              <a:buNone/>
              <a:defRPr sz="7600"/>
            </a:pPr>
            <a:r>
              <a:rPr dirty="0" err="1"/>
              <a:t>我不错。wǒ</a:t>
            </a:r>
            <a:r>
              <a:rPr dirty="0"/>
              <a:t> </a:t>
            </a:r>
            <a:r>
              <a:rPr dirty="0" err="1"/>
              <a:t>bú</a:t>
            </a:r>
            <a:r>
              <a:rPr dirty="0"/>
              <a:t> </a:t>
            </a:r>
            <a:r>
              <a:rPr dirty="0" err="1"/>
              <a:t>cuò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294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想不想？xiǎng bù xiǎ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5022" indent="-255022" defTabSz="345030">
              <a:spcBef>
                <a:spcPts val="3023"/>
              </a:spcBef>
              <a:defRPr sz="6383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想不想？</a:t>
            </a:r>
            <a:r>
              <a:t>xiǎng bù xiǎng</a:t>
            </a:r>
          </a:p>
          <a:p>
            <a:pPr marL="255022" indent="-255022" defTabSz="345030">
              <a:spcBef>
                <a:spcPts val="3023"/>
              </a:spcBef>
              <a:defRPr sz="6383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喜欢不喜欢？</a:t>
            </a:r>
            <a:r>
              <a:t> </a:t>
            </a:r>
            <a:br/>
            <a:r>
              <a:t>xǐ huān bù xǐ huān</a:t>
            </a:r>
          </a:p>
          <a:p>
            <a:pPr marL="255022" indent="-255022" defTabSz="345030">
              <a:spcBef>
                <a:spcPts val="3023"/>
              </a:spcBef>
              <a:defRPr sz="6383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去不去？</a:t>
            </a:r>
            <a:r>
              <a:t> qù bú qù</a:t>
            </a:r>
          </a:p>
        </p:txBody>
      </p:sp>
    </p:spTree>
    <p:extLst>
      <p:ext uri="{BB962C8B-B14F-4D97-AF65-F5344CB8AC3E}">
        <p14:creationId xmlns:p14="http://schemas.microsoft.com/office/powerpoint/2010/main" val="230733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只  zhǐ   (only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8600"/>
            </a:pP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只</a:t>
            </a:r>
            <a:r>
              <a:t>  </a:t>
            </a: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zhǐ</a:t>
            </a:r>
            <a:r>
              <a:t>   (only)</a:t>
            </a:r>
          </a:p>
          <a:p>
            <a:pPr>
              <a:buBlip>
                <a:blip r:embed="rId2"/>
              </a:buBlip>
              <a:defRPr sz="8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  <a:effectLst/>
              </a:defRPr>
            </a:pPr>
            <a:r>
              <a:t>只想 zhǐ xiǎng</a:t>
            </a:r>
          </a:p>
        </p:txBody>
      </p:sp>
    </p:spTree>
    <p:extLst>
      <p:ext uri="{BB962C8B-B14F-4D97-AF65-F5344CB8AC3E}">
        <p14:creationId xmlns:p14="http://schemas.microsoft.com/office/powerpoint/2010/main" val="1806601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6" name="睡觉 shuì jià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睡觉 shuì jiào</a:t>
            </a:r>
          </a:p>
          <a:p>
            <a:pPr>
              <a:buBlip>
                <a:blip r:embed="rId2"/>
              </a:buBlip>
              <a:defRPr sz="7600">
                <a:effectLst/>
              </a:defRPr>
            </a:pPr>
            <a:r>
              <a:t>水饺 shuǐ jiǎo</a:t>
            </a:r>
          </a:p>
        </p:txBody>
      </p:sp>
      <p:pic>
        <p:nvPicPr>
          <p:cNvPr id="197" name="睡.jpeg" descr="睡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3056" y="401759"/>
            <a:ext cx="3896038" cy="255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水讲.jpeg" descr="水讲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3056" y="3145987"/>
            <a:ext cx="3896038" cy="291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3477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周末我只想睡觉。              zhǐ xiǎng shuì jià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/>
            </a:pPr>
            <a:r>
              <a:t>周末我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只想</a:t>
            </a:r>
            <a:r>
              <a:t>睡觉。</a:t>
            </a:r>
            <a:br/>
            <a:r>
              <a:t>             </a:t>
            </a:r>
            <a:r>
              <a:rPr sz="3516"/>
              <a:t>zhǐ xiǎng shuì jiào</a:t>
            </a:r>
          </a:p>
        </p:txBody>
      </p:sp>
    </p:spTree>
    <p:extLst>
      <p:ext uri="{BB962C8B-B14F-4D97-AF65-F5344CB8AC3E}">
        <p14:creationId xmlns:p14="http://schemas.microsoft.com/office/powerpoint/2010/main" val="1885254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觉得 jué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1986" indent="-251986" defTabSz="340923">
              <a:spcBef>
                <a:spcPts val="3023"/>
              </a:spcBef>
              <a:defRPr sz="6308">
                <a:effectLst>
                  <a:outerShdw blurRad="21082" dist="1054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t> juéde</a:t>
            </a:r>
          </a:p>
          <a:p>
            <a:pPr marL="251986" indent="-251986" defTabSz="340923">
              <a:spcBef>
                <a:spcPts val="3023"/>
              </a:spcBef>
              <a:defRPr sz="6308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t>有意思juéde yǒu yìsi</a:t>
            </a:r>
          </a:p>
          <a:p>
            <a:pPr marL="251986" indent="-251986" defTabSz="340923">
              <a:spcBef>
                <a:spcPts val="3023"/>
              </a:spcBef>
              <a:defRPr sz="6308">
                <a:effectLst/>
              </a:defRPr>
            </a:pPr>
            <a:r>
              <a:rPr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t>没有意思</a:t>
            </a:r>
            <a:br/>
            <a:r>
              <a:t>juéde méi yǒu yìsi</a:t>
            </a:r>
          </a:p>
        </p:txBody>
      </p:sp>
    </p:spTree>
    <p:extLst>
      <p:ext uri="{BB962C8B-B14F-4D97-AF65-F5344CB8AC3E}">
        <p14:creationId xmlns:p14="http://schemas.microsoft.com/office/powerpoint/2010/main" val="1917868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16" name="算了 suàn l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7600"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算了 suàn le</a:t>
            </a:r>
          </a:p>
        </p:txBody>
      </p:sp>
    </p:spTree>
    <p:extLst>
      <p:ext uri="{BB962C8B-B14F-4D97-AF65-F5344CB8AC3E}">
        <p14:creationId xmlns:p14="http://schemas.microsoft.com/office/powerpoint/2010/main" val="2760416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我去找别人  wǒ qù zhǎo biéré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>
                <a:effectLst/>
              </a:defRPr>
            </a:pPr>
            <a:r>
              <a:rPr>
                <a:solidFill>
                  <a:schemeClr val="accent5">
                    <a:hueOff val="83593"/>
                    <a:satOff val="-32585"/>
                    <a:lumOff val="14724"/>
                  </a:schemeClr>
                </a:solidFill>
              </a:rPr>
              <a:t>我去找别人 </a:t>
            </a:r>
            <a:r>
              <a:t/>
            </a:r>
            <a:br/>
            <a:r>
              <a:t>wǒ qù zhǎo biérén </a:t>
            </a:r>
          </a:p>
        </p:txBody>
      </p:sp>
    </p:spTree>
    <p:extLst>
      <p:ext uri="{BB962C8B-B14F-4D97-AF65-F5344CB8AC3E}">
        <p14:creationId xmlns:p14="http://schemas.microsoft.com/office/powerpoint/2010/main" val="3295023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A：你想不想去看中国电影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48950" indent="-248950" defTabSz="336816">
              <a:spcBef>
                <a:spcPts val="2953"/>
              </a:spcBef>
              <a:defRPr sz="6232">
                <a:effectLst/>
              </a:defRPr>
            </a:pPr>
            <a:r>
              <a:t>A：你想不想去看中国电影？</a:t>
            </a:r>
          </a:p>
          <a:p>
            <a:pPr marL="248950" indent="-248950" defTabSz="336816">
              <a:spcBef>
                <a:spcPts val="2953"/>
              </a:spcBef>
              <a:defRPr sz="6232">
                <a:effectLst/>
              </a:defRPr>
            </a:pPr>
            <a:r>
              <a:t>B：我觉得中国电影没有意思。</a:t>
            </a:r>
          </a:p>
          <a:p>
            <a:pPr marL="248950" indent="-248950" defTabSz="336816">
              <a:spcBef>
                <a:spcPts val="2953"/>
              </a:spcBef>
              <a:defRPr sz="6232">
                <a:effectLst/>
              </a:defRPr>
            </a:pPr>
            <a:r>
              <a:t>A：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算了，我去找别人</a:t>
            </a:r>
            <a:r>
              <a:t>。</a:t>
            </a:r>
            <a:br/>
            <a:r>
              <a:t>suàn le   wǒ qù zhǎo biérén </a:t>
            </a:r>
          </a:p>
        </p:txBody>
      </p:sp>
    </p:spTree>
    <p:extLst>
      <p:ext uri="{BB962C8B-B14F-4D97-AF65-F5344CB8AC3E}">
        <p14:creationId xmlns:p14="http://schemas.microsoft.com/office/powerpoint/2010/main" val="3299761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我请你吃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600">
                <a:solidFill>
                  <a:schemeClr val="accent4">
                    <a:lumOff val="7549"/>
                  </a:schemeClr>
                </a:solidFill>
              </a:defRPr>
            </a:pPr>
            <a:r>
              <a:t>我请你吃饭</a:t>
            </a:r>
          </a:p>
          <a:p>
            <a:pPr>
              <a:buBlip>
                <a:blip r:embed="rId2"/>
              </a:buBlip>
              <a:defRPr sz="7600">
                <a:solidFill>
                  <a:schemeClr val="accent4">
                    <a:lumOff val="7549"/>
                  </a:schemeClr>
                </a:solidFill>
                <a:effectLst/>
              </a:defRPr>
            </a:pPr>
            <a:r>
              <a:t>我请客</a:t>
            </a:r>
          </a:p>
        </p:txBody>
      </p:sp>
    </p:spTree>
    <p:extLst>
      <p:ext uri="{BB962C8B-B14F-4D97-AF65-F5344CB8AC3E}">
        <p14:creationId xmlns:p14="http://schemas.microsoft.com/office/powerpoint/2010/main" val="3120985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今天是你的生日，我请你吃饭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598" indent="-303598">
              <a:defRPr sz="6000"/>
            </a:pPr>
            <a:r>
              <a:t>今天是你的生日，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我请你吃饭</a:t>
            </a:r>
            <a:r>
              <a:t>。</a:t>
            </a:r>
          </a:p>
          <a:p>
            <a:pPr marL="303598" indent="-303598">
              <a:defRPr sz="6000">
                <a:effectLst/>
              </a:defRPr>
            </a:pPr>
            <a:r>
              <a:t>今天是你的生日，</a:t>
            </a:r>
            <a:r>
              <a:rPr>
                <a:solidFill>
                  <a:schemeClr val="accent4">
                    <a:lumOff val="7549"/>
                  </a:schemeClr>
                </a:solidFill>
              </a:rPr>
              <a:t>我请客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87616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有意思 yǒu yì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7600"/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有意思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  <a:p>
            <a:pPr marL="0" indent="0">
              <a:buNone/>
              <a:defRPr sz="7600">
                <a:effectLst/>
              </a:defRPr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很有意思</a:t>
            </a:r>
            <a:r>
              <a:rPr dirty="0" err="1"/>
              <a:t>hěn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  <a:p>
            <a:pPr marL="0" indent="0">
              <a:buNone/>
              <a:defRPr sz="7600">
                <a:effectLst/>
              </a:defRPr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没有意思</a:t>
            </a:r>
            <a:r>
              <a:rPr dirty="0" err="1"/>
              <a:t>méi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6866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3" name="螢幕快照 2018-10-24 上午1.14.25.png" descr="螢幕快照 2018-10-24 上午1.14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6115" y="-101945"/>
            <a:ext cx="6359771" cy="70618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0432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7" name="螢幕快照 2018-10-24 上午1.14.33.png" descr="螢幕快照 2018-10-24 上午1.14.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7120" y="2280182"/>
            <a:ext cx="8817761" cy="3619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9793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2674" y="131534"/>
            <a:ext cx="926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下星期五再见</a:t>
            </a:r>
            <a:endParaRPr lang="en-US" altLang="zh-TW" sz="9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ãseeya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08" y="1701194"/>
            <a:ext cx="8857798" cy="48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觉得 jué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40923">
              <a:spcBef>
                <a:spcPts val="3023"/>
              </a:spcBef>
              <a:buNone/>
              <a:defRPr sz="6308">
                <a:effectLst>
                  <a:outerShdw blurRad="21082" dist="1054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rPr dirty="0"/>
              <a:t> </a:t>
            </a:r>
            <a:r>
              <a:rPr dirty="0" err="1"/>
              <a:t>juéde</a:t>
            </a:r>
            <a:endParaRPr dirty="0"/>
          </a:p>
          <a:p>
            <a:pPr marL="0" indent="0" defTabSz="340923">
              <a:spcBef>
                <a:spcPts val="3023"/>
              </a:spcBef>
              <a:buNone/>
              <a:defRPr sz="6308">
                <a:effectLst/>
              </a:defRPr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rPr dirty="0" err="1"/>
              <a:t>有意思juéde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  <a:p>
            <a:pPr marL="0" indent="0" defTabSz="340923">
              <a:spcBef>
                <a:spcPts val="3023"/>
              </a:spcBef>
              <a:buNone/>
              <a:defRPr sz="6308">
                <a:effectLst/>
              </a:defRPr>
            </a:pP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rPr dirty="0" err="1"/>
              <a:t>没有意思</a:t>
            </a:r>
            <a:r>
              <a:rPr dirty="0"/>
              <a:t/>
            </a:r>
            <a:br>
              <a:rPr dirty="0"/>
            </a:br>
            <a:r>
              <a:rPr dirty="0" err="1"/>
              <a:t>juéde</a:t>
            </a:r>
            <a:r>
              <a:rPr dirty="0"/>
              <a:t> </a:t>
            </a:r>
            <a:r>
              <a:rPr dirty="0" err="1"/>
              <a:t>méi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446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听音乐tīng  yīnyu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20000"/>
              </a:lnSpc>
              <a:defRPr sz="8600" i="1" cap="none" spc="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algn="ctr"/>
            <a:r>
              <a:rPr i="0" dirty="0" err="1">
                <a:solidFill>
                  <a:schemeClr val="tx1"/>
                </a:solidFill>
              </a:rPr>
              <a:t>听音乐tīng</a:t>
            </a:r>
            <a:r>
              <a:rPr i="0" dirty="0">
                <a:solidFill>
                  <a:schemeClr val="tx1"/>
                </a:solidFill>
              </a:rPr>
              <a:t>  </a:t>
            </a:r>
            <a:r>
              <a:rPr i="0" dirty="0" err="1">
                <a:solidFill>
                  <a:schemeClr val="tx1"/>
                </a:solidFill>
              </a:rPr>
              <a:t>yīnyuè</a:t>
            </a:r>
            <a:endParaRPr i="0" dirty="0">
              <a:solidFill>
                <a:schemeClr val="tx1"/>
              </a:solidFill>
            </a:endParaRPr>
          </a:p>
        </p:txBody>
      </p:sp>
      <p:sp>
        <p:nvSpPr>
          <p:cNvPr id="14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9" name="听音乐.gif" descr="听音乐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8509" y="1726996"/>
            <a:ext cx="6794982" cy="472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976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我觉得听音乐很有意思。    juéde            hěn yǒu yìsi"/>
          <p:cNvSpPr txBox="1">
            <a:spLocks noGrp="1"/>
          </p:cNvSpPr>
          <p:nvPr>
            <p:ph type="body" idx="1"/>
          </p:nvPr>
        </p:nvSpPr>
        <p:spPr>
          <a:xfrm>
            <a:off x="773906" y="1902023"/>
            <a:ext cx="11310242" cy="43755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7400"/>
            </a:pPr>
            <a:r>
              <a:rPr dirty="0" err="1"/>
              <a:t>我</a:t>
            </a: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觉得</a:t>
            </a:r>
            <a:r>
              <a:rPr dirty="0" err="1"/>
              <a:t>听音乐</a:t>
            </a:r>
            <a:r>
              <a:rPr dirty="0" err="1">
                <a:solidFill>
                  <a:schemeClr val="accent4">
                    <a:lumOff val="7549"/>
                  </a:schemeClr>
                </a:solidFill>
              </a:rPr>
              <a:t>很有意思</a:t>
            </a:r>
            <a:r>
              <a:rPr dirty="0"/>
              <a:t>。</a:t>
            </a:r>
            <a:br>
              <a:rPr dirty="0"/>
            </a:br>
            <a:r>
              <a:rPr dirty="0"/>
              <a:t>   </a:t>
            </a:r>
            <a:r>
              <a:rPr dirty="0" err="1"/>
              <a:t>juéde</a:t>
            </a:r>
            <a:r>
              <a:rPr dirty="0"/>
              <a:t>            </a:t>
            </a:r>
            <a:r>
              <a:rPr dirty="0" err="1"/>
              <a:t>hěn</a:t>
            </a:r>
            <a:r>
              <a:rPr dirty="0"/>
              <a:t> </a:t>
            </a:r>
            <a:r>
              <a:rPr dirty="0" err="1"/>
              <a:t>yǒu</a:t>
            </a:r>
            <a:r>
              <a:rPr dirty="0"/>
              <a:t> </a:t>
            </a:r>
            <a:r>
              <a:rPr dirty="0" err="1"/>
              <a:t>yìsi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5754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419</Words>
  <Application>Microsoft Office PowerPoint</Application>
  <PresentationFormat>寬螢幕</PresentationFormat>
  <Paragraphs>178</Paragraphs>
  <Slides>62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0" baseType="lpstr">
      <vt:lpstr>Hoefler Text</vt:lpstr>
      <vt:lpstr>Palatino</vt:lpstr>
      <vt:lpstr>新細明體</vt:lpstr>
      <vt:lpstr>Arial</vt:lpstr>
      <vt:lpstr>Calibri</vt:lpstr>
      <vt:lpstr>Calibri Light</vt:lpstr>
      <vt:lpstr>Wingdings</vt:lpstr>
      <vt:lpstr>Office 佈景主題</vt:lpstr>
      <vt:lpstr>第四课 爱好 àihào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听音乐tīng  yīnyuè</vt:lpstr>
      <vt:lpstr>PowerPoint 簡報</vt:lpstr>
      <vt:lpstr>跳舞 tiào wǔ</vt:lpstr>
      <vt:lpstr>PowerPoint 簡報</vt:lpstr>
      <vt:lpstr>唱歌 chàng gē</vt:lpstr>
      <vt:lpstr>PowerPoint 簡報</vt:lpstr>
      <vt:lpstr>看书 kàn shū</vt:lpstr>
      <vt:lpstr>PowerPoint 簡報</vt:lpstr>
      <vt:lpstr>看电影kàn diànyǐng</vt:lpstr>
      <vt:lpstr>看电视kàn diànshì</vt:lpstr>
      <vt:lpstr>打篮球dǎ lánqiú</vt:lpstr>
      <vt:lpstr>打排球dǎ páiqiú</vt:lpstr>
      <vt:lpstr>打冰球dǎ bīngqiú</vt:lpstr>
      <vt:lpstr>去(to go)＋V (Action）</vt:lpstr>
      <vt:lpstr>PowerPoint 簡報</vt:lpstr>
      <vt:lpstr>PowerPoint 簡報</vt:lpstr>
      <vt:lpstr>星期</vt:lpstr>
      <vt:lpstr>星期</vt:lpstr>
      <vt:lpstr>星期</vt:lpstr>
      <vt:lpstr>PowerPoint 簡報</vt:lpstr>
      <vt:lpstr>zuótiān</vt:lpstr>
      <vt:lpstr>PowerPoint 簡報</vt:lpstr>
      <vt:lpstr>星期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第四课 爱好 àihào</dc:title>
  <dc:creator>李欣蓓</dc:creator>
  <cp:lastModifiedBy>李欣蓓</cp:lastModifiedBy>
  <cp:revision>8</cp:revision>
  <dcterms:created xsi:type="dcterms:W3CDTF">2018-10-25T13:29:47Z</dcterms:created>
  <dcterms:modified xsi:type="dcterms:W3CDTF">2018-11-01T21:08:46Z</dcterms:modified>
</cp:coreProperties>
</file>