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6" r:id="rId3"/>
    <p:sldId id="339" r:id="rId4"/>
    <p:sldId id="347" r:id="rId5"/>
    <p:sldId id="340" r:id="rId6"/>
    <p:sldId id="342" r:id="rId7"/>
    <p:sldId id="343" r:id="rId8"/>
    <p:sldId id="344" r:id="rId9"/>
    <p:sldId id="345" r:id="rId10"/>
    <p:sldId id="257" r:id="rId11"/>
    <p:sldId id="258" r:id="rId12"/>
    <p:sldId id="260" r:id="rId13"/>
    <p:sldId id="264" r:id="rId14"/>
    <p:sldId id="265" r:id="rId15"/>
    <p:sldId id="261" r:id="rId16"/>
    <p:sldId id="262" r:id="rId17"/>
    <p:sldId id="263" r:id="rId18"/>
    <p:sldId id="266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8" r:id="rId29"/>
    <p:sldId id="279" r:id="rId30"/>
    <p:sldId id="277" r:id="rId31"/>
    <p:sldId id="267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1" r:id="rId42"/>
    <p:sldId id="290" r:id="rId43"/>
    <p:sldId id="292" r:id="rId44"/>
    <p:sldId id="293" r:id="rId45"/>
    <p:sldId id="295" r:id="rId46"/>
    <p:sldId id="294" r:id="rId47"/>
    <p:sldId id="296" r:id="rId48"/>
    <p:sldId id="280" r:id="rId49"/>
    <p:sldId id="298" r:id="rId50"/>
    <p:sldId id="300" r:id="rId51"/>
    <p:sldId id="301" r:id="rId52"/>
    <p:sldId id="302" r:id="rId53"/>
    <p:sldId id="303" r:id="rId54"/>
    <p:sldId id="304" r:id="rId55"/>
    <p:sldId id="306" r:id="rId56"/>
    <p:sldId id="305" r:id="rId57"/>
    <p:sldId id="297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299" r:id="rId67"/>
    <p:sldId id="315" r:id="rId68"/>
    <p:sldId id="317" r:id="rId69"/>
    <p:sldId id="323" r:id="rId70"/>
    <p:sldId id="318" r:id="rId71"/>
    <p:sldId id="324" r:id="rId72"/>
    <p:sldId id="330" r:id="rId73"/>
    <p:sldId id="331" r:id="rId74"/>
    <p:sldId id="319" r:id="rId75"/>
    <p:sldId id="320" r:id="rId76"/>
    <p:sldId id="321" r:id="rId77"/>
    <p:sldId id="322" r:id="rId78"/>
    <p:sldId id="328" r:id="rId79"/>
    <p:sldId id="329" r:id="rId80"/>
    <p:sldId id="326" r:id="rId81"/>
    <p:sldId id="327" r:id="rId82"/>
    <p:sldId id="316" r:id="rId83"/>
    <p:sldId id="333" r:id="rId84"/>
    <p:sldId id="334" r:id="rId85"/>
    <p:sldId id="335" r:id="rId86"/>
    <p:sldId id="336" r:id="rId87"/>
    <p:sldId id="337" r:id="rId8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45C9B-2C28-4A28-BB12-F3D6F2016BC4}" type="datetimeFigureOut">
              <a:rPr lang="zh-TW" altLang="en-US" smtClean="0"/>
              <a:t>2018/11/23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E5C-32F6-4EDC-876E-FB1D4DFB50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718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45C9B-2C28-4A28-BB12-F3D6F2016BC4}" type="datetimeFigureOut">
              <a:rPr lang="zh-TW" altLang="en-US" smtClean="0"/>
              <a:t>2018/11/23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E5C-32F6-4EDC-876E-FB1D4DFB50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463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45C9B-2C28-4A28-BB12-F3D6F2016BC4}" type="datetimeFigureOut">
              <a:rPr lang="zh-TW" altLang="en-US" smtClean="0"/>
              <a:t>2018/11/23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E5C-32F6-4EDC-876E-FB1D4DFB50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6667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57" name="正文级别 1…"/>
          <p:cNvSpPr txBox="1">
            <a:spLocks noGrp="1"/>
          </p:cNvSpPr>
          <p:nvPr>
            <p:ph type="body" idx="1"/>
          </p:nvPr>
        </p:nvSpPr>
        <p:spPr>
          <a:xfrm>
            <a:off x="1035844" y="2125266"/>
            <a:ext cx="10120313" cy="4018359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5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325024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7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72093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45C9B-2C28-4A28-BB12-F3D6F2016BC4}" type="datetimeFigureOut">
              <a:rPr lang="zh-TW" altLang="en-US" smtClean="0"/>
              <a:t>2018/11/23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E5C-32F6-4EDC-876E-FB1D4DFB50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392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45C9B-2C28-4A28-BB12-F3D6F2016BC4}" type="datetimeFigureOut">
              <a:rPr lang="zh-TW" altLang="en-US" smtClean="0"/>
              <a:t>2018/11/23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E5C-32F6-4EDC-876E-FB1D4DFB50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265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45C9B-2C28-4A28-BB12-F3D6F2016BC4}" type="datetimeFigureOut">
              <a:rPr lang="zh-TW" altLang="en-US" smtClean="0"/>
              <a:t>2018/11/23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E5C-32F6-4EDC-876E-FB1D4DFB50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590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45C9B-2C28-4A28-BB12-F3D6F2016BC4}" type="datetimeFigureOut">
              <a:rPr lang="zh-TW" altLang="en-US" smtClean="0"/>
              <a:t>2018/11/23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E5C-32F6-4EDC-876E-FB1D4DFB50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1325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45C9B-2C28-4A28-BB12-F3D6F2016BC4}" type="datetimeFigureOut">
              <a:rPr lang="zh-TW" altLang="en-US" smtClean="0"/>
              <a:t>2018/11/23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E5C-32F6-4EDC-876E-FB1D4DFB50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8585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45C9B-2C28-4A28-BB12-F3D6F2016BC4}" type="datetimeFigureOut">
              <a:rPr lang="zh-TW" altLang="en-US" smtClean="0"/>
              <a:t>2018/11/23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E5C-32F6-4EDC-876E-FB1D4DFB50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40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45C9B-2C28-4A28-BB12-F3D6F2016BC4}" type="datetimeFigureOut">
              <a:rPr lang="zh-TW" altLang="en-US" smtClean="0"/>
              <a:t>2018/11/23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E5C-32F6-4EDC-876E-FB1D4DFB50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8392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45C9B-2C28-4A28-BB12-F3D6F2016BC4}" type="datetimeFigureOut">
              <a:rPr lang="zh-TW" altLang="en-US" smtClean="0"/>
              <a:t>2018/11/23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E5C-32F6-4EDC-876E-FB1D4DFB50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847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26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5C9B-2C28-4A28-BB12-F3D6F2016BC4}" type="datetimeFigureOut">
              <a:rPr lang="zh-TW" altLang="en-US" smtClean="0"/>
              <a:t>2018/11/23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4BE5C-32F6-4EDC-876E-FB1D4DFB50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385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486596@mail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第八课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学校生活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altLang="zh-TW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Course instructor :</a:t>
            </a:r>
            <a:r>
              <a:rPr lang="zh-TW" altLang="zh-TW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李欣</a:t>
            </a:r>
            <a:r>
              <a:rPr lang="zh-TW" altLang="zh-TW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蓓</a:t>
            </a:r>
            <a:endParaRPr lang="zh-TW" altLang="zh-TW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altLang="zh-TW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altLang="zh-TW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486596@mail.muni.cz</a:t>
            </a:r>
            <a:endParaRPr lang="zh-TW" altLang="zh-TW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altLang="zh-TW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Office Hour: 10:00-11:50(Every Monday)</a:t>
            </a:r>
            <a:endParaRPr lang="zh-TW" altLang="zh-TW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937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409405" y="2586446"/>
            <a:ext cx="54341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/>
              <a:t>一边</a:t>
            </a:r>
            <a:r>
              <a:rPr lang="en-US" altLang="zh-TW" sz="8000" dirty="0" smtClean="0"/>
              <a:t>…</a:t>
            </a:r>
            <a:r>
              <a:rPr lang="zh-TW" altLang="en-US" sz="8000" dirty="0" smtClean="0"/>
              <a:t>一边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1626213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979715" y="2991395"/>
            <a:ext cx="106331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/>
              <a:t>他们一边</a:t>
            </a:r>
            <a:r>
              <a:rPr lang="zh-TW" altLang="en-US" sz="6600" b="1" u="sng" dirty="0" smtClean="0">
                <a:solidFill>
                  <a:srgbClr val="FF0000"/>
                </a:solidFill>
              </a:rPr>
              <a:t>喝茶</a:t>
            </a:r>
            <a:r>
              <a:rPr lang="zh-TW" altLang="en-US" sz="6600" dirty="0" smtClean="0"/>
              <a:t>，一边</a:t>
            </a:r>
            <a:r>
              <a:rPr lang="zh-TW" altLang="en-US" sz="6600" b="1" u="sng" dirty="0" smtClean="0">
                <a:solidFill>
                  <a:srgbClr val="FF0000"/>
                </a:solidFill>
              </a:rPr>
              <a:t>聊天儿</a:t>
            </a:r>
            <a:endParaRPr lang="zh-TW" altLang="en-US" sz="6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280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979715" y="2991395"/>
            <a:ext cx="106331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/>
              <a:t>他们一边吃饭，一边看电视</a:t>
            </a:r>
            <a:endParaRPr lang="zh-TW" altLang="en-US" sz="6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85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979715" y="2991395"/>
            <a:ext cx="106331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/>
              <a:t>他们一边唱歌，一边跳舞</a:t>
            </a:r>
            <a:endParaRPr lang="zh-TW" altLang="en-US" sz="6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797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35577" y="3017521"/>
            <a:ext cx="113385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/>
              <a:t>他们一边听音乐，一边写功课</a:t>
            </a:r>
            <a:endParaRPr lang="zh-TW" altLang="en-US" sz="6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9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979715" y="2991395"/>
            <a:ext cx="106331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/>
              <a:t>他们一边看书，一边听音乐</a:t>
            </a:r>
            <a:endParaRPr lang="zh-TW" altLang="en-US" sz="6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979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979715" y="2991395"/>
            <a:ext cx="106331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/>
              <a:t>他们一边洗澡，一边唱歌</a:t>
            </a:r>
            <a:endParaRPr lang="zh-TW" altLang="en-US" sz="6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1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979715" y="2991395"/>
            <a:ext cx="106331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/>
              <a:t>他们一边打球，一边唱歌</a:t>
            </a:r>
            <a:endParaRPr lang="zh-TW" altLang="en-US" sz="6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05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螢幕快照 2018-11-17 下午8.29.41.png" descr="螢幕快照 2018-11-17 下午8.29.41.png"/>
          <p:cNvPicPr>
            <a:picLocks/>
          </p:cNvPicPr>
          <p:nvPr/>
        </p:nvPicPr>
        <p:blipFill rotWithShape="1">
          <a:blip r:embed="rId2">
            <a:extLst/>
          </a:blip>
          <a:srcRect t="51591"/>
          <a:stretch/>
        </p:blipFill>
        <p:spPr>
          <a:xfrm>
            <a:off x="241787" y="992777"/>
            <a:ext cx="11728144" cy="476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3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27018" y="1672046"/>
            <a:ext cx="106331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/>
              <a:t>他正在做什么？</a:t>
            </a:r>
            <a:endParaRPr lang="en-US" altLang="zh-TW" sz="6600" b="1" dirty="0" smtClean="0"/>
          </a:p>
          <a:p>
            <a:pPr algn="ctr"/>
            <a:endParaRPr lang="en-US" altLang="zh-TW" sz="6600" b="1" dirty="0" smtClean="0"/>
          </a:p>
          <a:p>
            <a:pPr algn="ctr"/>
            <a:r>
              <a:rPr lang="zh-TW" altLang="en-US" sz="6600" b="1" dirty="0" smtClean="0"/>
              <a:t>他正在睡觉。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281540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graphicFrame>
        <p:nvGraphicFramePr>
          <p:cNvPr id="246" name="表格"/>
          <p:cNvGraphicFramePr/>
          <p:nvPr>
            <p:extLst>
              <p:ext uri="{D42A27DB-BD31-4B8C-83A1-F6EECF244321}">
                <p14:modId xmlns:p14="http://schemas.microsoft.com/office/powerpoint/2010/main" val="302788171"/>
              </p:ext>
            </p:extLst>
          </p:nvPr>
        </p:nvGraphicFramePr>
        <p:xfrm>
          <a:off x="2300883" y="660797"/>
          <a:ext cx="7581304" cy="5527476"/>
        </p:xfrm>
        <a:graphic>
          <a:graphicData uri="http://schemas.openxmlformats.org/drawingml/2006/table">
            <a:tbl>
              <a:tblPr/>
              <a:tblGrid>
                <a:gridCol w="1895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5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5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5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81869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4100"/>
                      </a:pPr>
                      <a:r>
                        <a:rPr sz="2900"/>
                        <a:t>一篇</a:t>
                      </a:r>
                      <a:br>
                        <a:rPr sz="2900"/>
                      </a:br>
                      <a:r>
                        <a:rPr sz="2900">
                          <a:solidFill>
                            <a:schemeClr val="accent5">
                              <a:hueOff val="-69957"/>
                              <a:satOff val="-6629"/>
                              <a:lumOff val="-9411"/>
                            </a:schemeClr>
                          </a:solidFill>
                        </a:rPr>
                        <a:t>yī </a:t>
                      </a:r>
                      <a:r>
                        <a:rPr sz="2900"/>
                        <a:t>piān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 dirty="0" err="1" smtClean="0">
                          <a:solidFill>
                            <a:srgbClr val="59411C"/>
                          </a:solidFill>
                        </a:rPr>
                        <a:t>日记</a:t>
                      </a:r>
                      <a:endParaRPr lang="en-US" sz="2900" dirty="0" smtClean="0">
                        <a:solidFill>
                          <a:srgbClr val="59411C"/>
                        </a:solidFill>
                      </a:endParaRPr>
                    </a:p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 dirty="0" err="1" smtClean="0">
                          <a:solidFill>
                            <a:srgbClr val="59411C"/>
                          </a:solidFill>
                        </a:rPr>
                        <a:t>rìjì</a:t>
                      </a:r>
                      <a:endParaRPr sz="2900" dirty="0">
                        <a:solidFill>
                          <a:srgbClr val="59411C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 dirty="0" err="1" smtClean="0">
                          <a:solidFill>
                            <a:srgbClr val="59411C"/>
                          </a:solidFill>
                        </a:rPr>
                        <a:t>很累</a:t>
                      </a:r>
                      <a:endParaRPr lang="en-US" sz="2900" dirty="0" smtClean="0">
                        <a:solidFill>
                          <a:srgbClr val="59411C"/>
                        </a:solidFill>
                      </a:endParaRPr>
                    </a:p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 dirty="0" err="1" smtClean="0">
                          <a:solidFill>
                            <a:srgbClr val="59411C"/>
                          </a:solidFill>
                        </a:rPr>
                        <a:t>hěnlèi</a:t>
                      </a:r>
                      <a:endParaRPr sz="2900" dirty="0">
                        <a:solidFill>
                          <a:srgbClr val="59411C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 dirty="0" err="1" smtClean="0">
                          <a:solidFill>
                            <a:srgbClr val="59411C"/>
                          </a:solidFill>
                        </a:rPr>
                        <a:t>起床</a:t>
                      </a:r>
                      <a:endParaRPr lang="en-US" sz="2900" dirty="0" smtClean="0">
                        <a:solidFill>
                          <a:srgbClr val="59411C"/>
                        </a:solidFill>
                      </a:endParaRPr>
                    </a:p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 dirty="0" err="1" smtClean="0">
                          <a:solidFill>
                            <a:srgbClr val="59411C"/>
                          </a:solidFill>
                        </a:rPr>
                        <a:t>qǐ</a:t>
                      </a:r>
                      <a:r>
                        <a:rPr sz="2900" dirty="0" smtClean="0">
                          <a:solidFill>
                            <a:srgbClr val="59411C"/>
                          </a:solidFill>
                        </a:rPr>
                        <a:t> </a:t>
                      </a:r>
                      <a:r>
                        <a:rPr sz="2900" dirty="0" err="1">
                          <a:solidFill>
                            <a:srgbClr val="59411C"/>
                          </a:solidFill>
                        </a:rPr>
                        <a:t>chuáng</a:t>
                      </a:r>
                      <a:endParaRPr sz="2900" dirty="0">
                        <a:solidFill>
                          <a:srgbClr val="59411C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1869"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 dirty="0" err="1" smtClean="0">
                          <a:solidFill>
                            <a:srgbClr val="59411C"/>
                          </a:solidFill>
                        </a:rPr>
                        <a:t>洗澡</a:t>
                      </a:r>
                      <a:endParaRPr lang="en-US" sz="2900" dirty="0" smtClean="0">
                        <a:solidFill>
                          <a:srgbClr val="59411C"/>
                        </a:solidFill>
                      </a:endParaRPr>
                    </a:p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 dirty="0" err="1" smtClean="0">
                          <a:solidFill>
                            <a:srgbClr val="59411C"/>
                          </a:solidFill>
                        </a:rPr>
                        <a:t>xǐ</a:t>
                      </a:r>
                      <a:r>
                        <a:rPr sz="2900" dirty="0" smtClean="0">
                          <a:solidFill>
                            <a:srgbClr val="59411C"/>
                          </a:solidFill>
                        </a:rPr>
                        <a:t> </a:t>
                      </a:r>
                      <a:r>
                        <a:rPr sz="2900" dirty="0" err="1">
                          <a:solidFill>
                            <a:srgbClr val="59411C"/>
                          </a:solidFill>
                        </a:rPr>
                        <a:t>zǎo</a:t>
                      </a:r>
                      <a:endParaRPr sz="2900" dirty="0">
                        <a:solidFill>
                          <a:srgbClr val="59411C"/>
                        </a:solidFill>
                      </a:endParaRPr>
                    </a:p>
                  </a:txBody>
                  <a:tcPr marL="35719" marR="35719" marT="35719" marB="35719" anchor="ctr" horzOverflow="overflow">
                    <a:solidFill>
                      <a:schemeClr val="accent3">
                        <a:satOff val="9111"/>
                        <a:lumOff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4100"/>
                      </a:pPr>
                      <a:r>
                        <a:rPr sz="2900"/>
                        <a:t>一边</a:t>
                      </a:r>
                      <a:br>
                        <a:rPr sz="2900"/>
                      </a:br>
                      <a:r>
                        <a:rPr sz="2900">
                          <a:solidFill>
                            <a:schemeClr val="accent5">
                              <a:hueOff val="122773"/>
                              <a:satOff val="6301"/>
                              <a:lumOff val="-20829"/>
                            </a:schemeClr>
                          </a:solidFill>
                        </a:rPr>
                        <a:t>yī</a:t>
                      </a:r>
                      <a:r>
                        <a:rPr sz="2900"/>
                        <a:t>biān</a:t>
                      </a:r>
                    </a:p>
                  </a:txBody>
                  <a:tcPr marL="35719" marR="35719" marT="35719" marB="35719" anchor="ctr" horzOverflow="overflow">
                    <a:solidFill>
                      <a:schemeClr val="accent3">
                        <a:satOff val="9111"/>
                        <a:lumOff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 dirty="0" err="1" smtClean="0">
                          <a:solidFill>
                            <a:srgbClr val="59411C"/>
                          </a:solidFill>
                        </a:rPr>
                        <a:t>电脑diànnǎo</a:t>
                      </a:r>
                      <a:endParaRPr sz="2900" dirty="0">
                        <a:solidFill>
                          <a:srgbClr val="59411C"/>
                        </a:solidFill>
                      </a:endParaRPr>
                    </a:p>
                  </a:txBody>
                  <a:tcPr marL="35719" marR="35719" marT="35719" marB="35719" anchor="ctr" horzOverflow="overflow">
                    <a:solidFill>
                      <a:schemeClr val="accent3">
                        <a:satOff val="9111"/>
                        <a:lumOff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 dirty="0" err="1" smtClean="0">
                          <a:solidFill>
                            <a:srgbClr val="59411C"/>
                          </a:solidFill>
                        </a:rPr>
                        <a:t>教室</a:t>
                      </a:r>
                      <a:endParaRPr lang="en-US" sz="2900" dirty="0" smtClean="0">
                        <a:solidFill>
                          <a:srgbClr val="59411C"/>
                        </a:solidFill>
                      </a:endParaRPr>
                    </a:p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 dirty="0" err="1" smtClean="0">
                          <a:solidFill>
                            <a:srgbClr val="59411C"/>
                          </a:solidFill>
                        </a:rPr>
                        <a:t>jiàoshì</a:t>
                      </a:r>
                      <a:endParaRPr sz="2900" dirty="0">
                        <a:solidFill>
                          <a:srgbClr val="59411C"/>
                        </a:solidFill>
                      </a:endParaRPr>
                    </a:p>
                  </a:txBody>
                  <a:tcPr marL="35719" marR="35719" marT="35719" marB="35719" anchor="ctr" horzOverflow="overflow">
                    <a:solidFill>
                      <a:schemeClr val="accent3">
                        <a:satOff val="9111"/>
                        <a:lumOff val="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1869"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 dirty="0" smtClean="0">
                          <a:solidFill>
                            <a:srgbClr val="59411C"/>
                          </a:solidFill>
                        </a:rPr>
                        <a:t>新</a:t>
                      </a:r>
                      <a:endParaRPr lang="en-US" sz="2900" dirty="0" smtClean="0">
                        <a:solidFill>
                          <a:srgbClr val="59411C"/>
                        </a:solidFill>
                      </a:endParaRPr>
                    </a:p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 dirty="0" err="1" smtClean="0">
                          <a:solidFill>
                            <a:srgbClr val="59411C"/>
                          </a:solidFill>
                        </a:rPr>
                        <a:t>xīn</a:t>
                      </a:r>
                      <a:endParaRPr sz="2900" dirty="0">
                        <a:solidFill>
                          <a:srgbClr val="59411C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 dirty="0" err="1" smtClean="0">
                          <a:solidFill>
                            <a:srgbClr val="59411C"/>
                          </a:solidFill>
                        </a:rPr>
                        <a:t>发音</a:t>
                      </a:r>
                      <a:endParaRPr lang="en-US" sz="2900" dirty="0" smtClean="0">
                        <a:solidFill>
                          <a:srgbClr val="59411C"/>
                        </a:solidFill>
                      </a:endParaRPr>
                    </a:p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 dirty="0" err="1" smtClean="0">
                          <a:solidFill>
                            <a:srgbClr val="59411C"/>
                          </a:solidFill>
                        </a:rPr>
                        <a:t>fāyīn</a:t>
                      </a:r>
                      <a:endParaRPr sz="2900" dirty="0">
                        <a:solidFill>
                          <a:srgbClr val="59411C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 dirty="0" err="1" smtClean="0">
                          <a:solidFill>
                            <a:srgbClr val="59411C"/>
                          </a:solidFill>
                        </a:rPr>
                        <a:t>宿舍</a:t>
                      </a:r>
                      <a:endParaRPr lang="en-US" sz="2900" dirty="0" smtClean="0">
                        <a:solidFill>
                          <a:srgbClr val="59411C"/>
                        </a:solidFill>
                      </a:endParaRPr>
                    </a:p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 dirty="0" err="1" smtClean="0">
                          <a:solidFill>
                            <a:srgbClr val="59411C"/>
                          </a:solidFill>
                        </a:rPr>
                        <a:t>sùshè</a:t>
                      </a:r>
                      <a:endParaRPr sz="2900" dirty="0">
                        <a:solidFill>
                          <a:srgbClr val="59411C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4100"/>
                      </a:pPr>
                      <a:r>
                        <a:rPr sz="2900"/>
                        <a:t>上网</a:t>
                      </a:r>
                      <a:br>
                        <a:rPr sz="2900"/>
                      </a:br>
                      <a:r>
                        <a:rPr sz="2800"/>
                        <a:t>shàngwǎng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1869"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 dirty="0" err="1" smtClean="0">
                          <a:solidFill>
                            <a:srgbClr val="59411C"/>
                          </a:solidFill>
                        </a:rPr>
                        <a:t>餐厅cāntīng</a:t>
                      </a:r>
                      <a:endParaRPr sz="2900" dirty="0">
                        <a:solidFill>
                          <a:srgbClr val="59411C"/>
                        </a:solidFill>
                      </a:endParaRPr>
                    </a:p>
                  </a:txBody>
                  <a:tcPr marL="35719" marR="35719" marT="35719" marB="35719" anchor="ctr" horzOverflow="overflow">
                    <a:solidFill>
                      <a:schemeClr val="accent3">
                        <a:satOff val="9111"/>
                        <a:lumOff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 dirty="0" err="1" smtClean="0">
                          <a:solidFill>
                            <a:srgbClr val="59411C"/>
                          </a:solidFill>
                        </a:rPr>
                        <a:t>正在zhèngzài</a:t>
                      </a:r>
                      <a:endParaRPr sz="2900" dirty="0">
                        <a:solidFill>
                          <a:srgbClr val="59411C"/>
                        </a:solidFill>
                      </a:endParaRPr>
                    </a:p>
                  </a:txBody>
                  <a:tcPr marL="35719" marR="35719" marT="35719" marB="35719" anchor="ctr" horzOverflow="overflow">
                    <a:solidFill>
                      <a:schemeClr val="accent3">
                        <a:satOff val="9111"/>
                        <a:lumOff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 dirty="0" err="1" smtClean="0">
                          <a:solidFill>
                            <a:srgbClr val="59411C"/>
                          </a:solidFill>
                        </a:rPr>
                        <a:t>告诉</a:t>
                      </a:r>
                      <a:endParaRPr lang="en-US" sz="2900" dirty="0" smtClean="0">
                        <a:solidFill>
                          <a:srgbClr val="59411C"/>
                        </a:solidFill>
                      </a:endParaRPr>
                    </a:p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 dirty="0" err="1" smtClean="0">
                          <a:solidFill>
                            <a:srgbClr val="59411C"/>
                          </a:solidFill>
                        </a:rPr>
                        <a:t>gàos</a:t>
                      </a:r>
                      <a:r>
                        <a:rPr lang="en-US" sz="2900" dirty="0" err="1" smtClean="0">
                          <a:solidFill>
                            <a:srgbClr val="59411C"/>
                          </a:solidFill>
                        </a:rPr>
                        <a:t>u</a:t>
                      </a:r>
                      <a:endParaRPr sz="2900" dirty="0">
                        <a:solidFill>
                          <a:srgbClr val="59411C"/>
                        </a:solidFill>
                      </a:endParaRPr>
                    </a:p>
                  </a:txBody>
                  <a:tcPr marL="35719" marR="35719" marT="35719" marB="35719" anchor="ctr" horzOverflow="overflow">
                    <a:solidFill>
                      <a:schemeClr val="accent3">
                        <a:satOff val="9111"/>
                        <a:lumOff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 dirty="0" err="1" smtClean="0">
                          <a:solidFill>
                            <a:srgbClr val="59411C"/>
                          </a:solidFill>
                        </a:rPr>
                        <a:t>已经</a:t>
                      </a:r>
                      <a:endParaRPr lang="en-US" sz="2900" dirty="0" smtClean="0">
                        <a:solidFill>
                          <a:srgbClr val="59411C"/>
                        </a:solidFill>
                      </a:endParaRPr>
                    </a:p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 dirty="0" err="1" smtClean="0">
                          <a:solidFill>
                            <a:srgbClr val="59411C"/>
                          </a:solidFill>
                        </a:rPr>
                        <a:t>yǐjīng</a:t>
                      </a:r>
                      <a:endParaRPr sz="2900" dirty="0">
                        <a:solidFill>
                          <a:srgbClr val="59411C"/>
                        </a:solidFill>
                      </a:endParaRPr>
                    </a:p>
                  </a:txBody>
                  <a:tcPr marL="35719" marR="35719" marT="35719" marB="35719" anchor="ctr" horzOverflow="overflow">
                    <a:solidFill>
                      <a:schemeClr val="accent3">
                        <a:satOff val="9111"/>
                        <a:lumOff val="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87997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27018" y="1672046"/>
            <a:ext cx="106331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/>
              <a:t>他正在做什么？</a:t>
            </a:r>
            <a:endParaRPr lang="en-US" altLang="zh-TW" sz="6600" b="1" dirty="0" smtClean="0"/>
          </a:p>
          <a:p>
            <a:pPr algn="ctr"/>
            <a:endParaRPr lang="en-US" altLang="zh-TW" sz="6600" b="1" dirty="0" smtClean="0"/>
          </a:p>
          <a:p>
            <a:pPr algn="ctr"/>
            <a:r>
              <a:rPr lang="zh-TW" altLang="en-US" sz="6600" b="1" dirty="0" smtClean="0"/>
              <a:t>他正在听音乐。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857392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27018" y="1672046"/>
            <a:ext cx="106331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/>
              <a:t>他正在做什么？</a:t>
            </a:r>
            <a:endParaRPr lang="en-US" altLang="zh-TW" sz="6600" b="1" dirty="0" smtClean="0"/>
          </a:p>
          <a:p>
            <a:pPr algn="ctr"/>
            <a:endParaRPr lang="en-US" altLang="zh-TW" sz="6600" b="1" dirty="0" smtClean="0"/>
          </a:p>
          <a:p>
            <a:pPr algn="ctr"/>
            <a:r>
              <a:rPr lang="zh-TW" altLang="en-US" sz="6600" b="1" dirty="0" smtClean="0"/>
              <a:t>他正在唱歌。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959668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27018" y="1672046"/>
            <a:ext cx="106331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/>
              <a:t>他正在做什么？</a:t>
            </a:r>
            <a:endParaRPr lang="en-US" altLang="zh-TW" sz="6600" b="1" dirty="0" smtClean="0"/>
          </a:p>
          <a:p>
            <a:pPr algn="ctr"/>
            <a:endParaRPr lang="en-US" altLang="zh-TW" sz="6600" b="1" dirty="0" smtClean="0"/>
          </a:p>
          <a:p>
            <a:pPr algn="ctr"/>
            <a:r>
              <a:rPr lang="zh-TW" altLang="en-US" sz="6600" b="1" dirty="0" smtClean="0"/>
              <a:t>他正在打球。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794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27018" y="1672046"/>
            <a:ext cx="106331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/>
              <a:t>他正在做什么？</a:t>
            </a:r>
            <a:endParaRPr lang="en-US" altLang="zh-TW" sz="6600" b="1" dirty="0" smtClean="0"/>
          </a:p>
          <a:p>
            <a:pPr algn="ctr"/>
            <a:endParaRPr lang="en-US" altLang="zh-TW" sz="6600" b="1" dirty="0" smtClean="0"/>
          </a:p>
          <a:p>
            <a:pPr algn="ctr"/>
            <a:r>
              <a:rPr lang="zh-TW" altLang="en-US" sz="6600" b="1" dirty="0" smtClean="0"/>
              <a:t>他正在看电视。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133251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27018" y="1672046"/>
            <a:ext cx="106331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/>
              <a:t>他正在做什么？</a:t>
            </a:r>
            <a:endParaRPr lang="en-US" altLang="zh-TW" sz="6600" b="1" dirty="0" smtClean="0"/>
          </a:p>
          <a:p>
            <a:pPr algn="ctr"/>
            <a:endParaRPr lang="en-US" altLang="zh-TW" sz="6600" b="1" dirty="0" smtClean="0"/>
          </a:p>
          <a:p>
            <a:pPr algn="ctr"/>
            <a:r>
              <a:rPr lang="zh-TW" altLang="en-US" sz="6600" b="1" dirty="0" smtClean="0"/>
              <a:t>他正在看电影。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200856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27018" y="1672046"/>
            <a:ext cx="106331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/>
              <a:t>他正在做什么？</a:t>
            </a:r>
            <a:endParaRPr lang="en-US" altLang="zh-TW" sz="6600" b="1" dirty="0" smtClean="0"/>
          </a:p>
          <a:p>
            <a:pPr algn="ctr"/>
            <a:endParaRPr lang="en-US" altLang="zh-TW" sz="6600" b="1" dirty="0" smtClean="0"/>
          </a:p>
          <a:p>
            <a:pPr algn="ctr"/>
            <a:r>
              <a:rPr lang="zh-TW" altLang="en-US" sz="6600" b="1" dirty="0" smtClean="0"/>
              <a:t>他正在喝咖啡。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320414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27018" y="1672046"/>
            <a:ext cx="106331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/>
              <a:t>他正在做什么？</a:t>
            </a:r>
            <a:endParaRPr lang="en-US" altLang="zh-TW" sz="6600" b="1" dirty="0" smtClean="0"/>
          </a:p>
          <a:p>
            <a:pPr algn="ctr"/>
            <a:endParaRPr lang="en-US" altLang="zh-TW" sz="6600" b="1" dirty="0" smtClean="0"/>
          </a:p>
          <a:p>
            <a:pPr algn="ctr"/>
            <a:r>
              <a:rPr lang="zh-TW" altLang="en-US" sz="6600" b="1" dirty="0" smtClean="0"/>
              <a:t>他正在吃饭。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502897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27018" y="1672046"/>
            <a:ext cx="106331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/>
              <a:t>他正在做什么？</a:t>
            </a:r>
            <a:endParaRPr lang="en-US" altLang="zh-TW" sz="6600" b="1" dirty="0" smtClean="0"/>
          </a:p>
          <a:p>
            <a:pPr algn="ctr"/>
            <a:endParaRPr lang="en-US" altLang="zh-TW" sz="6600" b="1" dirty="0" smtClean="0"/>
          </a:p>
          <a:p>
            <a:pPr algn="ctr"/>
            <a:r>
              <a:rPr lang="zh-TW" altLang="en-US" sz="6600" b="1" dirty="0" smtClean="0"/>
              <a:t>他正在聊天儿。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696386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66207" y="1580606"/>
            <a:ext cx="106331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/>
              <a:t>他正在做什么？</a:t>
            </a:r>
            <a:endParaRPr lang="en-US" altLang="zh-TW" sz="6600" b="1" dirty="0" smtClean="0"/>
          </a:p>
          <a:p>
            <a:pPr algn="ctr"/>
            <a:endParaRPr lang="en-US" altLang="zh-TW" sz="6600" b="1" dirty="0" smtClean="0"/>
          </a:p>
          <a:p>
            <a:pPr algn="ctr"/>
            <a:r>
              <a:rPr lang="zh-TW" altLang="en-US" sz="6600" b="1" dirty="0" smtClean="0"/>
              <a:t>他正在打电话。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40927445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66207" y="1580606"/>
            <a:ext cx="106331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/>
              <a:t>他正在做什么？</a:t>
            </a:r>
            <a:endParaRPr lang="en-US" altLang="zh-TW" sz="6600" b="1" dirty="0" smtClean="0"/>
          </a:p>
          <a:p>
            <a:pPr algn="ctr"/>
            <a:endParaRPr lang="en-US" altLang="zh-TW" sz="6600" b="1" dirty="0" smtClean="0"/>
          </a:p>
          <a:p>
            <a:pPr algn="ctr"/>
            <a:r>
              <a:rPr lang="zh-TW" altLang="en-US" sz="6600" b="1" dirty="0" smtClean="0"/>
              <a:t>他正在听音乐会。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645616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graphicFrame>
        <p:nvGraphicFramePr>
          <p:cNvPr id="249" name="表格"/>
          <p:cNvGraphicFramePr/>
          <p:nvPr>
            <p:extLst>
              <p:ext uri="{D42A27DB-BD31-4B8C-83A1-F6EECF244321}">
                <p14:modId xmlns:p14="http://schemas.microsoft.com/office/powerpoint/2010/main" val="3905392515"/>
              </p:ext>
            </p:extLst>
          </p:nvPr>
        </p:nvGraphicFramePr>
        <p:xfrm>
          <a:off x="2300883" y="660797"/>
          <a:ext cx="7581304" cy="5527476"/>
        </p:xfrm>
        <a:graphic>
          <a:graphicData uri="http://schemas.openxmlformats.org/drawingml/2006/table">
            <a:tbl>
              <a:tblPr/>
              <a:tblGrid>
                <a:gridCol w="1895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5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5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5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81869"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 dirty="0" smtClean="0">
                          <a:solidFill>
                            <a:srgbClr val="59411C"/>
                          </a:solidFill>
                        </a:rPr>
                        <a:t>一篇</a:t>
                      </a:r>
                      <a:r>
                        <a:rPr lang="en-US" sz="2900" dirty="0" smtClean="0">
                          <a:solidFill>
                            <a:srgbClr val="59411C"/>
                          </a:solidFill>
                        </a:rPr>
                        <a:t/>
                      </a:r>
                      <a:br>
                        <a:rPr lang="en-US" sz="2900" dirty="0" smtClean="0">
                          <a:solidFill>
                            <a:srgbClr val="59411C"/>
                          </a:solidFill>
                        </a:rPr>
                      </a:br>
                      <a:r>
                        <a:rPr lang="en-US" altLang="zh-CN" sz="2900" dirty="0" smtClean="0">
                          <a:solidFill>
                            <a:srgbClr val="FF0000"/>
                          </a:solidFill>
                        </a:rPr>
                        <a:t>yī</a:t>
                      </a:r>
                      <a:r>
                        <a:rPr lang="zh-CN" altLang="en-US" sz="2900" dirty="0" smtClean="0">
                          <a:solidFill>
                            <a:srgbClr val="59411C"/>
                          </a:solidFill>
                        </a:rPr>
                        <a:t> </a:t>
                      </a:r>
                      <a:r>
                        <a:rPr lang="en-US" altLang="zh-CN" sz="2900" dirty="0" err="1" smtClean="0">
                          <a:solidFill>
                            <a:srgbClr val="59411C"/>
                          </a:solidFill>
                        </a:rPr>
                        <a:t>piān</a:t>
                      </a:r>
                      <a:endParaRPr sz="2900" dirty="0">
                        <a:solidFill>
                          <a:srgbClr val="59411C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 dirty="0" smtClean="0">
                          <a:solidFill>
                            <a:srgbClr val="59411C"/>
                          </a:solidFill>
                        </a:rPr>
                        <a:t>日记</a:t>
                      </a:r>
                      <a:r>
                        <a:rPr lang="en-US" sz="2900" dirty="0" smtClean="0">
                          <a:solidFill>
                            <a:srgbClr val="59411C"/>
                          </a:solidFill>
                        </a:rPr>
                        <a:t/>
                      </a:r>
                      <a:br>
                        <a:rPr lang="en-US" sz="2900" dirty="0" smtClean="0">
                          <a:solidFill>
                            <a:srgbClr val="59411C"/>
                          </a:solidFill>
                        </a:rPr>
                      </a:br>
                      <a:r>
                        <a:rPr lang="en-US" altLang="zh-CN" sz="2900" dirty="0" smtClean="0">
                          <a:solidFill>
                            <a:srgbClr val="59411C"/>
                          </a:solidFill>
                        </a:rPr>
                        <a:t>rìqì</a:t>
                      </a:r>
                      <a:endParaRPr sz="2900" dirty="0">
                        <a:solidFill>
                          <a:srgbClr val="59411C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zh-CN" altLang="en-US" sz="2900" dirty="0" smtClean="0">
                          <a:solidFill>
                            <a:srgbClr val="59411C"/>
                          </a:solidFill>
                        </a:rPr>
                        <a:t>一封</a:t>
                      </a:r>
                      <a:r>
                        <a:rPr lang="en-US" altLang="zh-CN" sz="2900" dirty="0" smtClean="0">
                          <a:solidFill>
                            <a:srgbClr val="59411C"/>
                          </a:solidFill>
                        </a:rPr>
                        <a:t/>
                      </a:r>
                      <a:br>
                        <a:rPr lang="en-US" altLang="zh-CN" sz="2900" dirty="0" smtClean="0">
                          <a:solidFill>
                            <a:srgbClr val="59411C"/>
                          </a:solidFill>
                        </a:rPr>
                      </a:br>
                      <a:r>
                        <a:rPr lang="en-US" altLang="zh-CN" sz="2900" dirty="0" err="1" smtClean="0">
                          <a:solidFill>
                            <a:srgbClr val="FF0000"/>
                          </a:solidFill>
                        </a:rPr>
                        <a:t>yī</a:t>
                      </a:r>
                      <a:r>
                        <a:rPr lang="zh-CN" altLang="en-US" sz="29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zh-CN" sz="2900" dirty="0" err="1" smtClean="0">
                          <a:solidFill>
                            <a:srgbClr val="59411C"/>
                          </a:solidFill>
                        </a:rPr>
                        <a:t>fēng</a:t>
                      </a:r>
                      <a:endParaRPr sz="2900" dirty="0">
                        <a:solidFill>
                          <a:srgbClr val="59411C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zh-CN" altLang="en-US" sz="2900" dirty="0" smtClean="0">
                          <a:solidFill>
                            <a:srgbClr val="59411C"/>
                          </a:solidFill>
                        </a:rPr>
                        <a:t>信</a:t>
                      </a:r>
                      <a:r>
                        <a:rPr lang="en-US" altLang="zh-CN" sz="2900" dirty="0" smtClean="0">
                          <a:solidFill>
                            <a:srgbClr val="59411C"/>
                          </a:solidFill>
                        </a:rPr>
                        <a:t/>
                      </a:r>
                      <a:br>
                        <a:rPr lang="en-US" altLang="zh-CN" sz="2900" dirty="0" smtClean="0">
                          <a:solidFill>
                            <a:srgbClr val="59411C"/>
                          </a:solidFill>
                        </a:rPr>
                      </a:br>
                      <a:r>
                        <a:rPr lang="en-US" altLang="zh-CN" sz="2900" dirty="0" err="1" smtClean="0">
                          <a:solidFill>
                            <a:srgbClr val="59411C"/>
                          </a:solidFill>
                        </a:rPr>
                        <a:t>xìn</a:t>
                      </a:r>
                      <a:endParaRPr sz="2900" dirty="0">
                        <a:solidFill>
                          <a:srgbClr val="59411C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1869"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zh-CN" altLang="en-US" sz="2900" dirty="0" smtClean="0">
                          <a:solidFill>
                            <a:srgbClr val="59411C"/>
                          </a:solidFill>
                        </a:rPr>
                        <a:t>最近</a:t>
                      </a:r>
                      <a:r>
                        <a:rPr lang="en-US" altLang="zh-CN" sz="2900" dirty="0" smtClean="0">
                          <a:solidFill>
                            <a:srgbClr val="59411C"/>
                          </a:solidFill>
                        </a:rPr>
                        <a:t/>
                      </a:r>
                      <a:br>
                        <a:rPr lang="en-US" altLang="zh-CN" sz="2900" dirty="0" smtClean="0">
                          <a:solidFill>
                            <a:srgbClr val="59411C"/>
                          </a:solidFill>
                        </a:rPr>
                      </a:br>
                      <a:r>
                        <a:rPr lang="en-US" altLang="zh-CN" sz="2900" dirty="0" err="1" smtClean="0">
                          <a:solidFill>
                            <a:srgbClr val="59411C"/>
                          </a:solidFill>
                        </a:rPr>
                        <a:t>zuìjìn</a:t>
                      </a:r>
                      <a:endParaRPr sz="2900" dirty="0">
                        <a:solidFill>
                          <a:srgbClr val="59411C"/>
                        </a:solidFill>
                      </a:endParaRPr>
                    </a:p>
                  </a:txBody>
                  <a:tcPr marL="35719" marR="35719" marT="35719" marB="35719" anchor="ctr" horzOverflow="overflow">
                    <a:solidFill>
                      <a:schemeClr val="accent3">
                        <a:satOff val="9111"/>
                        <a:lumOff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zh-CN" altLang="en-US" sz="2900" dirty="0" smtClean="0">
                          <a:solidFill>
                            <a:srgbClr val="59411C"/>
                          </a:solidFill>
                        </a:rPr>
                        <a:t>学期</a:t>
                      </a:r>
                      <a:r>
                        <a:rPr lang="en-US" altLang="zh-CN" sz="2900" dirty="0" smtClean="0">
                          <a:solidFill>
                            <a:srgbClr val="59411C"/>
                          </a:solidFill>
                        </a:rPr>
                        <a:t/>
                      </a:r>
                      <a:br>
                        <a:rPr lang="en-US" altLang="zh-CN" sz="2900" dirty="0" smtClean="0">
                          <a:solidFill>
                            <a:srgbClr val="59411C"/>
                          </a:solidFill>
                        </a:rPr>
                      </a:br>
                      <a:r>
                        <a:rPr lang="en-US" altLang="zh-CN" sz="2900" dirty="0" err="1" smtClean="0">
                          <a:solidFill>
                            <a:srgbClr val="59411C"/>
                          </a:solidFill>
                        </a:rPr>
                        <a:t>xuéqī</a:t>
                      </a:r>
                      <a:endParaRPr sz="2900" dirty="0">
                        <a:solidFill>
                          <a:srgbClr val="59411C"/>
                        </a:solidFill>
                      </a:endParaRPr>
                    </a:p>
                  </a:txBody>
                  <a:tcPr marL="35719" marR="35719" marT="35719" marB="35719" anchor="ctr" horzOverflow="overflow">
                    <a:solidFill>
                      <a:schemeClr val="accent3">
                        <a:satOff val="9111"/>
                        <a:lumOff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zh-CN" altLang="en-US" sz="2900" dirty="0" smtClean="0">
                          <a:solidFill>
                            <a:srgbClr val="59411C"/>
                          </a:solidFill>
                        </a:rPr>
                        <a:t>专业</a:t>
                      </a:r>
                      <a:r>
                        <a:rPr lang="en-US" altLang="zh-CN" sz="2900" dirty="0" smtClean="0">
                          <a:solidFill>
                            <a:srgbClr val="59411C"/>
                          </a:solidFill>
                        </a:rPr>
                        <a:t/>
                      </a:r>
                      <a:br>
                        <a:rPr lang="en-US" altLang="zh-CN" sz="2900" dirty="0" smtClean="0">
                          <a:solidFill>
                            <a:srgbClr val="59411C"/>
                          </a:solidFill>
                        </a:rPr>
                      </a:br>
                      <a:r>
                        <a:rPr lang="en-US" altLang="zh-CN" sz="2900" dirty="0" err="1" smtClean="0">
                          <a:solidFill>
                            <a:srgbClr val="59411C"/>
                          </a:solidFill>
                        </a:rPr>
                        <a:t>zhuānyè</a:t>
                      </a:r>
                      <a:endParaRPr sz="2900" dirty="0">
                        <a:solidFill>
                          <a:srgbClr val="59411C"/>
                        </a:solidFill>
                      </a:endParaRPr>
                    </a:p>
                  </a:txBody>
                  <a:tcPr marL="35719" marR="35719" marT="35719" marB="35719" anchor="ctr" horzOverflow="overflow">
                    <a:solidFill>
                      <a:schemeClr val="accent3">
                        <a:satOff val="9111"/>
                        <a:lumOff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zh-CN" altLang="en-US" sz="2900" dirty="0" smtClean="0">
                          <a:solidFill>
                            <a:srgbClr val="59411C"/>
                          </a:solidFill>
                        </a:rPr>
                        <a:t>后来</a:t>
                      </a:r>
                      <a:r>
                        <a:rPr lang="en-US" altLang="zh-CN" sz="2900" dirty="0" smtClean="0">
                          <a:solidFill>
                            <a:srgbClr val="59411C"/>
                          </a:solidFill>
                        </a:rPr>
                        <a:t/>
                      </a:r>
                      <a:br>
                        <a:rPr lang="en-US" altLang="zh-CN" sz="2900" dirty="0" smtClean="0">
                          <a:solidFill>
                            <a:srgbClr val="59411C"/>
                          </a:solidFill>
                        </a:rPr>
                      </a:br>
                      <a:r>
                        <a:rPr lang="en-US" altLang="zh-CN" sz="2900" dirty="0" err="1" smtClean="0">
                          <a:solidFill>
                            <a:srgbClr val="59411C"/>
                          </a:solidFill>
                        </a:rPr>
                        <a:t>hòulái</a:t>
                      </a:r>
                      <a:endParaRPr sz="2900" dirty="0">
                        <a:solidFill>
                          <a:srgbClr val="59411C"/>
                        </a:solidFill>
                      </a:endParaRPr>
                    </a:p>
                  </a:txBody>
                  <a:tcPr marL="35719" marR="35719" marT="35719" marB="35719" anchor="ctr" horzOverflow="overflow">
                    <a:solidFill>
                      <a:schemeClr val="accent3">
                        <a:satOff val="9111"/>
                        <a:lumOff val="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1869"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zh-CN" altLang="en-US" sz="2900" dirty="0" smtClean="0">
                          <a:solidFill>
                            <a:srgbClr val="59411C"/>
                          </a:solidFill>
                        </a:rPr>
                        <a:t>音乐会</a:t>
                      </a:r>
                      <a:r>
                        <a:rPr lang="en-US" altLang="zh-CN" sz="2900" dirty="0" smtClean="0">
                          <a:solidFill>
                            <a:srgbClr val="59411C"/>
                          </a:solidFill>
                        </a:rPr>
                        <a:t/>
                      </a:r>
                      <a:br>
                        <a:rPr lang="en-US" altLang="zh-CN" sz="2900" dirty="0" smtClean="0">
                          <a:solidFill>
                            <a:srgbClr val="59411C"/>
                          </a:solidFill>
                        </a:rPr>
                      </a:br>
                      <a:r>
                        <a:rPr lang="en-US" altLang="zh-CN" sz="2900" dirty="0" err="1" smtClean="0">
                          <a:solidFill>
                            <a:srgbClr val="59411C"/>
                          </a:solidFill>
                        </a:rPr>
                        <a:t>yīnyuèhuì</a:t>
                      </a:r>
                      <a:endParaRPr sz="2900" dirty="0">
                        <a:solidFill>
                          <a:srgbClr val="59411C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zh-CN" altLang="en-US" sz="2900" dirty="0" smtClean="0">
                          <a:solidFill>
                            <a:srgbClr val="59411C"/>
                          </a:solidFill>
                        </a:rPr>
                        <a:t>希望</a:t>
                      </a:r>
                      <a:r>
                        <a:rPr lang="en-US" altLang="zh-CN" sz="2900" dirty="0" smtClean="0">
                          <a:solidFill>
                            <a:srgbClr val="59411C"/>
                          </a:solidFill>
                        </a:rPr>
                        <a:t/>
                      </a:r>
                      <a:br>
                        <a:rPr lang="en-US" altLang="zh-CN" sz="2900" dirty="0" smtClean="0">
                          <a:solidFill>
                            <a:srgbClr val="59411C"/>
                          </a:solidFill>
                        </a:rPr>
                      </a:br>
                      <a:r>
                        <a:rPr lang="en-US" altLang="zh-CN" sz="2900" dirty="0" err="1" smtClean="0">
                          <a:solidFill>
                            <a:srgbClr val="59411C"/>
                          </a:solidFill>
                        </a:rPr>
                        <a:t>xīwàng</a:t>
                      </a:r>
                      <a:endParaRPr sz="2900" dirty="0">
                        <a:solidFill>
                          <a:srgbClr val="59411C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zh-CN" altLang="en-US" sz="2900" dirty="0" smtClean="0">
                          <a:solidFill>
                            <a:srgbClr val="59411C"/>
                          </a:solidFill>
                        </a:rPr>
                        <a:t>能</a:t>
                      </a:r>
                      <a:r>
                        <a:rPr lang="en-US" altLang="zh-CN" sz="2900" dirty="0" smtClean="0">
                          <a:solidFill>
                            <a:srgbClr val="59411C"/>
                          </a:solidFill>
                        </a:rPr>
                        <a:t/>
                      </a:r>
                      <a:br>
                        <a:rPr lang="en-US" altLang="zh-CN" sz="2900" dirty="0" smtClean="0">
                          <a:solidFill>
                            <a:srgbClr val="59411C"/>
                          </a:solidFill>
                        </a:rPr>
                      </a:br>
                      <a:r>
                        <a:rPr lang="en-US" altLang="zh-CN" sz="2900" dirty="0" err="1" smtClean="0">
                          <a:solidFill>
                            <a:srgbClr val="59411C"/>
                          </a:solidFill>
                        </a:rPr>
                        <a:t>néng</a:t>
                      </a:r>
                      <a:endParaRPr sz="2900" dirty="0">
                        <a:solidFill>
                          <a:srgbClr val="59411C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zh-CN" altLang="en-US" sz="2900" dirty="0" smtClean="0">
                          <a:solidFill>
                            <a:srgbClr val="59411C"/>
                          </a:solidFill>
                        </a:rPr>
                        <a:t>用</a:t>
                      </a:r>
                      <a:r>
                        <a:rPr lang="en-US" altLang="zh-CN" sz="2900" dirty="0" smtClean="0">
                          <a:solidFill>
                            <a:srgbClr val="59411C"/>
                          </a:solidFill>
                        </a:rPr>
                        <a:t/>
                      </a:r>
                      <a:br>
                        <a:rPr lang="en-US" altLang="zh-CN" sz="2900" dirty="0" smtClean="0">
                          <a:solidFill>
                            <a:srgbClr val="59411C"/>
                          </a:solidFill>
                        </a:rPr>
                      </a:br>
                      <a:r>
                        <a:rPr lang="en-US" altLang="zh-CN" sz="2900" dirty="0" err="1" smtClean="0">
                          <a:solidFill>
                            <a:srgbClr val="59411C"/>
                          </a:solidFill>
                        </a:rPr>
                        <a:t>yòng</a:t>
                      </a:r>
                      <a:endParaRPr sz="2900" dirty="0">
                        <a:solidFill>
                          <a:srgbClr val="59411C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1869"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zh-CN" altLang="en-US" sz="2900" dirty="0" smtClean="0">
                          <a:solidFill>
                            <a:srgbClr val="59411C"/>
                          </a:solidFill>
                        </a:rPr>
                        <a:t>除了</a:t>
                      </a:r>
                      <a:r>
                        <a:rPr lang="en-US" altLang="zh-CN" sz="2900" dirty="0" smtClean="0">
                          <a:solidFill>
                            <a:srgbClr val="59411C"/>
                          </a:solidFill>
                        </a:rPr>
                        <a:t/>
                      </a:r>
                      <a:br>
                        <a:rPr lang="en-US" altLang="zh-CN" sz="2900" dirty="0" smtClean="0">
                          <a:solidFill>
                            <a:srgbClr val="59411C"/>
                          </a:solidFill>
                        </a:rPr>
                      </a:br>
                      <a:r>
                        <a:rPr lang="en-US" altLang="zh-CN" sz="2900" dirty="0" err="1" smtClean="0">
                          <a:solidFill>
                            <a:srgbClr val="59411C"/>
                          </a:solidFill>
                        </a:rPr>
                        <a:t>chúle</a:t>
                      </a:r>
                      <a:endParaRPr sz="2900" dirty="0">
                        <a:solidFill>
                          <a:srgbClr val="59411C"/>
                        </a:solidFill>
                      </a:endParaRPr>
                    </a:p>
                  </a:txBody>
                  <a:tcPr marL="35719" marR="35719" marT="35719" marB="35719" anchor="ctr" horzOverflow="overflow">
                    <a:solidFill>
                      <a:schemeClr val="accent3">
                        <a:satOff val="9111"/>
                        <a:lumOff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zh-TW" altLang="en-US" sz="2900" dirty="0" smtClean="0">
                          <a:solidFill>
                            <a:srgbClr val="59411C"/>
                          </a:solidFill>
                        </a:rPr>
                        <a:t>以</a:t>
                      </a:r>
                      <a:r>
                        <a:rPr lang="zh-CN" altLang="en-US" sz="2900" dirty="0" smtClean="0">
                          <a:solidFill>
                            <a:srgbClr val="59411C"/>
                          </a:solidFill>
                        </a:rPr>
                        <a:t>外</a:t>
                      </a:r>
                      <a:r>
                        <a:rPr lang="en-US" altLang="zh-CN" sz="2900" dirty="0" smtClean="0">
                          <a:solidFill>
                            <a:srgbClr val="59411C"/>
                          </a:solidFill>
                        </a:rPr>
                        <a:t/>
                      </a:r>
                      <a:br>
                        <a:rPr lang="en-US" altLang="zh-CN" sz="2900" dirty="0" smtClean="0">
                          <a:solidFill>
                            <a:srgbClr val="59411C"/>
                          </a:solidFill>
                        </a:rPr>
                      </a:br>
                      <a:r>
                        <a:rPr lang="zh-TW" altLang="en-US" sz="2900" dirty="0" smtClean="0">
                          <a:solidFill>
                            <a:srgbClr val="59411C"/>
                          </a:solidFill>
                        </a:rPr>
                        <a:t> </a:t>
                      </a:r>
                      <a:r>
                        <a:rPr lang="en-US" altLang="zh-CN" sz="2900" dirty="0" err="1" smtClean="0">
                          <a:solidFill>
                            <a:srgbClr val="59411C"/>
                          </a:solidFill>
                        </a:rPr>
                        <a:t>yǐwài</a:t>
                      </a:r>
                      <a:endParaRPr sz="2900" dirty="0">
                        <a:solidFill>
                          <a:srgbClr val="59411C"/>
                        </a:solidFill>
                      </a:endParaRPr>
                    </a:p>
                  </a:txBody>
                  <a:tcPr marL="35719" marR="35719" marT="35719" marB="35719" anchor="ctr" horzOverflow="overflow">
                    <a:solidFill>
                      <a:schemeClr val="accent3">
                        <a:satOff val="9111"/>
                        <a:lumOff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zh-CN" altLang="en-US" sz="2900" dirty="0" smtClean="0">
                          <a:solidFill>
                            <a:srgbClr val="59411C"/>
                          </a:solidFill>
                        </a:rPr>
                        <a:t>笑</a:t>
                      </a:r>
                      <a:r>
                        <a:rPr lang="en-US" altLang="zh-CN" sz="2900" dirty="0" smtClean="0">
                          <a:solidFill>
                            <a:srgbClr val="59411C"/>
                          </a:solidFill>
                        </a:rPr>
                        <a:t/>
                      </a:r>
                      <a:br>
                        <a:rPr lang="en-US" altLang="zh-CN" sz="2900" dirty="0" smtClean="0">
                          <a:solidFill>
                            <a:srgbClr val="59411C"/>
                          </a:solidFill>
                        </a:rPr>
                      </a:br>
                      <a:r>
                        <a:rPr lang="en-US" altLang="zh-CN" sz="2900" dirty="0" err="1" smtClean="0">
                          <a:solidFill>
                            <a:srgbClr val="59411C"/>
                          </a:solidFill>
                        </a:rPr>
                        <a:t>xiào</a:t>
                      </a:r>
                      <a:endParaRPr sz="2900" dirty="0">
                        <a:solidFill>
                          <a:srgbClr val="59411C"/>
                        </a:solidFill>
                      </a:endParaRPr>
                    </a:p>
                  </a:txBody>
                  <a:tcPr marL="35719" marR="35719" marT="35719" marB="35719" anchor="ctr" horzOverflow="overflow">
                    <a:solidFill>
                      <a:schemeClr val="accent3">
                        <a:satOff val="9111"/>
                        <a:lumOff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zh-CN" altLang="en-US" sz="2900" dirty="0" smtClean="0">
                          <a:solidFill>
                            <a:srgbClr val="59411C"/>
                          </a:solidFill>
                        </a:rPr>
                        <a:t>祝</a:t>
                      </a:r>
                      <a:r>
                        <a:rPr lang="en-US" altLang="zh-CN" sz="2900" dirty="0" smtClean="0">
                          <a:solidFill>
                            <a:srgbClr val="59411C"/>
                          </a:solidFill>
                        </a:rPr>
                        <a:t/>
                      </a:r>
                      <a:br>
                        <a:rPr lang="en-US" altLang="zh-CN" sz="2900" dirty="0" smtClean="0">
                          <a:solidFill>
                            <a:srgbClr val="59411C"/>
                          </a:solidFill>
                        </a:rPr>
                      </a:br>
                      <a:r>
                        <a:rPr lang="en-US" altLang="zh-CN" sz="2900" dirty="0" err="1" smtClean="0">
                          <a:solidFill>
                            <a:srgbClr val="59411C"/>
                          </a:solidFill>
                        </a:rPr>
                        <a:t>zhù</a:t>
                      </a:r>
                      <a:endParaRPr sz="2900" dirty="0">
                        <a:solidFill>
                          <a:srgbClr val="59411C"/>
                        </a:solidFill>
                      </a:endParaRPr>
                    </a:p>
                  </a:txBody>
                  <a:tcPr marL="35719" marR="35719" marT="35719" marB="35719" anchor="ctr" horzOverflow="overflow">
                    <a:solidFill>
                      <a:schemeClr val="accent3">
                        <a:satOff val="9111"/>
                        <a:lumOff val="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217430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66207" y="1580606"/>
            <a:ext cx="106331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/>
              <a:t>他正在做什么？</a:t>
            </a:r>
            <a:endParaRPr lang="en-US" altLang="zh-TW" sz="6600" b="1" dirty="0" smtClean="0"/>
          </a:p>
          <a:p>
            <a:pPr algn="ctr"/>
            <a:endParaRPr lang="en-US" altLang="zh-TW" sz="6600" b="1" dirty="0" smtClean="0"/>
          </a:p>
          <a:p>
            <a:pPr algn="ctr"/>
            <a:r>
              <a:rPr lang="zh-TW" altLang="en-US" sz="6600" b="1" dirty="0" smtClean="0"/>
              <a:t>他正在练习说中文。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829056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螢幕快照 2018-11-17 下午9.05.25.png" descr="螢幕快照 2018-11-17 下午9.05.25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046" y="3405843"/>
            <a:ext cx="12043954" cy="283837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956560" y="82502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US" sz="4800" b="1" dirty="0"/>
              <a:t>他正在做什么？</a:t>
            </a:r>
            <a:endParaRPr lang="en-US" altLang="zh-TW" sz="4800" b="1" dirty="0"/>
          </a:p>
          <a:p>
            <a:pPr algn="ctr"/>
            <a:endParaRPr lang="en-US" altLang="zh-TW" sz="4800" b="1" dirty="0"/>
          </a:p>
          <a:p>
            <a:pPr algn="ctr"/>
            <a:r>
              <a:rPr lang="zh-TW" altLang="en-US" sz="4800" b="1" dirty="0"/>
              <a:t>他</a:t>
            </a:r>
            <a:r>
              <a:rPr lang="zh-TW" altLang="en-US" sz="4800" b="1" dirty="0" smtClean="0"/>
              <a:t>正在</a:t>
            </a:r>
            <a:r>
              <a:rPr lang="en-US" altLang="zh-TW" sz="4800" b="1" dirty="0" smtClean="0"/>
              <a:t>﹍﹍﹍﹍</a:t>
            </a:r>
            <a:r>
              <a:rPr lang="zh-TW" altLang="en-US" sz="4800" b="1" dirty="0" smtClean="0"/>
              <a:t>。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7554085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502228" y="2978332"/>
            <a:ext cx="98624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/>
              <a:t>王朋到小高家去吃饭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36456199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502228" y="2978332"/>
            <a:ext cx="98624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/>
              <a:t>王朋到小高家去唱歌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5367032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502228" y="2978332"/>
            <a:ext cx="98624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/>
              <a:t>王朋到小高家去跳舞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3697025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49086" y="2978332"/>
            <a:ext cx="10515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/>
              <a:t>王朋到小高家去看电视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33322753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49086" y="2978332"/>
            <a:ext cx="10515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/>
              <a:t>王朋到小高家去看电影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3396541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49086" y="2978332"/>
            <a:ext cx="10515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/>
              <a:t>王朋到小高家去听音乐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8831878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49086" y="2978332"/>
            <a:ext cx="10515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/>
              <a:t>王朋到小高家去写功课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31526557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49086" y="2978332"/>
            <a:ext cx="10515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/>
              <a:t>王朋到小高家去聊天儿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804109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graphicFrame>
        <p:nvGraphicFramePr>
          <p:cNvPr id="249" name="表格"/>
          <p:cNvGraphicFramePr/>
          <p:nvPr>
            <p:extLst>
              <p:ext uri="{D42A27DB-BD31-4B8C-83A1-F6EECF244321}">
                <p14:modId xmlns:p14="http://schemas.microsoft.com/office/powerpoint/2010/main" val="1699024631"/>
              </p:ext>
            </p:extLst>
          </p:nvPr>
        </p:nvGraphicFramePr>
        <p:xfrm>
          <a:off x="2300883" y="660797"/>
          <a:ext cx="7581304" cy="5527476"/>
        </p:xfrm>
        <a:graphic>
          <a:graphicData uri="http://schemas.openxmlformats.org/drawingml/2006/table">
            <a:tbl>
              <a:tblPr/>
              <a:tblGrid>
                <a:gridCol w="1895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5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5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5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81869"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59411C"/>
                          </a:solidFill>
                        </a:rPr>
                        <a:t>一篇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59411C"/>
                          </a:solidFill>
                        </a:rPr>
                        <a:t>日记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59411C"/>
                          </a:solidFill>
                        </a:rPr>
                        <a:t>很累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59411C"/>
                          </a:solidFill>
                        </a:rPr>
                        <a:t>起床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1869"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59411C"/>
                          </a:solidFill>
                        </a:rPr>
                        <a:t>新</a:t>
                      </a:r>
                    </a:p>
                  </a:txBody>
                  <a:tcPr marL="35719" marR="35719" marT="35719" marB="35719" anchor="ctr" horzOverflow="overflow">
                    <a:solidFill>
                      <a:schemeClr val="accent3">
                        <a:satOff val="9111"/>
                        <a:lumOff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59411C"/>
                          </a:solidFill>
                        </a:rPr>
                        <a:t>一边</a:t>
                      </a:r>
                    </a:p>
                  </a:txBody>
                  <a:tcPr marL="35719" marR="35719" marT="35719" marB="35719" anchor="ctr" horzOverflow="overflow">
                    <a:solidFill>
                      <a:schemeClr val="accent3">
                        <a:satOff val="9111"/>
                        <a:lumOff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59411C"/>
                          </a:solidFill>
                        </a:rPr>
                        <a:t>电脑</a:t>
                      </a:r>
                    </a:p>
                  </a:txBody>
                  <a:tcPr marL="35719" marR="35719" marT="35719" marB="35719" anchor="ctr" horzOverflow="overflow">
                    <a:solidFill>
                      <a:schemeClr val="accent3">
                        <a:satOff val="9111"/>
                        <a:lumOff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59411C"/>
                          </a:solidFill>
                        </a:rPr>
                        <a:t>教室</a:t>
                      </a:r>
                    </a:p>
                  </a:txBody>
                  <a:tcPr marL="35719" marR="35719" marT="35719" marB="35719" anchor="ctr" horzOverflow="overflow">
                    <a:solidFill>
                      <a:schemeClr val="accent3">
                        <a:satOff val="9111"/>
                        <a:lumOff val="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1869"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59411C"/>
                          </a:solidFill>
                        </a:rPr>
                        <a:t>录音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59411C"/>
                          </a:solidFill>
                        </a:rPr>
                        <a:t>发音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59411C"/>
                          </a:solidFill>
                        </a:rPr>
                        <a:t>宿舍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59411C"/>
                          </a:solidFill>
                        </a:rPr>
                        <a:t>上网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1869"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59411C"/>
                          </a:solidFill>
                        </a:rPr>
                        <a:t>餐厅</a:t>
                      </a:r>
                    </a:p>
                  </a:txBody>
                  <a:tcPr marL="35719" marR="35719" marT="35719" marB="35719" anchor="ctr" horzOverflow="overflow">
                    <a:solidFill>
                      <a:schemeClr val="accent3">
                        <a:satOff val="9111"/>
                        <a:lumOff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59411C"/>
                          </a:solidFill>
                        </a:rPr>
                        <a:t>正在</a:t>
                      </a:r>
                    </a:p>
                  </a:txBody>
                  <a:tcPr marL="35719" marR="35719" marT="35719" marB="35719" anchor="ctr" horzOverflow="overflow">
                    <a:solidFill>
                      <a:schemeClr val="accent3">
                        <a:satOff val="9111"/>
                        <a:lumOff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59411C"/>
                          </a:solidFill>
                        </a:rPr>
                        <a:t>告诉</a:t>
                      </a:r>
                    </a:p>
                  </a:txBody>
                  <a:tcPr marL="35719" marR="35719" marT="35719" marB="35719" anchor="ctr" horzOverflow="overflow">
                    <a:solidFill>
                      <a:schemeClr val="accent3">
                        <a:satOff val="9111"/>
                        <a:lumOff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 dirty="0" err="1">
                          <a:solidFill>
                            <a:srgbClr val="59411C"/>
                          </a:solidFill>
                        </a:rPr>
                        <a:t>已经</a:t>
                      </a:r>
                      <a:endParaRPr sz="2900" dirty="0">
                        <a:solidFill>
                          <a:srgbClr val="59411C"/>
                        </a:solidFill>
                      </a:endParaRPr>
                    </a:p>
                  </a:txBody>
                  <a:tcPr marL="35719" marR="35719" marT="35719" marB="35719" anchor="ctr" horzOverflow="overflow">
                    <a:solidFill>
                      <a:schemeClr val="accent3">
                        <a:satOff val="9111"/>
                        <a:lumOff val="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5189035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502228" y="2978332"/>
            <a:ext cx="98624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/>
              <a:t>王朋到学校去吃饭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9786133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502228" y="2978332"/>
            <a:ext cx="98624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/>
              <a:t>王朋到学校去跳舞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41781162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776548" y="2939144"/>
            <a:ext cx="86606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/>
              <a:t>王朋到球场去唱歌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13991635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49086" y="2978332"/>
            <a:ext cx="10515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/>
              <a:t>王朋到奶奶家去看电视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8399947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49086" y="2978332"/>
            <a:ext cx="10515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/>
              <a:t>王朋到图书馆去看电影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5176093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49086" y="2978332"/>
            <a:ext cx="10515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/>
              <a:t>王朋到图书馆去写功课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33926197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49086" y="2978332"/>
            <a:ext cx="10515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/>
              <a:t>王朋到教室去听音乐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7692426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593670" y="2351314"/>
            <a:ext cx="88696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/>
              <a:t>王朋到同学的宿舍去聊天儿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821559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螢幕快照 2018-11-17 下午9.04.23.png" descr="螢幕快照 2018-11-17 下午9.04.23.png"/>
          <p:cNvPicPr>
            <a:picLocks/>
          </p:cNvPicPr>
          <p:nvPr/>
        </p:nvPicPr>
        <p:blipFill rotWithShape="1">
          <a:blip r:embed="rId2">
            <a:extLst/>
          </a:blip>
          <a:srcRect t="56387" r="41813"/>
          <a:stretch/>
        </p:blipFill>
        <p:spPr>
          <a:xfrm>
            <a:off x="1881052" y="966651"/>
            <a:ext cx="8608424" cy="529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409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91440" y="2899955"/>
            <a:ext cx="1210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/>
              <a:t>我除了学中文以外，还学专业课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08645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graphicFrame>
        <p:nvGraphicFramePr>
          <p:cNvPr id="249" name="表格"/>
          <p:cNvGraphicFramePr/>
          <p:nvPr>
            <p:extLst>
              <p:ext uri="{D42A27DB-BD31-4B8C-83A1-F6EECF244321}">
                <p14:modId xmlns:p14="http://schemas.microsoft.com/office/powerpoint/2010/main" val="2986527161"/>
              </p:ext>
            </p:extLst>
          </p:nvPr>
        </p:nvGraphicFramePr>
        <p:xfrm>
          <a:off x="2300883" y="660797"/>
          <a:ext cx="7581304" cy="5527476"/>
        </p:xfrm>
        <a:graphic>
          <a:graphicData uri="http://schemas.openxmlformats.org/drawingml/2006/table">
            <a:tbl>
              <a:tblPr/>
              <a:tblGrid>
                <a:gridCol w="1895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5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5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5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81869"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59411C"/>
                          </a:solidFill>
                        </a:rPr>
                        <a:t>一篇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59411C"/>
                          </a:solidFill>
                        </a:rPr>
                        <a:t>日记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zh-CN" altLang="en-US" sz="2900" dirty="0" smtClean="0">
                          <a:solidFill>
                            <a:srgbClr val="59411C"/>
                          </a:solidFill>
                        </a:rPr>
                        <a:t>一封</a:t>
                      </a:r>
                      <a:endParaRPr sz="2900" dirty="0">
                        <a:solidFill>
                          <a:srgbClr val="59411C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zh-CN" altLang="en-US" sz="2900" dirty="0" smtClean="0">
                          <a:solidFill>
                            <a:srgbClr val="59411C"/>
                          </a:solidFill>
                        </a:rPr>
                        <a:t>信</a:t>
                      </a:r>
                      <a:endParaRPr sz="2900" dirty="0">
                        <a:solidFill>
                          <a:srgbClr val="59411C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1869"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zh-CN" altLang="en-US" sz="2900" dirty="0" smtClean="0">
                          <a:solidFill>
                            <a:srgbClr val="59411C"/>
                          </a:solidFill>
                        </a:rPr>
                        <a:t>最近</a:t>
                      </a:r>
                      <a:endParaRPr sz="2900" dirty="0">
                        <a:solidFill>
                          <a:srgbClr val="59411C"/>
                        </a:solidFill>
                      </a:endParaRPr>
                    </a:p>
                  </a:txBody>
                  <a:tcPr marL="35719" marR="35719" marT="35719" marB="35719" anchor="ctr" horzOverflow="overflow">
                    <a:solidFill>
                      <a:schemeClr val="accent3">
                        <a:satOff val="9111"/>
                        <a:lumOff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zh-CN" altLang="en-US" sz="2900" dirty="0" smtClean="0">
                          <a:solidFill>
                            <a:srgbClr val="59411C"/>
                          </a:solidFill>
                        </a:rPr>
                        <a:t>学期</a:t>
                      </a:r>
                      <a:endParaRPr sz="2900" dirty="0">
                        <a:solidFill>
                          <a:srgbClr val="59411C"/>
                        </a:solidFill>
                      </a:endParaRPr>
                    </a:p>
                  </a:txBody>
                  <a:tcPr marL="35719" marR="35719" marT="35719" marB="35719" anchor="ctr" horzOverflow="overflow">
                    <a:solidFill>
                      <a:schemeClr val="accent3">
                        <a:satOff val="9111"/>
                        <a:lumOff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zh-CN" altLang="en-US" sz="2900" dirty="0" smtClean="0">
                          <a:solidFill>
                            <a:srgbClr val="59411C"/>
                          </a:solidFill>
                        </a:rPr>
                        <a:t>专业</a:t>
                      </a:r>
                      <a:endParaRPr sz="2900" dirty="0">
                        <a:solidFill>
                          <a:srgbClr val="59411C"/>
                        </a:solidFill>
                      </a:endParaRPr>
                    </a:p>
                  </a:txBody>
                  <a:tcPr marL="35719" marR="35719" marT="35719" marB="35719" anchor="ctr" horzOverflow="overflow">
                    <a:solidFill>
                      <a:schemeClr val="accent3">
                        <a:satOff val="9111"/>
                        <a:lumOff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zh-CN" altLang="en-US" sz="2900" dirty="0" smtClean="0">
                          <a:solidFill>
                            <a:srgbClr val="59411C"/>
                          </a:solidFill>
                        </a:rPr>
                        <a:t>后来</a:t>
                      </a:r>
                      <a:endParaRPr sz="2900" dirty="0">
                        <a:solidFill>
                          <a:srgbClr val="59411C"/>
                        </a:solidFill>
                      </a:endParaRPr>
                    </a:p>
                  </a:txBody>
                  <a:tcPr marL="35719" marR="35719" marT="35719" marB="35719" anchor="ctr" horzOverflow="overflow">
                    <a:solidFill>
                      <a:schemeClr val="accent3">
                        <a:satOff val="9111"/>
                        <a:lumOff val="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1869"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zh-CN" altLang="en-US" sz="2900" dirty="0" smtClean="0">
                          <a:solidFill>
                            <a:srgbClr val="59411C"/>
                          </a:solidFill>
                        </a:rPr>
                        <a:t>音乐会</a:t>
                      </a:r>
                      <a:endParaRPr sz="2900" dirty="0">
                        <a:solidFill>
                          <a:srgbClr val="59411C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zh-CN" altLang="en-US" sz="2900" dirty="0" smtClean="0">
                          <a:solidFill>
                            <a:srgbClr val="59411C"/>
                          </a:solidFill>
                        </a:rPr>
                        <a:t>希望</a:t>
                      </a:r>
                      <a:endParaRPr sz="2900" dirty="0">
                        <a:solidFill>
                          <a:srgbClr val="59411C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zh-CN" altLang="en-US" sz="2900" dirty="0" smtClean="0">
                          <a:solidFill>
                            <a:srgbClr val="59411C"/>
                          </a:solidFill>
                        </a:rPr>
                        <a:t>能</a:t>
                      </a:r>
                      <a:endParaRPr sz="2900" dirty="0">
                        <a:solidFill>
                          <a:srgbClr val="59411C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zh-CN" altLang="en-US" sz="2900" dirty="0" smtClean="0">
                          <a:solidFill>
                            <a:srgbClr val="59411C"/>
                          </a:solidFill>
                        </a:rPr>
                        <a:t>用</a:t>
                      </a:r>
                      <a:endParaRPr sz="2900" dirty="0">
                        <a:solidFill>
                          <a:srgbClr val="59411C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1869"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zh-CN" altLang="en-US" sz="2900" dirty="0" smtClean="0">
                          <a:solidFill>
                            <a:srgbClr val="59411C"/>
                          </a:solidFill>
                        </a:rPr>
                        <a:t>除了</a:t>
                      </a:r>
                      <a:endParaRPr sz="2900" dirty="0">
                        <a:solidFill>
                          <a:srgbClr val="59411C"/>
                        </a:solidFill>
                      </a:endParaRPr>
                    </a:p>
                  </a:txBody>
                  <a:tcPr marL="35719" marR="35719" marT="35719" marB="35719" anchor="ctr" horzOverflow="overflow">
                    <a:solidFill>
                      <a:schemeClr val="accent3">
                        <a:satOff val="9111"/>
                        <a:lumOff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zh-TW" altLang="en-US" sz="2900" dirty="0" smtClean="0">
                          <a:solidFill>
                            <a:srgbClr val="59411C"/>
                          </a:solidFill>
                        </a:rPr>
                        <a:t>以</a:t>
                      </a:r>
                      <a:r>
                        <a:rPr lang="zh-CN" altLang="en-US" sz="2900" dirty="0" smtClean="0">
                          <a:solidFill>
                            <a:srgbClr val="59411C"/>
                          </a:solidFill>
                        </a:rPr>
                        <a:t>外</a:t>
                      </a:r>
                      <a:endParaRPr sz="2900" dirty="0">
                        <a:solidFill>
                          <a:srgbClr val="59411C"/>
                        </a:solidFill>
                      </a:endParaRPr>
                    </a:p>
                  </a:txBody>
                  <a:tcPr marL="35719" marR="35719" marT="35719" marB="35719" anchor="ctr" horzOverflow="overflow">
                    <a:solidFill>
                      <a:schemeClr val="accent3">
                        <a:satOff val="9111"/>
                        <a:lumOff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zh-CN" altLang="en-US" sz="2900" dirty="0" smtClean="0">
                          <a:solidFill>
                            <a:srgbClr val="59411C"/>
                          </a:solidFill>
                        </a:rPr>
                        <a:t>笑</a:t>
                      </a:r>
                      <a:endParaRPr sz="2900" dirty="0">
                        <a:solidFill>
                          <a:srgbClr val="59411C"/>
                        </a:solidFill>
                      </a:endParaRPr>
                    </a:p>
                  </a:txBody>
                  <a:tcPr marL="35719" marR="35719" marT="35719" marB="35719" anchor="ctr" horzOverflow="overflow">
                    <a:solidFill>
                      <a:schemeClr val="accent3">
                        <a:satOff val="9111"/>
                        <a:lumOff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zh-CN" altLang="en-US" sz="2900" dirty="0" smtClean="0">
                          <a:solidFill>
                            <a:srgbClr val="59411C"/>
                          </a:solidFill>
                        </a:rPr>
                        <a:t>祝</a:t>
                      </a:r>
                      <a:endParaRPr sz="2900" dirty="0">
                        <a:solidFill>
                          <a:srgbClr val="59411C"/>
                        </a:solidFill>
                      </a:endParaRPr>
                    </a:p>
                  </a:txBody>
                  <a:tcPr marL="35719" marR="35719" marT="35719" marB="35719" anchor="ctr" horzOverflow="overflow">
                    <a:solidFill>
                      <a:schemeClr val="accent3">
                        <a:satOff val="9111"/>
                        <a:lumOff val="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145007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78823" y="2743201"/>
            <a:ext cx="113908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/>
              <a:t>我除了写功课以外，还看电影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42548357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78823" y="2743201"/>
            <a:ext cx="113908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/>
              <a:t>我除了写功课以外，还听音乐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9341188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78823" y="2743201"/>
            <a:ext cx="113908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/>
              <a:t>我除了打球以外，还写功课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9248053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78823" y="2743201"/>
            <a:ext cx="113908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/>
              <a:t>我除了打球以外，还听音乐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4736701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78823" y="2743201"/>
            <a:ext cx="113908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/>
              <a:t>我除了听音乐以外，还看电影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42245832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78823" y="2743201"/>
            <a:ext cx="113908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/>
              <a:t>我除了听音乐以外，还看电视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4451984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78823" y="2743201"/>
            <a:ext cx="113908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/>
              <a:t>我除了听音乐以外，还唱歌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0304207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螢幕快照 2018-11-21 上午1.26.0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10" r="42380"/>
          <a:stretch/>
        </p:blipFill>
        <p:spPr>
          <a:xfrm>
            <a:off x="1593669" y="1998959"/>
            <a:ext cx="8921931" cy="474147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364888" y="932208"/>
            <a:ext cx="93794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 smtClean="0"/>
              <a:t>_______</a:t>
            </a:r>
            <a:r>
              <a:rPr lang="zh-TW" altLang="en-US" sz="4000" dirty="0" smtClean="0"/>
              <a:t>除了</a:t>
            </a:r>
            <a:r>
              <a:rPr lang="en-US" altLang="zh-TW" sz="4000" dirty="0"/>
              <a:t>_______</a:t>
            </a:r>
            <a:r>
              <a:rPr lang="zh-TW" altLang="en-US" sz="4000" dirty="0"/>
              <a:t>以外，还</a:t>
            </a:r>
            <a:r>
              <a:rPr lang="en-US" altLang="zh-TW" sz="4000" dirty="0"/>
              <a:t>__________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6678915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91440" y="2899955"/>
            <a:ext cx="12100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/>
              <a:t>上个星期五我们除了学中文以外，还学专业课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9670173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78823" y="2743201"/>
            <a:ext cx="113908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/>
              <a:t>上个星期三我们除了写功课以外，还看电影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873691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2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33" name="螢幕快照 2018-11-17 下午8.08.02.png" descr="螢幕快照 2018-11-17 下午8.08.02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4550" y="962410"/>
            <a:ext cx="10420796" cy="493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49944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78823" y="2743201"/>
            <a:ext cx="113908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/>
              <a:t>上个星期二我们除了写功课以外，还听音乐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978124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78823" y="2743201"/>
            <a:ext cx="113908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/>
              <a:t>上个星期四我们除了打球以外，还写功课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6270678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78823" y="2743201"/>
            <a:ext cx="113908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/>
              <a:t>上个星期六我们除了打球以外，还听音乐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41835474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78823" y="2743201"/>
            <a:ext cx="113908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/>
              <a:t>上个星期日我们除了听音乐以外，还看电影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825070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78823" y="2743201"/>
            <a:ext cx="113908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/>
              <a:t>上个星期一我们除了听音乐以外，还看电视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6503622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78823" y="2743201"/>
            <a:ext cx="113908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/>
              <a:t>上个星期二我们除了听音乐以外，还唱歌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087596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91440" y="2899955"/>
            <a:ext cx="12100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/>
              <a:t>上个周末我们除了看电影以外，还去唱歌。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975202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螢幕快照 2018-11-21 上午1.26.0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10" r="42380"/>
          <a:stretch/>
        </p:blipFill>
        <p:spPr>
          <a:xfrm>
            <a:off x="3474721" y="2079112"/>
            <a:ext cx="8599050" cy="4569884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65760" y="809897"/>
            <a:ext cx="110119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/>
              <a:t>__</a:t>
            </a:r>
            <a:r>
              <a:rPr lang="zh-TW" altLang="en-US" sz="4800" dirty="0" smtClean="0"/>
              <a:t>月</a:t>
            </a:r>
            <a:r>
              <a:rPr lang="en-US" altLang="zh-TW" sz="4800" dirty="0" smtClean="0"/>
              <a:t>____</a:t>
            </a:r>
            <a:r>
              <a:rPr lang="zh-TW" altLang="en-US" sz="4800" dirty="0" smtClean="0"/>
              <a:t>日 </a:t>
            </a:r>
            <a:r>
              <a:rPr lang="en-US" altLang="zh-TW" sz="4800" dirty="0" smtClean="0"/>
              <a:t>__________</a:t>
            </a:r>
            <a:r>
              <a:rPr lang="zh-TW" altLang="en-US" sz="4800" dirty="0" smtClean="0"/>
              <a:t>除了</a:t>
            </a:r>
            <a:r>
              <a:rPr lang="en-US" altLang="zh-TW" sz="4800" dirty="0" smtClean="0"/>
              <a:t>_______</a:t>
            </a:r>
            <a:r>
              <a:rPr lang="zh-TW" altLang="en-US" sz="4800" dirty="0" smtClean="0"/>
              <a:t>以外，还</a:t>
            </a:r>
            <a:r>
              <a:rPr lang="en-US" altLang="zh-TW" sz="4800" dirty="0" smtClean="0"/>
              <a:t>__________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11269687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802674" y="2782389"/>
            <a:ext cx="8490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dirty="0" smtClean="0"/>
              <a:t>我用中文写日记</a:t>
            </a:r>
            <a:endParaRPr lang="zh-TW" altLang="en-US" sz="8800" dirty="0"/>
          </a:p>
        </p:txBody>
      </p:sp>
    </p:spTree>
    <p:extLst>
      <p:ext uri="{BB962C8B-B14F-4D97-AF65-F5344CB8AC3E}">
        <p14:creationId xmlns:p14="http://schemas.microsoft.com/office/powerpoint/2010/main" val="53046453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802674" y="2782389"/>
            <a:ext cx="8490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dirty="0" smtClean="0"/>
              <a:t>我用中文做功课</a:t>
            </a:r>
            <a:endParaRPr lang="zh-TW" altLang="en-US" sz="8800" dirty="0"/>
          </a:p>
        </p:txBody>
      </p:sp>
    </p:spTree>
    <p:extLst>
      <p:ext uri="{BB962C8B-B14F-4D97-AF65-F5344CB8AC3E}">
        <p14:creationId xmlns:p14="http://schemas.microsoft.com/office/powerpoint/2010/main" val="809012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6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37" name="螢幕快照 2018-11-17 下午8.08.02.png" descr="螢幕快照 2018-11-17 下午8.08.02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2956" y="1677883"/>
            <a:ext cx="10900722" cy="350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870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802674" y="2782389"/>
            <a:ext cx="8490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dirty="0" smtClean="0"/>
              <a:t>我用笔写日记</a:t>
            </a:r>
            <a:endParaRPr lang="zh-TW" altLang="en-US" sz="8800" dirty="0"/>
          </a:p>
        </p:txBody>
      </p:sp>
    </p:spTree>
    <p:extLst>
      <p:ext uri="{BB962C8B-B14F-4D97-AF65-F5344CB8AC3E}">
        <p14:creationId xmlns:p14="http://schemas.microsoft.com/office/powerpoint/2010/main" val="18728819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802674" y="2782389"/>
            <a:ext cx="8490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dirty="0" smtClean="0"/>
              <a:t>我用笔写信</a:t>
            </a:r>
            <a:endParaRPr lang="zh-TW" altLang="en-US" sz="8800" dirty="0"/>
          </a:p>
        </p:txBody>
      </p:sp>
    </p:spTree>
    <p:extLst>
      <p:ext uri="{BB962C8B-B14F-4D97-AF65-F5344CB8AC3E}">
        <p14:creationId xmlns:p14="http://schemas.microsoft.com/office/powerpoint/2010/main" val="42343627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802674" y="2782389"/>
            <a:ext cx="8490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dirty="0" smtClean="0"/>
              <a:t>我用笔练习语法</a:t>
            </a:r>
            <a:endParaRPr lang="zh-TW" altLang="en-US" sz="8800" dirty="0"/>
          </a:p>
        </p:txBody>
      </p:sp>
    </p:spTree>
    <p:extLst>
      <p:ext uri="{BB962C8B-B14F-4D97-AF65-F5344CB8AC3E}">
        <p14:creationId xmlns:p14="http://schemas.microsoft.com/office/powerpoint/2010/main" val="12612919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802674" y="2782389"/>
            <a:ext cx="8490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dirty="0" smtClean="0"/>
              <a:t>我用笔练习生词</a:t>
            </a:r>
            <a:endParaRPr lang="zh-TW" altLang="en-US" sz="8800" dirty="0"/>
          </a:p>
        </p:txBody>
      </p:sp>
    </p:spTree>
    <p:extLst>
      <p:ext uri="{BB962C8B-B14F-4D97-AF65-F5344CB8AC3E}">
        <p14:creationId xmlns:p14="http://schemas.microsoft.com/office/powerpoint/2010/main" val="13269880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802674" y="2782389"/>
            <a:ext cx="8490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dirty="0" smtClean="0"/>
              <a:t>我用电脑做功课</a:t>
            </a:r>
            <a:endParaRPr lang="zh-TW" altLang="en-US" sz="8800" dirty="0"/>
          </a:p>
        </p:txBody>
      </p:sp>
    </p:spTree>
    <p:extLst>
      <p:ext uri="{BB962C8B-B14F-4D97-AF65-F5344CB8AC3E}">
        <p14:creationId xmlns:p14="http://schemas.microsoft.com/office/powerpoint/2010/main" val="19213788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802674" y="2782389"/>
            <a:ext cx="8490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dirty="0" smtClean="0"/>
              <a:t>我用电脑听音乐</a:t>
            </a:r>
            <a:endParaRPr lang="zh-TW" altLang="en-US" sz="8800" dirty="0"/>
          </a:p>
        </p:txBody>
      </p:sp>
    </p:spTree>
    <p:extLst>
      <p:ext uri="{BB962C8B-B14F-4D97-AF65-F5344CB8AC3E}">
        <p14:creationId xmlns:p14="http://schemas.microsoft.com/office/powerpoint/2010/main" val="59814104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802674" y="2782389"/>
            <a:ext cx="8490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dirty="0" smtClean="0"/>
              <a:t>我用电脑看电影</a:t>
            </a:r>
            <a:endParaRPr lang="zh-TW" altLang="en-US" sz="8800" dirty="0"/>
          </a:p>
        </p:txBody>
      </p:sp>
    </p:spTree>
    <p:extLst>
      <p:ext uri="{BB962C8B-B14F-4D97-AF65-F5344CB8AC3E}">
        <p14:creationId xmlns:p14="http://schemas.microsoft.com/office/powerpoint/2010/main" val="295680123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358537" y="2612572"/>
            <a:ext cx="96403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dirty="0" smtClean="0"/>
              <a:t>我用电脑练习中文</a:t>
            </a:r>
            <a:endParaRPr lang="zh-TW" altLang="en-US" sz="8800" dirty="0"/>
          </a:p>
        </p:txBody>
      </p:sp>
    </p:spTree>
    <p:extLst>
      <p:ext uri="{BB962C8B-B14F-4D97-AF65-F5344CB8AC3E}">
        <p14:creationId xmlns:p14="http://schemas.microsoft.com/office/powerpoint/2010/main" val="260546768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358537" y="2612572"/>
            <a:ext cx="96403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dirty="0" smtClean="0"/>
              <a:t>我用电脑练习生词</a:t>
            </a:r>
            <a:endParaRPr lang="zh-TW" altLang="en-US" sz="8800" dirty="0"/>
          </a:p>
        </p:txBody>
      </p:sp>
    </p:spTree>
    <p:extLst>
      <p:ext uri="{BB962C8B-B14F-4D97-AF65-F5344CB8AC3E}">
        <p14:creationId xmlns:p14="http://schemas.microsoft.com/office/powerpoint/2010/main" val="162186784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358537" y="2612572"/>
            <a:ext cx="96403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dirty="0" smtClean="0"/>
              <a:t>我用电脑练习发音</a:t>
            </a:r>
            <a:endParaRPr lang="zh-TW" altLang="en-US" sz="8800" dirty="0"/>
          </a:p>
        </p:txBody>
      </p:sp>
    </p:spTree>
    <p:extLst>
      <p:ext uri="{BB962C8B-B14F-4D97-AF65-F5344CB8AC3E}">
        <p14:creationId xmlns:p14="http://schemas.microsoft.com/office/powerpoint/2010/main" val="4139896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圖片 4" descr="螢幕快照 2018-11-20 下午11.45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19947"/>
            <a:ext cx="9169448" cy="220036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980777" y="3718077"/>
            <a:ext cx="542775" cy="4616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>
              <a:buClr>
                <a:srgbClr val="9A7865"/>
              </a:buClr>
            </a:pPr>
            <a:endParaRPr lang="zh-TW" altLang="en-US" sz="2531">
              <a:solidFill>
                <a:srgbClr val="625B48"/>
              </a:solidFill>
              <a:sym typeface="Didot"/>
            </a:endParaRPr>
          </a:p>
        </p:txBody>
      </p:sp>
    </p:spTree>
    <p:extLst>
      <p:ext uri="{BB962C8B-B14F-4D97-AF65-F5344CB8AC3E}">
        <p14:creationId xmlns:p14="http://schemas.microsoft.com/office/powerpoint/2010/main" val="36417050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358537" y="2612572"/>
            <a:ext cx="96403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dirty="0" smtClean="0"/>
              <a:t>我用咖啡杯喝茶</a:t>
            </a:r>
            <a:endParaRPr lang="zh-TW" altLang="en-US" sz="8800" dirty="0"/>
          </a:p>
        </p:txBody>
      </p:sp>
    </p:spTree>
    <p:extLst>
      <p:ext uri="{BB962C8B-B14F-4D97-AF65-F5344CB8AC3E}">
        <p14:creationId xmlns:p14="http://schemas.microsoft.com/office/powerpoint/2010/main" val="315078662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358537" y="2612572"/>
            <a:ext cx="96403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dirty="0" smtClean="0"/>
              <a:t>我用咖啡杯喝咖啡</a:t>
            </a:r>
            <a:endParaRPr lang="zh-TW" altLang="en-US" sz="8800" dirty="0"/>
          </a:p>
        </p:txBody>
      </p:sp>
    </p:spTree>
    <p:extLst>
      <p:ext uri="{BB962C8B-B14F-4D97-AF65-F5344CB8AC3E}">
        <p14:creationId xmlns:p14="http://schemas.microsoft.com/office/powerpoint/2010/main" val="168564163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螢幕快照 2018-11-21 上午5.07.2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03" r="63396"/>
          <a:stretch/>
        </p:blipFill>
        <p:spPr>
          <a:xfrm>
            <a:off x="1397726" y="1354129"/>
            <a:ext cx="6648994" cy="2655024"/>
          </a:xfrm>
          <a:prstGeom prst="rect">
            <a:avLst/>
          </a:prstGeom>
        </p:spPr>
      </p:pic>
      <p:pic>
        <p:nvPicPr>
          <p:cNvPr id="3" name="圖片 2" descr="螢幕快照 2018-11-21 上午5.07.3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" r="54468" b="-532"/>
          <a:stretch/>
        </p:blipFill>
        <p:spPr>
          <a:xfrm>
            <a:off x="2338251" y="3814355"/>
            <a:ext cx="6455368" cy="276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7532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圖片 3" descr="螢幕快照 2018-11-21 上午5.09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93675"/>
            <a:ext cx="9199990" cy="304784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247325" y="4293248"/>
            <a:ext cx="4420675" cy="461601"/>
          </a:xfrm>
          <a:prstGeom prst="rect">
            <a:avLst/>
          </a:prstGeom>
          <a:solidFill>
            <a:srgbClr val="F4FA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>
              <a:buClr>
                <a:srgbClr val="9A7865"/>
              </a:buClr>
            </a:pPr>
            <a:endParaRPr lang="zh-TW" altLang="en-US" sz="2531">
              <a:solidFill>
                <a:srgbClr val="625B48"/>
              </a:solidFill>
              <a:sym typeface="Didot"/>
            </a:endParaRPr>
          </a:p>
        </p:txBody>
      </p:sp>
    </p:spTree>
    <p:extLst>
      <p:ext uri="{BB962C8B-B14F-4D97-AF65-F5344CB8AC3E}">
        <p14:creationId xmlns:p14="http://schemas.microsoft.com/office/powerpoint/2010/main" val="2039242589"/>
      </p:ext>
    </p:extLst>
  </p:cSld>
  <p:clrMapOvr>
    <a:masterClrMapping/>
  </p:clrMapOvr>
  <p:transition spd="med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圖片 3" descr="螢幕快照 2018-11-21 上午5.09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23273"/>
            <a:ext cx="9221425" cy="261825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24000" y="2289174"/>
            <a:ext cx="4703479" cy="461601"/>
          </a:xfrm>
          <a:prstGeom prst="rect">
            <a:avLst/>
          </a:prstGeom>
          <a:solidFill>
            <a:srgbClr val="F4FA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>
              <a:buClr>
                <a:srgbClr val="9A7865"/>
              </a:buClr>
            </a:pPr>
            <a:endParaRPr lang="zh-TW" altLang="en-US" sz="2531">
              <a:solidFill>
                <a:srgbClr val="625B48"/>
              </a:solidFill>
              <a:sym typeface="Dido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794559" y="4241665"/>
            <a:ext cx="1873441" cy="461601"/>
          </a:xfrm>
          <a:prstGeom prst="rect">
            <a:avLst/>
          </a:prstGeom>
          <a:solidFill>
            <a:srgbClr val="F4FA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>
              <a:buClr>
                <a:srgbClr val="9A7865"/>
              </a:buClr>
            </a:pPr>
            <a:endParaRPr lang="zh-TW" altLang="en-US" sz="2531">
              <a:solidFill>
                <a:srgbClr val="625B48"/>
              </a:solidFill>
              <a:sym typeface="Didot"/>
            </a:endParaRPr>
          </a:p>
        </p:txBody>
      </p:sp>
    </p:spTree>
    <p:extLst>
      <p:ext uri="{BB962C8B-B14F-4D97-AF65-F5344CB8AC3E}">
        <p14:creationId xmlns:p14="http://schemas.microsoft.com/office/powerpoint/2010/main" val="3706316012"/>
      </p:ext>
    </p:extLst>
  </p:cSld>
  <p:clrMapOvr>
    <a:masterClrMapping/>
  </p:clrMapOvr>
  <p:transition spd="med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圖片 3" descr="螢幕快照 2018-11-21 上午5.09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268" y="2200961"/>
            <a:ext cx="9057732" cy="204529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02614" y="2269331"/>
            <a:ext cx="6807144" cy="461601"/>
          </a:xfrm>
          <a:prstGeom prst="rect">
            <a:avLst/>
          </a:prstGeom>
          <a:solidFill>
            <a:srgbClr val="F4FA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>
              <a:buClr>
                <a:srgbClr val="9A7865"/>
              </a:buClr>
            </a:pPr>
            <a:endParaRPr lang="zh-TW" altLang="en-US" sz="2531">
              <a:solidFill>
                <a:srgbClr val="625B48"/>
              </a:solidFill>
              <a:sym typeface="Didot"/>
            </a:endParaRPr>
          </a:p>
        </p:txBody>
      </p:sp>
    </p:spTree>
    <p:extLst>
      <p:ext uri="{BB962C8B-B14F-4D97-AF65-F5344CB8AC3E}">
        <p14:creationId xmlns:p14="http://schemas.microsoft.com/office/powerpoint/2010/main" val="1449130479"/>
      </p:ext>
    </p:extLst>
  </p:cSld>
  <p:clrMapOvr>
    <a:masterClrMapping/>
  </p:clrMapOvr>
  <p:transition spd="med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圖片 3" descr="螢幕快照 2018-11-21 上午5.09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47" y="1270291"/>
            <a:ext cx="9272953" cy="382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91002"/>
      </p:ext>
    </p:extLst>
  </p:cSld>
  <p:clrMapOvr>
    <a:masterClrMapping/>
  </p:clrMapOvr>
  <p:transition spd="med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64" y="336776"/>
            <a:ext cx="4160326" cy="606402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t="2723"/>
          <a:stretch/>
        </p:blipFill>
        <p:spPr>
          <a:xfrm>
            <a:off x="4680798" y="796834"/>
            <a:ext cx="7314209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9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圖片 4" descr="螢幕快照 2018-11-20 下午11.46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06565"/>
            <a:ext cx="9144000" cy="160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200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928</Words>
  <Application>Microsoft Office PowerPoint</Application>
  <PresentationFormat>Širokoúhlá obrazovka</PresentationFormat>
  <Paragraphs>174</Paragraphs>
  <Slides>87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87</vt:i4>
      </vt:variant>
    </vt:vector>
  </HeadingPairs>
  <TitlesOfParts>
    <vt:vector size="93" baseType="lpstr">
      <vt:lpstr>Didot</vt:lpstr>
      <vt:lpstr>新細明體</vt:lpstr>
      <vt:lpstr>Arial</vt:lpstr>
      <vt:lpstr>Calibri</vt:lpstr>
      <vt:lpstr>Calibri Light</vt:lpstr>
      <vt:lpstr>Office 佈景主題</vt:lpstr>
      <vt:lpstr>第八课 学校生活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李欣蓓</dc:creator>
  <cp:lastModifiedBy>Hsin Pei Lee</cp:lastModifiedBy>
  <cp:revision>15</cp:revision>
  <dcterms:created xsi:type="dcterms:W3CDTF">2018-11-22T14:59:32Z</dcterms:created>
  <dcterms:modified xsi:type="dcterms:W3CDTF">2018-11-23T08:58:29Z</dcterms:modified>
</cp:coreProperties>
</file>