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9" r:id="rId6"/>
    <p:sldId id="290" r:id="rId7"/>
    <p:sldId id="260" r:id="rId8"/>
    <p:sldId id="261" r:id="rId9"/>
    <p:sldId id="262" r:id="rId10"/>
    <p:sldId id="291" r:id="rId11"/>
    <p:sldId id="263" r:id="rId12"/>
    <p:sldId id="264" r:id="rId13"/>
    <p:sldId id="265" r:id="rId14"/>
    <p:sldId id="266" r:id="rId15"/>
    <p:sldId id="267" r:id="rId16"/>
    <p:sldId id="274" r:id="rId17"/>
    <p:sldId id="268" r:id="rId18"/>
    <p:sldId id="269" r:id="rId19"/>
    <p:sldId id="270" r:id="rId20"/>
    <p:sldId id="271" r:id="rId21"/>
    <p:sldId id="276" r:id="rId22"/>
    <p:sldId id="277" r:id="rId23"/>
    <p:sldId id="278" r:id="rId24"/>
    <p:sldId id="279" r:id="rId25"/>
    <p:sldId id="287" r:id="rId26"/>
    <p:sldId id="288" r:id="rId27"/>
    <p:sldId id="280" r:id="rId28"/>
    <p:sldId id="281" r:id="rId29"/>
    <p:sldId id="282" r:id="rId30"/>
    <p:sldId id="283" r:id="rId31"/>
    <p:sldId id="284" r:id="rId32"/>
    <p:sldId id="285" r:id="rId33"/>
    <p:sldId id="286" r:id="rId3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49" autoAdjust="0"/>
  </p:normalViewPr>
  <p:slideViewPr>
    <p:cSldViewPr>
      <p:cViewPr varScale="1">
        <p:scale>
          <a:sx n="57" d="100"/>
          <a:sy n="57" d="100"/>
        </p:scale>
        <p:origin x="177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52DB083-571A-4EFE-A154-9875626322AC}" type="datetimeFigureOut">
              <a:rPr lang="zh-TW" altLang="en-US" smtClean="0"/>
              <a:t>2018/12/1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3FD2E0-FBBF-4DF2-86DC-3031E0F5890E}" type="slidenum">
              <a:rPr lang="zh-TW" altLang="en-US" smtClean="0"/>
              <a:t>‹#›</a:t>
            </a:fld>
            <a:endParaRPr lang="zh-TW" altLang="en-US"/>
          </a:p>
        </p:txBody>
      </p:sp>
    </p:spTree>
    <p:extLst>
      <p:ext uri="{BB962C8B-B14F-4D97-AF65-F5344CB8AC3E}">
        <p14:creationId xmlns:p14="http://schemas.microsoft.com/office/powerpoint/2010/main" val="2784713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52DB083-571A-4EFE-A154-9875626322AC}" type="datetimeFigureOut">
              <a:rPr lang="zh-TW" altLang="en-US" smtClean="0"/>
              <a:t>2018/12/1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3FD2E0-FBBF-4DF2-86DC-3031E0F5890E}" type="slidenum">
              <a:rPr lang="zh-TW" altLang="en-US" smtClean="0"/>
              <a:t>‹#›</a:t>
            </a:fld>
            <a:endParaRPr lang="zh-TW" altLang="en-US"/>
          </a:p>
        </p:txBody>
      </p:sp>
    </p:spTree>
    <p:extLst>
      <p:ext uri="{BB962C8B-B14F-4D97-AF65-F5344CB8AC3E}">
        <p14:creationId xmlns:p14="http://schemas.microsoft.com/office/powerpoint/2010/main" val="3330143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52DB083-571A-4EFE-A154-9875626322AC}" type="datetimeFigureOut">
              <a:rPr lang="zh-TW" altLang="en-US" smtClean="0"/>
              <a:t>2018/12/1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3FD2E0-FBBF-4DF2-86DC-3031E0F5890E}" type="slidenum">
              <a:rPr lang="zh-TW" altLang="en-US" smtClean="0"/>
              <a:t>‹#›</a:t>
            </a:fld>
            <a:endParaRPr lang="zh-TW" altLang="en-US"/>
          </a:p>
        </p:txBody>
      </p:sp>
    </p:spTree>
    <p:extLst>
      <p:ext uri="{BB962C8B-B14F-4D97-AF65-F5344CB8AC3E}">
        <p14:creationId xmlns:p14="http://schemas.microsoft.com/office/powerpoint/2010/main" val="3000589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52DB083-571A-4EFE-A154-9875626322AC}" type="datetimeFigureOut">
              <a:rPr lang="zh-TW" altLang="en-US" smtClean="0"/>
              <a:t>2018/12/1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3FD2E0-FBBF-4DF2-86DC-3031E0F5890E}" type="slidenum">
              <a:rPr lang="zh-TW" altLang="en-US" smtClean="0"/>
              <a:t>‹#›</a:t>
            </a:fld>
            <a:endParaRPr lang="zh-TW" altLang="en-US"/>
          </a:p>
        </p:txBody>
      </p:sp>
    </p:spTree>
    <p:extLst>
      <p:ext uri="{BB962C8B-B14F-4D97-AF65-F5344CB8AC3E}">
        <p14:creationId xmlns:p14="http://schemas.microsoft.com/office/powerpoint/2010/main" val="493598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52DB083-571A-4EFE-A154-9875626322AC}" type="datetimeFigureOut">
              <a:rPr lang="zh-TW" altLang="en-US" smtClean="0"/>
              <a:t>2018/12/1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3FD2E0-FBBF-4DF2-86DC-3031E0F5890E}" type="slidenum">
              <a:rPr lang="zh-TW" altLang="en-US" smtClean="0"/>
              <a:t>‹#›</a:t>
            </a:fld>
            <a:endParaRPr lang="zh-TW" altLang="en-US"/>
          </a:p>
        </p:txBody>
      </p:sp>
    </p:spTree>
    <p:extLst>
      <p:ext uri="{BB962C8B-B14F-4D97-AF65-F5344CB8AC3E}">
        <p14:creationId xmlns:p14="http://schemas.microsoft.com/office/powerpoint/2010/main" val="1679798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52DB083-571A-4EFE-A154-9875626322AC}" type="datetimeFigureOut">
              <a:rPr lang="zh-TW" altLang="en-US" smtClean="0"/>
              <a:t>2018/12/1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13FD2E0-FBBF-4DF2-86DC-3031E0F5890E}" type="slidenum">
              <a:rPr lang="zh-TW" altLang="en-US" smtClean="0"/>
              <a:t>‹#›</a:t>
            </a:fld>
            <a:endParaRPr lang="zh-TW" altLang="en-US"/>
          </a:p>
        </p:txBody>
      </p:sp>
    </p:spTree>
    <p:extLst>
      <p:ext uri="{BB962C8B-B14F-4D97-AF65-F5344CB8AC3E}">
        <p14:creationId xmlns:p14="http://schemas.microsoft.com/office/powerpoint/2010/main" val="394930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52DB083-571A-4EFE-A154-9875626322AC}" type="datetimeFigureOut">
              <a:rPr lang="zh-TW" altLang="en-US" smtClean="0"/>
              <a:t>2018/12/1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13FD2E0-FBBF-4DF2-86DC-3031E0F5890E}" type="slidenum">
              <a:rPr lang="zh-TW" altLang="en-US" smtClean="0"/>
              <a:t>‹#›</a:t>
            </a:fld>
            <a:endParaRPr lang="zh-TW" altLang="en-US"/>
          </a:p>
        </p:txBody>
      </p:sp>
    </p:spTree>
    <p:extLst>
      <p:ext uri="{BB962C8B-B14F-4D97-AF65-F5344CB8AC3E}">
        <p14:creationId xmlns:p14="http://schemas.microsoft.com/office/powerpoint/2010/main" val="1286480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52DB083-571A-4EFE-A154-9875626322AC}" type="datetimeFigureOut">
              <a:rPr lang="zh-TW" altLang="en-US" smtClean="0"/>
              <a:t>2018/12/1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13FD2E0-FBBF-4DF2-86DC-3031E0F5890E}" type="slidenum">
              <a:rPr lang="zh-TW" altLang="en-US" smtClean="0"/>
              <a:t>‹#›</a:t>
            </a:fld>
            <a:endParaRPr lang="zh-TW" altLang="en-US"/>
          </a:p>
        </p:txBody>
      </p:sp>
    </p:spTree>
    <p:extLst>
      <p:ext uri="{BB962C8B-B14F-4D97-AF65-F5344CB8AC3E}">
        <p14:creationId xmlns:p14="http://schemas.microsoft.com/office/powerpoint/2010/main" val="338071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52DB083-571A-4EFE-A154-9875626322AC}" type="datetimeFigureOut">
              <a:rPr lang="zh-TW" altLang="en-US" smtClean="0"/>
              <a:t>2018/12/1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13FD2E0-FBBF-4DF2-86DC-3031E0F5890E}" type="slidenum">
              <a:rPr lang="zh-TW" altLang="en-US" smtClean="0"/>
              <a:t>‹#›</a:t>
            </a:fld>
            <a:endParaRPr lang="zh-TW" altLang="en-US"/>
          </a:p>
        </p:txBody>
      </p:sp>
    </p:spTree>
    <p:extLst>
      <p:ext uri="{BB962C8B-B14F-4D97-AF65-F5344CB8AC3E}">
        <p14:creationId xmlns:p14="http://schemas.microsoft.com/office/powerpoint/2010/main" val="3742755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52DB083-571A-4EFE-A154-9875626322AC}" type="datetimeFigureOut">
              <a:rPr lang="zh-TW" altLang="en-US" smtClean="0"/>
              <a:t>2018/12/1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13FD2E0-FBBF-4DF2-86DC-3031E0F5890E}" type="slidenum">
              <a:rPr lang="zh-TW" altLang="en-US" smtClean="0"/>
              <a:t>‹#›</a:t>
            </a:fld>
            <a:endParaRPr lang="zh-TW" altLang="en-US"/>
          </a:p>
        </p:txBody>
      </p:sp>
    </p:spTree>
    <p:extLst>
      <p:ext uri="{BB962C8B-B14F-4D97-AF65-F5344CB8AC3E}">
        <p14:creationId xmlns:p14="http://schemas.microsoft.com/office/powerpoint/2010/main" val="1714921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52DB083-571A-4EFE-A154-9875626322AC}" type="datetimeFigureOut">
              <a:rPr lang="zh-TW" altLang="en-US" smtClean="0"/>
              <a:t>2018/12/1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13FD2E0-FBBF-4DF2-86DC-3031E0F5890E}" type="slidenum">
              <a:rPr lang="zh-TW" altLang="en-US" smtClean="0"/>
              <a:t>‹#›</a:t>
            </a:fld>
            <a:endParaRPr lang="zh-TW" altLang="en-US"/>
          </a:p>
        </p:txBody>
      </p:sp>
    </p:spTree>
    <p:extLst>
      <p:ext uri="{BB962C8B-B14F-4D97-AF65-F5344CB8AC3E}">
        <p14:creationId xmlns:p14="http://schemas.microsoft.com/office/powerpoint/2010/main" val="1438560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DB083-571A-4EFE-A154-9875626322AC}" type="datetimeFigureOut">
              <a:rPr lang="zh-TW" altLang="en-US" smtClean="0"/>
              <a:t>2018/12/1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FD2E0-FBBF-4DF2-86DC-3031E0F5890E}" type="slidenum">
              <a:rPr lang="zh-TW" altLang="en-US" smtClean="0"/>
              <a:t>‹#›</a:t>
            </a:fld>
            <a:endParaRPr lang="zh-TW" altLang="en-US"/>
          </a:p>
        </p:txBody>
      </p:sp>
    </p:spTree>
    <p:extLst>
      <p:ext uri="{BB962C8B-B14F-4D97-AF65-F5344CB8AC3E}">
        <p14:creationId xmlns:p14="http://schemas.microsoft.com/office/powerpoint/2010/main" val="1897174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sz="7200" dirty="0" smtClean="0"/>
              <a:t>Drill</a:t>
            </a:r>
            <a:r>
              <a:rPr lang="en-US" altLang="zh-TW" dirty="0" smtClean="0"/>
              <a:t> </a:t>
            </a:r>
            <a:endParaRPr lang="zh-TW" altLang="en-US" dirty="0"/>
          </a:p>
        </p:txBody>
      </p:sp>
      <p:sp>
        <p:nvSpPr>
          <p:cNvPr id="3" name="副標題 2"/>
          <p:cNvSpPr>
            <a:spLocks noGrp="1"/>
          </p:cNvSpPr>
          <p:nvPr>
            <p:ph type="subTitle" idx="1"/>
          </p:nvPr>
        </p:nvSpPr>
        <p:spPr/>
        <p:txBody>
          <a:bodyPr/>
          <a:lstStyle/>
          <a:p>
            <a:r>
              <a:rPr lang="en-US" altLang="zh-TW" dirty="0" smtClean="0">
                <a:solidFill>
                  <a:schemeClr val="tx1"/>
                </a:solidFill>
              </a:rPr>
              <a:t>2018.11.29</a:t>
            </a:r>
          </a:p>
          <a:p>
            <a:r>
              <a:rPr lang="zh-CN" altLang="en-US" dirty="0">
                <a:solidFill>
                  <a:schemeClr val="tx1"/>
                </a:solidFill>
              </a:rPr>
              <a:t>吴明桦</a:t>
            </a:r>
            <a:endParaRPr lang="zh-TW" altLang="en-US" dirty="0">
              <a:solidFill>
                <a:schemeClr val="tx1"/>
              </a:solidFill>
            </a:endParaRPr>
          </a:p>
        </p:txBody>
      </p:sp>
    </p:spTree>
    <p:extLst>
      <p:ext uri="{BB962C8B-B14F-4D97-AF65-F5344CB8AC3E}">
        <p14:creationId xmlns:p14="http://schemas.microsoft.com/office/powerpoint/2010/main" val="1523583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244" y="116632"/>
            <a:ext cx="8029552" cy="6639652"/>
          </a:xfrm>
        </p:spPr>
      </p:pic>
    </p:spTree>
    <p:extLst>
      <p:ext uri="{BB962C8B-B14F-4D97-AF65-F5344CB8AC3E}">
        <p14:creationId xmlns:p14="http://schemas.microsoft.com/office/powerpoint/2010/main" val="2782754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a:off x="539552" y="1556792"/>
            <a:ext cx="8280920" cy="2009503"/>
          </a:xfrm>
          <a:prstGeom prst="rect">
            <a:avLst/>
          </a:prstGeom>
        </p:spPr>
      </p:pic>
      <p:pic>
        <p:nvPicPr>
          <p:cNvPr id="5" name="圖片 4"/>
          <p:cNvPicPr>
            <a:picLocks noChangeAspect="1"/>
          </p:cNvPicPr>
          <p:nvPr/>
        </p:nvPicPr>
        <p:blipFill>
          <a:blip r:embed="rId3"/>
          <a:stretch>
            <a:fillRect/>
          </a:stretch>
        </p:blipFill>
        <p:spPr>
          <a:xfrm>
            <a:off x="523528" y="3566295"/>
            <a:ext cx="8296944" cy="1606203"/>
          </a:xfrm>
          <a:prstGeom prst="rect">
            <a:avLst/>
          </a:prstGeom>
        </p:spPr>
      </p:pic>
    </p:spTree>
    <p:extLst>
      <p:ext uri="{BB962C8B-B14F-4D97-AF65-F5344CB8AC3E}">
        <p14:creationId xmlns:p14="http://schemas.microsoft.com/office/powerpoint/2010/main" val="1378973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167139" y="1120081"/>
            <a:ext cx="8964488" cy="4403424"/>
          </a:xfrm>
          <a:prstGeom prst="rect">
            <a:avLst/>
          </a:prstGeom>
        </p:spPr>
      </p:pic>
    </p:spTree>
    <p:extLst>
      <p:ext uri="{BB962C8B-B14F-4D97-AF65-F5344CB8AC3E}">
        <p14:creationId xmlns:p14="http://schemas.microsoft.com/office/powerpoint/2010/main" val="810685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38819" y="585583"/>
            <a:ext cx="9182819" cy="5363697"/>
          </a:xfrm>
          <a:prstGeom prst="rect">
            <a:avLst/>
          </a:prstGeom>
        </p:spPr>
      </p:pic>
    </p:spTree>
    <p:extLst>
      <p:ext uri="{BB962C8B-B14F-4D97-AF65-F5344CB8AC3E}">
        <p14:creationId xmlns:p14="http://schemas.microsoft.com/office/powerpoint/2010/main" val="746598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0" y="881119"/>
            <a:ext cx="9144000" cy="4885297"/>
          </a:xfrm>
          <a:prstGeom prst="rect">
            <a:avLst/>
          </a:prstGeom>
        </p:spPr>
      </p:pic>
    </p:spTree>
    <p:extLst>
      <p:ext uri="{BB962C8B-B14F-4D97-AF65-F5344CB8AC3E}">
        <p14:creationId xmlns:p14="http://schemas.microsoft.com/office/powerpoint/2010/main" val="2506798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23528" y="770516"/>
            <a:ext cx="9120471" cy="5310519"/>
          </a:xfrm>
          <a:prstGeom prst="rect">
            <a:avLst/>
          </a:prstGeom>
        </p:spPr>
      </p:pic>
    </p:spTree>
    <p:extLst>
      <p:ext uri="{BB962C8B-B14F-4D97-AF65-F5344CB8AC3E}">
        <p14:creationId xmlns:p14="http://schemas.microsoft.com/office/powerpoint/2010/main" val="3059316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1"/>
          <p:cNvSpPr txBox="1"/>
          <p:nvPr/>
        </p:nvSpPr>
        <p:spPr>
          <a:xfrm>
            <a:off x="0" y="0"/>
            <a:ext cx="1071154" cy="923330"/>
          </a:xfrm>
          <a:prstGeom prst="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5400" b="1" dirty="0" smtClean="0"/>
              <a:t>才</a:t>
            </a:r>
            <a:endParaRPr lang="zh-TW" altLang="en-US" sz="5400" b="1" dirty="0"/>
          </a:p>
        </p:txBody>
      </p:sp>
      <p:sp>
        <p:nvSpPr>
          <p:cNvPr id="8" name="文字方塊 6"/>
          <p:cNvSpPr txBox="1"/>
          <p:nvPr/>
        </p:nvSpPr>
        <p:spPr>
          <a:xfrm>
            <a:off x="1322837" y="24080"/>
            <a:ext cx="7786072" cy="1077218"/>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200" dirty="0"/>
              <a:t> </a:t>
            </a:r>
            <a:r>
              <a:rPr lang="zh-TW" altLang="en-US" sz="3200" dirty="0"/>
              <a:t>才 </a:t>
            </a:r>
            <a:r>
              <a:rPr lang="en-US" altLang="zh-TW" sz="3200" dirty="0"/>
              <a:t>can be used to emphasize that a number is small, or less than expected.</a:t>
            </a:r>
            <a:endParaRPr lang="zh-TW" altLang="en-US" sz="3200" dirty="0"/>
          </a:p>
        </p:txBody>
      </p:sp>
      <p:sp>
        <p:nvSpPr>
          <p:cNvPr id="9" name="文字方塊 2"/>
          <p:cNvSpPr txBox="1"/>
          <p:nvPr/>
        </p:nvSpPr>
        <p:spPr>
          <a:xfrm>
            <a:off x="535577" y="2128517"/>
            <a:ext cx="8140879" cy="1200329"/>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3600" dirty="0"/>
              <a:t>To express small quantity</a:t>
            </a:r>
          </a:p>
          <a:p>
            <a:pPr algn="ctr"/>
            <a:r>
              <a:rPr lang="zh-TW" altLang="en-US" sz="3600" b="1" dirty="0">
                <a:solidFill>
                  <a:srgbClr val="FF0000"/>
                </a:solidFill>
              </a:rPr>
              <a:t>才 </a:t>
            </a:r>
            <a:r>
              <a:rPr lang="en-US" altLang="zh-TW" sz="3600" b="1" dirty="0">
                <a:solidFill>
                  <a:srgbClr val="FF0000"/>
                </a:solidFill>
              </a:rPr>
              <a:t>+ Number + [Measure Word] + Noun</a:t>
            </a:r>
            <a:endParaRPr lang="zh-TW" altLang="en-US" sz="3600" b="1" dirty="0">
              <a:solidFill>
                <a:srgbClr val="FF0000"/>
              </a:solidFill>
            </a:endParaRPr>
          </a:p>
        </p:txBody>
      </p:sp>
      <p:sp>
        <p:nvSpPr>
          <p:cNvPr id="10" name="文字方塊 4"/>
          <p:cNvSpPr txBox="1">
            <a:spLocks noGrp="1"/>
          </p:cNvSpPr>
          <p:nvPr>
            <p:ph idx="1"/>
          </p:nvPr>
        </p:nvSpPr>
        <p:spPr>
          <a:xfrm>
            <a:off x="457200" y="3787775"/>
            <a:ext cx="8229600" cy="92333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buNone/>
            </a:pPr>
            <a:r>
              <a:rPr lang="zh-TW" altLang="en-US" sz="5400" dirty="0"/>
              <a:t>这门课</a:t>
            </a:r>
            <a:r>
              <a:rPr lang="zh-TW" altLang="en-US" sz="5400" b="1" dirty="0">
                <a:solidFill>
                  <a:srgbClr val="FF0000"/>
                </a:solidFill>
              </a:rPr>
              <a:t>才</a:t>
            </a:r>
            <a:r>
              <a:rPr lang="zh-TW" altLang="en-US" sz="5400" b="1" u="sng" dirty="0">
                <a:solidFill>
                  <a:srgbClr val="002060"/>
                </a:solidFill>
                <a:effectLst>
                  <a:outerShdw blurRad="38100" dist="38100" dir="2700000" algn="tl">
                    <a:srgbClr val="000000">
                      <a:alpha val="43137"/>
                    </a:srgbClr>
                  </a:outerShdw>
                </a:effectLst>
              </a:rPr>
              <a:t>两个学生</a:t>
            </a:r>
            <a:r>
              <a:rPr lang="zh-TW" altLang="en-US" sz="5400" dirty="0"/>
              <a:t>？</a:t>
            </a:r>
          </a:p>
        </p:txBody>
      </p:sp>
    </p:spTree>
    <p:extLst>
      <p:ext uri="{BB962C8B-B14F-4D97-AF65-F5344CB8AC3E}">
        <p14:creationId xmlns:p14="http://schemas.microsoft.com/office/powerpoint/2010/main" val="1538555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08720"/>
            <a:ext cx="8229600" cy="5217443"/>
          </a:xfrm>
        </p:spPr>
        <p:txBody>
          <a:bodyPr/>
          <a:lstStyle/>
          <a:p>
            <a:r>
              <a:rPr lang="zh-CN" altLang="en-US" dirty="0" smtClean="0"/>
              <a:t>从这里到学校三分钟。</a:t>
            </a:r>
            <a:endParaRPr lang="en-US" altLang="zh-CN" dirty="0" smtClean="0"/>
          </a:p>
          <a:p>
            <a:pPr marL="0" indent="0">
              <a:buNone/>
            </a:pPr>
            <a:r>
              <a:rPr lang="en-US" altLang="zh-TW" dirty="0" smtClean="0">
                <a:sym typeface="Wingdings" panose="05000000000000000000" pitchFamily="2" charset="2"/>
              </a:rPr>
              <a:t>______________________</a:t>
            </a:r>
            <a:r>
              <a:rPr lang="zh-CN" altLang="en-US" dirty="0" smtClean="0">
                <a:sym typeface="Wingdings" panose="05000000000000000000" pitchFamily="2" charset="2"/>
              </a:rPr>
              <a:t>。</a:t>
            </a:r>
            <a:endParaRPr lang="en-US" altLang="zh-CN" dirty="0" smtClean="0">
              <a:sym typeface="Wingdings" panose="05000000000000000000" pitchFamily="2" charset="2"/>
            </a:endParaRPr>
          </a:p>
          <a:p>
            <a:r>
              <a:rPr lang="zh-CN" altLang="en-US" dirty="0" smtClean="0">
                <a:sym typeface="Wingdings" panose="05000000000000000000" pitchFamily="2" charset="2"/>
              </a:rPr>
              <a:t>我每天上网三个小时，时间不多。</a:t>
            </a:r>
            <a:endParaRPr lang="en-US" altLang="zh-CN" dirty="0" smtClean="0">
              <a:sym typeface="Wingdings" panose="05000000000000000000" pitchFamily="2" charset="2"/>
            </a:endParaRPr>
          </a:p>
          <a:p>
            <a:pPr marL="0" indent="0">
              <a:buNone/>
            </a:pPr>
            <a:r>
              <a:rPr lang="en-US" altLang="zh-TW" dirty="0" smtClean="0">
                <a:sym typeface="Wingdings" panose="05000000000000000000" pitchFamily="2" charset="2"/>
              </a:rPr>
              <a:t>______________________</a:t>
            </a:r>
            <a:r>
              <a:rPr lang="zh-CN" altLang="en-US" dirty="0" smtClean="0">
                <a:sym typeface="Wingdings" panose="05000000000000000000" pitchFamily="2" charset="2"/>
              </a:rPr>
              <a:t>。</a:t>
            </a:r>
            <a:endParaRPr lang="en-US" altLang="zh-CN" dirty="0" smtClean="0">
              <a:sym typeface="Wingdings" panose="05000000000000000000" pitchFamily="2" charset="2"/>
            </a:endParaRPr>
          </a:p>
          <a:p>
            <a:r>
              <a:rPr lang="zh-CN" altLang="en-US" dirty="0">
                <a:sym typeface="Wingdings" panose="05000000000000000000" pitchFamily="2" charset="2"/>
              </a:rPr>
              <a:t>一支</a:t>
            </a:r>
            <a:r>
              <a:rPr lang="en-US" altLang="zh-CN" dirty="0" smtClean="0">
                <a:sym typeface="Wingdings" panose="05000000000000000000" pitchFamily="2" charset="2"/>
              </a:rPr>
              <a:t>I-phone 10000</a:t>
            </a:r>
            <a:r>
              <a:rPr lang="zh-CN" altLang="en-US" dirty="0" smtClean="0">
                <a:sym typeface="Wingdings" panose="05000000000000000000" pitchFamily="2" charset="2"/>
              </a:rPr>
              <a:t>克朗</a:t>
            </a:r>
            <a:r>
              <a:rPr lang="en-US" altLang="zh-CN" dirty="0" smtClean="0">
                <a:sym typeface="Wingdings" panose="05000000000000000000" pitchFamily="2" charset="2"/>
              </a:rPr>
              <a:t> </a:t>
            </a:r>
            <a:r>
              <a:rPr lang="zh-CN" altLang="en-US" dirty="0" smtClean="0">
                <a:sym typeface="Wingdings" panose="05000000000000000000" pitchFamily="2" charset="2"/>
              </a:rPr>
              <a:t>，一支小米</a:t>
            </a:r>
            <a:r>
              <a:rPr lang="en-US" altLang="zh-CN" dirty="0" smtClean="0">
                <a:sym typeface="Wingdings" panose="05000000000000000000" pitchFamily="2" charset="2"/>
              </a:rPr>
              <a:t>5000</a:t>
            </a:r>
            <a:r>
              <a:rPr lang="zh-CN" altLang="en-US" dirty="0" smtClean="0">
                <a:sym typeface="Wingdings" panose="05000000000000000000" pitchFamily="2" charset="2"/>
              </a:rPr>
              <a:t>克朗。</a:t>
            </a:r>
            <a:endParaRPr lang="en-US" altLang="zh-CN" dirty="0" smtClean="0">
              <a:sym typeface="Wingdings" panose="05000000000000000000" pitchFamily="2" charset="2"/>
            </a:endParaRPr>
          </a:p>
          <a:p>
            <a:pPr marL="0" indent="0">
              <a:buNone/>
            </a:pPr>
            <a:r>
              <a:rPr lang="en-US" altLang="zh-TW" dirty="0" smtClean="0">
                <a:sym typeface="Wingdings" panose="05000000000000000000" pitchFamily="2" charset="2"/>
              </a:rPr>
              <a:t>______________________</a:t>
            </a:r>
            <a:r>
              <a:rPr lang="zh-CN" altLang="en-US" dirty="0" smtClean="0">
                <a:sym typeface="Wingdings" panose="05000000000000000000" pitchFamily="2" charset="2"/>
              </a:rPr>
              <a:t>。</a:t>
            </a:r>
            <a:endParaRPr lang="en-US" altLang="zh-CN" dirty="0" smtClean="0">
              <a:sym typeface="Wingdings" panose="05000000000000000000" pitchFamily="2" charset="2"/>
            </a:endParaRPr>
          </a:p>
          <a:p>
            <a:pPr marL="0" indent="0">
              <a:buNone/>
            </a:pPr>
            <a:endParaRPr lang="en-US" altLang="zh-CN" dirty="0" smtClean="0">
              <a:sym typeface="Wingdings" panose="05000000000000000000" pitchFamily="2" charset="2"/>
            </a:endParaRPr>
          </a:p>
          <a:p>
            <a:pPr marL="0" indent="0">
              <a:buNone/>
            </a:pPr>
            <a:endParaRPr lang="en-US" altLang="zh-CN" dirty="0" smtClean="0">
              <a:sym typeface="Wingdings" panose="05000000000000000000" pitchFamily="2" charset="2"/>
            </a:endParaRPr>
          </a:p>
          <a:p>
            <a:pPr marL="0" indent="0">
              <a:buNone/>
            </a:pPr>
            <a:endParaRPr lang="en-US" altLang="zh-CN" dirty="0" smtClean="0">
              <a:sym typeface="Wingdings" panose="05000000000000000000" pitchFamily="2" charset="2"/>
            </a:endParaRPr>
          </a:p>
          <a:p>
            <a:pPr marL="0" indent="0">
              <a:buNone/>
            </a:pPr>
            <a:endParaRPr lang="zh-TW" altLang="en-US" dirty="0"/>
          </a:p>
        </p:txBody>
      </p:sp>
      <p:sp>
        <p:nvSpPr>
          <p:cNvPr id="4" name="文字方塊 1"/>
          <p:cNvSpPr txBox="1"/>
          <p:nvPr/>
        </p:nvSpPr>
        <p:spPr>
          <a:xfrm>
            <a:off x="0" y="0"/>
            <a:ext cx="1071154" cy="923330"/>
          </a:xfrm>
          <a:prstGeom prst="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5400" b="1" dirty="0" smtClean="0"/>
              <a:t>才</a:t>
            </a:r>
            <a:endParaRPr lang="zh-TW" altLang="en-US" sz="5400" b="1" dirty="0"/>
          </a:p>
        </p:txBody>
      </p:sp>
    </p:spTree>
    <p:extLst>
      <p:ext uri="{BB962C8B-B14F-4D97-AF65-F5344CB8AC3E}">
        <p14:creationId xmlns:p14="http://schemas.microsoft.com/office/powerpoint/2010/main" val="3839790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1"/>
          <p:cNvSpPr txBox="1"/>
          <p:nvPr/>
        </p:nvSpPr>
        <p:spPr>
          <a:xfrm>
            <a:off x="0" y="0"/>
            <a:ext cx="6156176" cy="769441"/>
          </a:xfrm>
          <a:prstGeom prst="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TW" sz="4400" b="1" dirty="0" smtClean="0"/>
              <a:t>Descriptive complements</a:t>
            </a:r>
            <a:endParaRPr lang="zh-TW" altLang="en-US" sz="4400" b="1" dirty="0"/>
          </a:p>
        </p:txBody>
      </p:sp>
      <p:sp>
        <p:nvSpPr>
          <p:cNvPr id="6" name="文字方塊 2"/>
          <p:cNvSpPr txBox="1"/>
          <p:nvPr/>
        </p:nvSpPr>
        <p:spPr>
          <a:xfrm>
            <a:off x="179512" y="1412776"/>
            <a:ext cx="8750634" cy="452431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dirty="0" smtClean="0"/>
              <a:t>Descriptive complements can also indicate the result of an action. In terms of structures and meaning , descriptive complements are quite complicated. Like resultative complements, descriptive complements can be divided into different categories. Some are related to the verb in meaning, some to the subject, and some to the object.</a:t>
            </a:r>
            <a:endParaRPr lang="zh-TW" altLang="en-US" sz="3600" dirty="0"/>
          </a:p>
        </p:txBody>
      </p:sp>
    </p:spTree>
    <p:extLst>
      <p:ext uri="{BB962C8B-B14F-4D97-AF65-F5344CB8AC3E}">
        <p14:creationId xmlns:p14="http://schemas.microsoft.com/office/powerpoint/2010/main" val="2013359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556792"/>
            <a:ext cx="8229600" cy="4569371"/>
          </a:xfrm>
        </p:spPr>
        <p:txBody>
          <a:bodyPr/>
          <a:lstStyle/>
          <a:p>
            <a:r>
              <a:rPr lang="zh-CN" altLang="en-US" dirty="0" smtClean="0"/>
              <a:t>你歌唱得怎么样？</a:t>
            </a:r>
            <a:endParaRPr lang="en-US" altLang="zh-CN" dirty="0" smtClean="0"/>
          </a:p>
          <a:p>
            <a:r>
              <a:rPr lang="zh-CN" altLang="en-US" dirty="0" smtClean="0"/>
              <a:t>你舞跳得好吗？</a:t>
            </a:r>
            <a:endParaRPr lang="en-US" altLang="zh-CN" dirty="0" smtClean="0"/>
          </a:p>
          <a:p>
            <a:r>
              <a:rPr lang="zh-CN" altLang="en-US" dirty="0" smtClean="0"/>
              <a:t>你汉语说得好吗？英语呢？</a:t>
            </a:r>
            <a:endParaRPr lang="en-US" altLang="zh-CN" dirty="0" smtClean="0"/>
          </a:p>
          <a:p>
            <a:r>
              <a:rPr lang="zh-CN" altLang="en-US" dirty="0" smtClean="0"/>
              <a:t>你早饭吃得多吗？</a:t>
            </a:r>
            <a:endParaRPr lang="en-US" altLang="zh-CN" dirty="0" smtClean="0"/>
          </a:p>
          <a:p>
            <a:r>
              <a:rPr lang="zh-CN" altLang="en-US" dirty="0" smtClean="0"/>
              <a:t>你会做饭吗？做得好吗？</a:t>
            </a:r>
            <a:endParaRPr lang="en-US" altLang="zh-CN" dirty="0" smtClean="0"/>
          </a:p>
          <a:p>
            <a:r>
              <a:rPr lang="zh-CN" altLang="en-US" dirty="0" smtClean="0"/>
              <a:t>你会画画儿吗？画得怎么样？</a:t>
            </a:r>
            <a:endParaRPr lang="zh-TW" altLang="en-US" dirty="0"/>
          </a:p>
        </p:txBody>
      </p:sp>
      <p:sp>
        <p:nvSpPr>
          <p:cNvPr id="4" name="文字方塊 1"/>
          <p:cNvSpPr txBox="1"/>
          <p:nvPr/>
        </p:nvSpPr>
        <p:spPr>
          <a:xfrm>
            <a:off x="0" y="0"/>
            <a:ext cx="6156176" cy="769441"/>
          </a:xfrm>
          <a:prstGeom prst="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TW" sz="4400" b="1" dirty="0" smtClean="0"/>
              <a:t>Descriptive complements</a:t>
            </a:r>
            <a:endParaRPr lang="zh-TW" altLang="en-US" sz="4400" b="1" dirty="0"/>
          </a:p>
        </p:txBody>
      </p:sp>
    </p:spTree>
    <p:extLst>
      <p:ext uri="{BB962C8B-B14F-4D97-AF65-F5344CB8AC3E}">
        <p14:creationId xmlns:p14="http://schemas.microsoft.com/office/powerpoint/2010/main" val="2431251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8780" y="1556792"/>
            <a:ext cx="8229600" cy="1143000"/>
          </a:xfrm>
        </p:spPr>
        <p:txBody>
          <a:bodyPr/>
          <a:lstStyle/>
          <a:p>
            <a:r>
              <a:rPr lang="zh-CN" altLang="en-US" dirty="0" smtClean="0"/>
              <a:t>生词</a:t>
            </a:r>
            <a:endParaRPr lang="zh-TW" altLang="en-US" dirty="0"/>
          </a:p>
        </p:txBody>
      </p:sp>
      <p:sp>
        <p:nvSpPr>
          <p:cNvPr id="3" name="內容版面配置區 2"/>
          <p:cNvSpPr>
            <a:spLocks noGrp="1"/>
          </p:cNvSpPr>
          <p:nvPr>
            <p:ph idx="1"/>
          </p:nvPr>
        </p:nvSpPr>
        <p:spPr>
          <a:xfrm>
            <a:off x="457200" y="2852936"/>
            <a:ext cx="8229600" cy="3517851"/>
          </a:xfrm>
        </p:spPr>
        <p:txBody>
          <a:bodyPr/>
          <a:lstStyle/>
          <a:p>
            <a:r>
              <a:rPr lang="en-US" altLang="zh-TW" dirty="0" smtClean="0"/>
              <a:t>https://quizlet.com/_5p4xjr</a:t>
            </a:r>
            <a:endParaRPr lang="zh-TW" altLang="en-US" dirty="0"/>
          </a:p>
        </p:txBody>
      </p:sp>
    </p:spTree>
    <p:extLst>
      <p:ext uri="{BB962C8B-B14F-4D97-AF65-F5344CB8AC3E}">
        <p14:creationId xmlns:p14="http://schemas.microsoft.com/office/powerpoint/2010/main" val="4206422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1"/>
          <p:cNvSpPr txBox="1"/>
          <p:nvPr/>
        </p:nvSpPr>
        <p:spPr>
          <a:xfrm>
            <a:off x="7911" y="0"/>
            <a:ext cx="1071154" cy="923330"/>
          </a:xfrm>
          <a:prstGeom prst="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5400" b="1" dirty="0" smtClean="0"/>
              <a:t>并</a:t>
            </a:r>
            <a:endParaRPr lang="zh-TW" altLang="en-US" sz="5400" b="1" dirty="0"/>
          </a:p>
        </p:txBody>
      </p:sp>
      <p:sp>
        <p:nvSpPr>
          <p:cNvPr id="5" name="文字方塊 2"/>
          <p:cNvSpPr txBox="1"/>
          <p:nvPr/>
        </p:nvSpPr>
        <p:spPr>
          <a:xfrm>
            <a:off x="1259633" y="230832"/>
            <a:ext cx="7488832" cy="138499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800" dirty="0" smtClean="0"/>
              <a:t>并 </a:t>
            </a:r>
            <a:r>
              <a:rPr lang="en-US" altLang="zh-TW" sz="2800" dirty="0" smtClean="0"/>
              <a:t>is used before </a:t>
            </a:r>
            <a:r>
              <a:rPr lang="zh-TW" altLang="en-US" sz="2800" dirty="0" smtClean="0"/>
              <a:t>不</a:t>
            </a:r>
            <a:r>
              <a:rPr lang="en-US" altLang="zh-TW" sz="2800" dirty="0" smtClean="0"/>
              <a:t>,</a:t>
            </a:r>
            <a:r>
              <a:rPr lang="zh-TW" altLang="en-US" sz="2800" dirty="0" smtClean="0"/>
              <a:t>没 </a:t>
            </a:r>
            <a:r>
              <a:rPr lang="en-US" altLang="zh-TW" sz="2800" dirty="0" smtClean="0"/>
              <a:t>or other similar adverbs to make an emphatic point , often to refute a specific statement and point out the truth</a:t>
            </a:r>
            <a:r>
              <a:rPr lang="en-US" altLang="zh-CN" sz="2800" dirty="0" smtClean="0"/>
              <a:t>.</a:t>
            </a:r>
            <a:endParaRPr lang="zh-TW" altLang="en-US" sz="2800" dirty="0"/>
          </a:p>
        </p:txBody>
      </p:sp>
      <p:sp>
        <p:nvSpPr>
          <p:cNvPr id="6" name="文字方塊 3"/>
          <p:cNvSpPr txBox="1"/>
          <p:nvPr/>
        </p:nvSpPr>
        <p:spPr>
          <a:xfrm>
            <a:off x="543488" y="2276871"/>
            <a:ext cx="8127573" cy="347787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400" dirty="0" smtClean="0"/>
              <a:t>A</a:t>
            </a:r>
            <a:r>
              <a:rPr lang="zh-TW" altLang="en-US" sz="4400" dirty="0" smtClean="0"/>
              <a:t>：小李告诉我，你说你的手   </a:t>
            </a:r>
            <a:endParaRPr lang="en-US" altLang="zh-TW" sz="4400" dirty="0" smtClean="0"/>
          </a:p>
          <a:p>
            <a:r>
              <a:rPr lang="en-US" altLang="zh-TW" sz="4400" dirty="0"/>
              <a:t> </a:t>
            </a:r>
            <a:r>
              <a:rPr lang="en-US" altLang="zh-TW" sz="4400" dirty="0" smtClean="0"/>
              <a:t>      </a:t>
            </a:r>
            <a:r>
              <a:rPr lang="zh-TW" altLang="en-US" sz="4400" dirty="0" smtClean="0"/>
              <a:t>机在我这儿？</a:t>
            </a:r>
            <a:endParaRPr lang="en-US" altLang="zh-TW" sz="4400" dirty="0" smtClean="0"/>
          </a:p>
          <a:p>
            <a:r>
              <a:rPr lang="en-US" altLang="zh-TW" sz="4400" dirty="0" smtClean="0"/>
              <a:t>B</a:t>
            </a:r>
            <a:r>
              <a:rPr lang="zh-TW" altLang="en-US" sz="4400" dirty="0" smtClean="0"/>
              <a:t>：这个小李，我只说你借过我</a:t>
            </a:r>
            <a:endParaRPr lang="en-US" altLang="zh-TW" sz="4400" dirty="0" smtClean="0"/>
          </a:p>
          <a:p>
            <a:r>
              <a:rPr lang="en-US" altLang="zh-TW" sz="4400" dirty="0"/>
              <a:t> </a:t>
            </a:r>
            <a:r>
              <a:rPr lang="en-US" altLang="zh-TW" sz="4400" dirty="0" smtClean="0"/>
              <a:t>      </a:t>
            </a:r>
            <a:r>
              <a:rPr lang="zh-TW" altLang="en-US" sz="4400" dirty="0" smtClean="0"/>
              <a:t>的手机，</a:t>
            </a:r>
            <a:r>
              <a:rPr lang="zh-TW" altLang="en-US" sz="4400" b="1" u="sng" dirty="0" smtClean="0">
                <a:solidFill>
                  <a:srgbClr val="FF0000"/>
                </a:solidFill>
                <a:effectLst>
                  <a:outerShdw blurRad="38100" dist="38100" dir="2700000" algn="tl">
                    <a:srgbClr val="000000">
                      <a:alpha val="43137"/>
                    </a:srgbClr>
                  </a:outerShdw>
                </a:effectLst>
              </a:rPr>
              <a:t>并</a:t>
            </a:r>
            <a:r>
              <a:rPr lang="zh-TW" altLang="en-US" sz="4400" dirty="0" smtClean="0"/>
              <a:t>没说我的手机在</a:t>
            </a:r>
            <a:endParaRPr lang="en-US" altLang="zh-TW" sz="4400" dirty="0" smtClean="0"/>
          </a:p>
          <a:p>
            <a:r>
              <a:rPr lang="en-US" altLang="zh-TW" sz="4400" dirty="0"/>
              <a:t> </a:t>
            </a:r>
            <a:r>
              <a:rPr lang="en-US" altLang="zh-TW" sz="4400" dirty="0" smtClean="0"/>
              <a:t>      </a:t>
            </a:r>
            <a:r>
              <a:rPr lang="zh-TW" altLang="en-US" sz="4400" dirty="0" smtClean="0"/>
              <a:t>你那儿。</a:t>
            </a:r>
            <a:endParaRPr lang="zh-TW" altLang="en-US" sz="4400" dirty="0"/>
          </a:p>
        </p:txBody>
      </p:sp>
    </p:spTree>
    <p:extLst>
      <p:ext uri="{BB962C8B-B14F-4D97-AF65-F5344CB8AC3E}">
        <p14:creationId xmlns:p14="http://schemas.microsoft.com/office/powerpoint/2010/main" val="4285289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CN" altLang="en-US" dirty="0" smtClean="0"/>
              <a:t>大家都说这部电影很好看，可是我觉得不好看。</a:t>
            </a:r>
            <a:endParaRPr lang="en-US" altLang="zh-CN" dirty="0" smtClean="0"/>
          </a:p>
          <a:p>
            <a:pPr marL="0" indent="0">
              <a:buNone/>
            </a:pPr>
            <a:r>
              <a:rPr lang="en-US" altLang="zh-CN" dirty="0" smtClean="0">
                <a:sym typeface="Wingdings" panose="05000000000000000000" pitchFamily="2" charset="2"/>
              </a:rPr>
              <a:t>______________________</a:t>
            </a:r>
            <a:r>
              <a:rPr lang="zh-CN" altLang="en-US" dirty="0" smtClean="0">
                <a:sym typeface="Wingdings" panose="05000000000000000000" pitchFamily="2" charset="2"/>
              </a:rPr>
              <a:t>。</a:t>
            </a:r>
            <a:endParaRPr lang="en-US" altLang="zh-CN" dirty="0" smtClean="0">
              <a:sym typeface="Wingdings" panose="05000000000000000000" pitchFamily="2" charset="2"/>
            </a:endParaRPr>
          </a:p>
          <a:p>
            <a:r>
              <a:rPr lang="zh-CN" altLang="en-US" dirty="0" smtClean="0">
                <a:sym typeface="Wingdings" panose="05000000000000000000" pitchFamily="2" charset="2"/>
              </a:rPr>
              <a:t>我同屋学过三年中文，可是说得不好。</a:t>
            </a:r>
            <a:endParaRPr lang="en-US" altLang="zh-CN" dirty="0" smtClean="0">
              <a:sym typeface="Wingdings" panose="05000000000000000000" pitchFamily="2" charset="2"/>
            </a:endParaRPr>
          </a:p>
          <a:p>
            <a:pPr marL="0" indent="0">
              <a:buNone/>
            </a:pPr>
            <a:r>
              <a:rPr lang="en-US" altLang="zh-CN" dirty="0" smtClean="0">
                <a:sym typeface="Wingdings" panose="05000000000000000000" pitchFamily="2" charset="2"/>
              </a:rPr>
              <a:t>______________________</a:t>
            </a:r>
            <a:r>
              <a:rPr lang="zh-CN" altLang="en-US" dirty="0" smtClean="0">
                <a:sym typeface="Wingdings" panose="05000000000000000000" pitchFamily="2" charset="2"/>
              </a:rPr>
              <a:t>。</a:t>
            </a:r>
            <a:endParaRPr lang="en-US" altLang="zh-CN" dirty="0" smtClean="0">
              <a:sym typeface="Wingdings" panose="05000000000000000000" pitchFamily="2" charset="2"/>
            </a:endParaRPr>
          </a:p>
          <a:p>
            <a:r>
              <a:rPr lang="zh-CN" altLang="en-US" dirty="0" smtClean="0">
                <a:sym typeface="Wingdings" panose="05000000000000000000" pitchFamily="2" charset="2"/>
              </a:rPr>
              <a:t>夏天很热，我不喜欢。</a:t>
            </a:r>
            <a:endParaRPr lang="en-US" altLang="zh-CN" dirty="0" smtClean="0">
              <a:sym typeface="Wingdings" panose="05000000000000000000" pitchFamily="2" charset="2"/>
            </a:endParaRPr>
          </a:p>
          <a:p>
            <a:pPr marL="0" indent="0">
              <a:buNone/>
            </a:pPr>
            <a:r>
              <a:rPr lang="en-US" altLang="zh-CN" dirty="0" smtClean="0">
                <a:sym typeface="Wingdings" panose="05000000000000000000" pitchFamily="2" charset="2"/>
              </a:rPr>
              <a:t>______________________</a:t>
            </a:r>
            <a:r>
              <a:rPr lang="zh-CN" altLang="en-US" dirty="0" smtClean="0">
                <a:sym typeface="Wingdings" panose="05000000000000000000" pitchFamily="2" charset="2"/>
              </a:rPr>
              <a:t>。</a:t>
            </a:r>
            <a:endParaRPr lang="en-US" altLang="zh-CN" dirty="0" smtClean="0">
              <a:sym typeface="Wingdings" panose="05000000000000000000" pitchFamily="2" charset="2"/>
            </a:endParaRPr>
          </a:p>
          <a:p>
            <a:pPr marL="0" indent="0">
              <a:buNone/>
            </a:pPr>
            <a:endParaRPr lang="en-US" altLang="zh-CN" dirty="0" smtClean="0">
              <a:sym typeface="Wingdings" panose="05000000000000000000" pitchFamily="2" charset="2"/>
            </a:endParaRPr>
          </a:p>
          <a:p>
            <a:pPr marL="0" indent="0">
              <a:buNone/>
            </a:pPr>
            <a:endParaRPr lang="zh-TW" altLang="en-US" dirty="0"/>
          </a:p>
        </p:txBody>
      </p:sp>
      <p:sp>
        <p:nvSpPr>
          <p:cNvPr id="4" name="文字方塊 1"/>
          <p:cNvSpPr txBox="1"/>
          <p:nvPr/>
        </p:nvSpPr>
        <p:spPr>
          <a:xfrm>
            <a:off x="7911" y="0"/>
            <a:ext cx="1071154" cy="923330"/>
          </a:xfrm>
          <a:prstGeom prst="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5400" b="1" dirty="0" smtClean="0"/>
              <a:t>并</a:t>
            </a:r>
            <a:endParaRPr lang="zh-TW" altLang="en-US" sz="5400" b="1" dirty="0"/>
          </a:p>
        </p:txBody>
      </p:sp>
    </p:spTree>
    <p:extLst>
      <p:ext uri="{BB962C8B-B14F-4D97-AF65-F5344CB8AC3E}">
        <p14:creationId xmlns:p14="http://schemas.microsoft.com/office/powerpoint/2010/main" val="3718069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1"/>
          <p:cNvSpPr txBox="1"/>
          <p:nvPr/>
        </p:nvSpPr>
        <p:spPr>
          <a:xfrm>
            <a:off x="-32252" y="-18461"/>
            <a:ext cx="4245429" cy="923330"/>
          </a:xfrm>
          <a:prstGeom prst="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5400" b="1" dirty="0" smtClean="0"/>
              <a:t>不是</a:t>
            </a:r>
            <a:r>
              <a:rPr lang="en-US" altLang="zh-TW" sz="5400" b="1" dirty="0" smtClean="0"/>
              <a:t>A,</a:t>
            </a:r>
            <a:r>
              <a:rPr lang="zh-TW" altLang="en-US" sz="5400" b="1" dirty="0" smtClean="0"/>
              <a:t>而是</a:t>
            </a:r>
            <a:r>
              <a:rPr lang="en-US" altLang="zh-TW" sz="5400" b="1" dirty="0" smtClean="0"/>
              <a:t>B</a:t>
            </a:r>
          </a:p>
        </p:txBody>
      </p:sp>
      <p:sp>
        <p:nvSpPr>
          <p:cNvPr id="5" name="文字方塊 2"/>
          <p:cNvSpPr txBox="1"/>
          <p:nvPr/>
        </p:nvSpPr>
        <p:spPr>
          <a:xfrm>
            <a:off x="611560" y="1196752"/>
            <a:ext cx="7848872" cy="156966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200" dirty="0" smtClean="0"/>
              <a:t>When responding to a statement or situation, the speaker wished to negate A</a:t>
            </a:r>
            <a:r>
              <a:rPr lang="zh-TW" altLang="en-US" sz="3200" dirty="0" smtClean="0"/>
              <a:t> </a:t>
            </a:r>
            <a:r>
              <a:rPr lang="en-US" altLang="zh-TW" sz="3200" dirty="0" smtClean="0"/>
              <a:t>and strongly affirm B.</a:t>
            </a:r>
            <a:endParaRPr lang="zh-TW" altLang="en-US" sz="3200" dirty="0"/>
          </a:p>
        </p:txBody>
      </p:sp>
      <p:sp>
        <p:nvSpPr>
          <p:cNvPr id="6" name="文字方塊 3"/>
          <p:cNvSpPr txBox="1"/>
          <p:nvPr/>
        </p:nvSpPr>
        <p:spPr>
          <a:xfrm>
            <a:off x="611560" y="3356992"/>
            <a:ext cx="7848871" cy="2123658"/>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400" dirty="0" smtClean="0"/>
              <a:t>你知道有些知识</a:t>
            </a:r>
            <a:r>
              <a:rPr lang="zh-TW" altLang="en-US" sz="4400" b="1" dirty="0" smtClean="0">
                <a:solidFill>
                  <a:srgbClr val="FF0000"/>
                </a:solidFill>
              </a:rPr>
              <a:t>不是</a:t>
            </a:r>
            <a:r>
              <a:rPr lang="zh-TW" altLang="en-US" sz="4400" dirty="0" smtClean="0"/>
              <a:t>在学校里或者从书本上学的，</a:t>
            </a:r>
            <a:r>
              <a:rPr lang="zh-TW" altLang="en-US" sz="4400" b="1" dirty="0" smtClean="0">
                <a:solidFill>
                  <a:srgbClr val="FF0000"/>
                </a:solidFill>
              </a:rPr>
              <a:t>而是</a:t>
            </a:r>
            <a:r>
              <a:rPr lang="zh-TW" altLang="en-US" sz="4400" dirty="0" smtClean="0"/>
              <a:t>从社会、从生活中学的。</a:t>
            </a:r>
            <a:endParaRPr lang="zh-TW" altLang="en-US" sz="4400" dirty="0"/>
          </a:p>
        </p:txBody>
      </p:sp>
    </p:spTree>
    <p:extLst>
      <p:ext uri="{BB962C8B-B14F-4D97-AF65-F5344CB8AC3E}">
        <p14:creationId xmlns:p14="http://schemas.microsoft.com/office/powerpoint/2010/main" val="14677596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1"/>
          <p:cNvSpPr txBox="1"/>
          <p:nvPr/>
        </p:nvSpPr>
        <p:spPr>
          <a:xfrm>
            <a:off x="0" y="0"/>
            <a:ext cx="4245429" cy="923330"/>
          </a:xfrm>
          <a:prstGeom prst="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5400" b="1" dirty="0" smtClean="0"/>
              <a:t>不是</a:t>
            </a:r>
            <a:r>
              <a:rPr lang="en-US" altLang="zh-TW" sz="5400" b="1" dirty="0" smtClean="0"/>
              <a:t>A,</a:t>
            </a:r>
            <a:r>
              <a:rPr lang="zh-TW" altLang="en-US" sz="5400" b="1" dirty="0" smtClean="0"/>
              <a:t>而是</a:t>
            </a:r>
            <a:r>
              <a:rPr lang="en-US" altLang="zh-TW" sz="5400" b="1" dirty="0" smtClean="0"/>
              <a:t>B</a:t>
            </a:r>
          </a:p>
        </p:txBody>
      </p:sp>
      <p:sp>
        <p:nvSpPr>
          <p:cNvPr id="5" name="文字方塊 2"/>
          <p:cNvSpPr txBox="1"/>
          <p:nvPr/>
        </p:nvSpPr>
        <p:spPr>
          <a:xfrm>
            <a:off x="683568" y="1556792"/>
            <a:ext cx="7848872" cy="156966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200" dirty="0" smtClean="0"/>
              <a:t>When responding to a statement or situation, the speaker wished to negate A</a:t>
            </a:r>
            <a:r>
              <a:rPr lang="zh-TW" altLang="en-US" sz="3200" dirty="0" smtClean="0"/>
              <a:t> </a:t>
            </a:r>
            <a:r>
              <a:rPr lang="en-US" altLang="zh-TW" sz="3200" dirty="0" smtClean="0"/>
              <a:t>and strongly affirm B.</a:t>
            </a:r>
            <a:endParaRPr lang="zh-TW" altLang="en-US" sz="3200" dirty="0"/>
          </a:p>
        </p:txBody>
      </p:sp>
      <p:sp>
        <p:nvSpPr>
          <p:cNvPr id="6" name="文字方塊 3"/>
          <p:cNvSpPr txBox="1"/>
          <p:nvPr/>
        </p:nvSpPr>
        <p:spPr>
          <a:xfrm>
            <a:off x="467544" y="4005064"/>
            <a:ext cx="8352928" cy="144655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400" dirty="0" smtClean="0"/>
              <a:t>我</a:t>
            </a:r>
            <a:r>
              <a:rPr lang="zh-TW" altLang="en-US" sz="4400" b="1" dirty="0" smtClean="0">
                <a:solidFill>
                  <a:srgbClr val="FF0000"/>
                </a:solidFill>
              </a:rPr>
              <a:t>不是</a:t>
            </a:r>
            <a:r>
              <a:rPr lang="zh-TW" altLang="en-US" sz="4400" dirty="0" smtClean="0"/>
              <a:t>不希望孩子将来有一番大事业，</a:t>
            </a:r>
            <a:r>
              <a:rPr lang="zh-TW" altLang="en-US" sz="4400" b="1" dirty="0" smtClean="0">
                <a:solidFill>
                  <a:srgbClr val="FF0000"/>
                </a:solidFill>
              </a:rPr>
              <a:t>而是</a:t>
            </a:r>
            <a:r>
              <a:rPr lang="zh-TW" altLang="en-US" sz="4400" dirty="0" smtClean="0"/>
              <a:t>不想给他太大的压力。</a:t>
            </a:r>
            <a:endParaRPr lang="zh-TW" altLang="en-US" sz="4400" dirty="0"/>
          </a:p>
        </p:txBody>
      </p:sp>
    </p:spTree>
    <p:extLst>
      <p:ext uri="{BB962C8B-B14F-4D97-AF65-F5344CB8AC3E}">
        <p14:creationId xmlns:p14="http://schemas.microsoft.com/office/powerpoint/2010/main" val="4042414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013176"/>
            <a:ext cx="8229600" cy="1112987"/>
          </a:xfrm>
        </p:spPr>
        <p:txBody>
          <a:bodyPr/>
          <a:lstStyle/>
          <a:p>
            <a:r>
              <a:rPr lang="zh-TW" altLang="en-US" dirty="0"/>
              <a:t>他</a:t>
            </a:r>
            <a:r>
              <a:rPr lang="zh-CN" altLang="en-US" dirty="0" smtClean="0"/>
              <a:t>不是中国人，</a:t>
            </a:r>
            <a:r>
              <a:rPr lang="en-US" altLang="zh-CN" dirty="0" smtClean="0"/>
              <a:t>___________</a:t>
            </a:r>
            <a:r>
              <a:rPr lang="zh-CN" altLang="en-US" dirty="0" smtClean="0"/>
              <a:t>。</a:t>
            </a:r>
            <a:endParaRPr lang="en-US" altLang="zh-CN" dirty="0" smtClean="0"/>
          </a:p>
          <a:p>
            <a:pPr marL="0" indent="0">
              <a:buNone/>
            </a:pPr>
            <a:endParaRPr lang="zh-TW" altLang="en-US" dirty="0"/>
          </a:p>
        </p:txBody>
      </p:sp>
      <p:sp>
        <p:nvSpPr>
          <p:cNvPr id="4" name="文字方塊 1"/>
          <p:cNvSpPr txBox="1"/>
          <p:nvPr/>
        </p:nvSpPr>
        <p:spPr>
          <a:xfrm>
            <a:off x="0" y="0"/>
            <a:ext cx="4245429" cy="923330"/>
          </a:xfrm>
          <a:prstGeom prst="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5400" b="1" dirty="0" smtClean="0"/>
              <a:t>不是</a:t>
            </a:r>
            <a:r>
              <a:rPr lang="en-US" altLang="zh-TW" sz="5400" b="1" dirty="0" smtClean="0"/>
              <a:t>A,</a:t>
            </a:r>
            <a:r>
              <a:rPr lang="zh-TW" altLang="en-US" sz="5400" b="1" dirty="0" smtClean="0"/>
              <a:t>而是</a:t>
            </a:r>
            <a:r>
              <a:rPr lang="en-US" altLang="zh-TW" sz="5400" b="1" dirty="0" smtClean="0"/>
              <a:t>B</a:t>
            </a: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5429" y="1628800"/>
            <a:ext cx="1529553" cy="3696853"/>
          </a:xfrm>
          <a:prstGeom prst="rect">
            <a:avLst/>
          </a:prstGeom>
        </p:spPr>
      </p:pic>
    </p:spTree>
    <p:extLst>
      <p:ext uri="{BB962C8B-B14F-4D97-AF65-F5344CB8AC3E}">
        <p14:creationId xmlns:p14="http://schemas.microsoft.com/office/powerpoint/2010/main" val="293670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457200" y="4725144"/>
            <a:ext cx="8229600" cy="1401019"/>
          </a:xfrm>
        </p:spPr>
        <p:txBody>
          <a:bodyPr/>
          <a:lstStyle/>
          <a:p>
            <a:r>
              <a:rPr lang="zh-CN" altLang="en-US" dirty="0" smtClean="0"/>
              <a:t>小</a:t>
            </a:r>
            <a:r>
              <a:rPr lang="zh-CN" altLang="en-US" dirty="0"/>
              <a:t>张</a:t>
            </a:r>
            <a:r>
              <a:rPr lang="zh-CN" altLang="en-US" dirty="0" smtClean="0"/>
              <a:t>的</a:t>
            </a:r>
            <a:r>
              <a:rPr lang="zh-CN" altLang="en-US" dirty="0"/>
              <a:t>爷爷</a:t>
            </a:r>
            <a:r>
              <a:rPr lang="zh-CN" altLang="en-US" dirty="0" smtClean="0"/>
              <a:t>不是</a:t>
            </a:r>
            <a:r>
              <a:rPr lang="zh-CN" altLang="en-US" dirty="0"/>
              <a:t>医生，</a:t>
            </a:r>
            <a:r>
              <a:rPr lang="en-US" altLang="zh-CN" dirty="0"/>
              <a:t> ___________</a:t>
            </a:r>
            <a:r>
              <a:rPr lang="zh-CN" altLang="en-US" dirty="0"/>
              <a:t>。</a:t>
            </a:r>
            <a:endParaRPr lang="en-US" altLang="zh-CN" dirty="0"/>
          </a:p>
          <a:p>
            <a:endParaRPr lang="zh-TW" altLang="en-US"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388294"/>
            <a:ext cx="3186286" cy="3789515"/>
          </a:xfrm>
          <a:prstGeom prst="rect">
            <a:avLst/>
          </a:prstGeom>
        </p:spPr>
      </p:pic>
    </p:spTree>
    <p:extLst>
      <p:ext uri="{BB962C8B-B14F-4D97-AF65-F5344CB8AC3E}">
        <p14:creationId xmlns:p14="http://schemas.microsoft.com/office/powerpoint/2010/main" val="27868839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CN" altLang="en-US" dirty="0"/>
              <a:t>这只狗不是我的，</a:t>
            </a:r>
            <a:r>
              <a:rPr lang="en-US" altLang="zh-CN" dirty="0"/>
              <a:t> ___________</a:t>
            </a:r>
            <a:r>
              <a:rPr lang="zh-CN" altLang="en-US" dirty="0" smtClean="0"/>
              <a:t>。</a:t>
            </a:r>
            <a:endParaRPr lang="en-US" altLang="zh-CN" dirty="0" smtClean="0"/>
          </a:p>
          <a:p>
            <a:r>
              <a:rPr lang="zh-CN" altLang="en-US" dirty="0"/>
              <a:t>星期六我不出去玩了，不是我不想去，</a:t>
            </a:r>
            <a:r>
              <a:rPr lang="en-US" altLang="zh-CN" dirty="0"/>
              <a:t>____________</a:t>
            </a:r>
            <a:r>
              <a:rPr lang="zh-CN" altLang="en-US" dirty="0"/>
              <a:t>。</a:t>
            </a:r>
            <a:endParaRPr lang="en-US" altLang="zh-CN" dirty="0"/>
          </a:p>
          <a:p>
            <a:endParaRPr lang="en-US" altLang="zh-CN" dirty="0"/>
          </a:p>
          <a:p>
            <a:endParaRPr lang="zh-TW" altLang="en-US" dirty="0"/>
          </a:p>
        </p:txBody>
      </p:sp>
    </p:spTree>
    <p:extLst>
      <p:ext uri="{BB962C8B-B14F-4D97-AF65-F5344CB8AC3E}">
        <p14:creationId xmlns:p14="http://schemas.microsoft.com/office/powerpoint/2010/main" val="2383692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1"/>
          <p:cNvSpPr txBox="1"/>
          <p:nvPr/>
        </p:nvSpPr>
        <p:spPr>
          <a:xfrm>
            <a:off x="11359" y="0"/>
            <a:ext cx="7416824" cy="707886"/>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000" b="1" dirty="0" smtClean="0"/>
              <a:t>好不容易（</a:t>
            </a:r>
            <a:r>
              <a:rPr lang="en-US" altLang="zh-TW" sz="4000" b="1" dirty="0" smtClean="0"/>
              <a:t>with a lot of difficulty)</a:t>
            </a:r>
            <a:endParaRPr lang="zh-TW" altLang="en-US" sz="4000" b="1" dirty="0"/>
          </a:p>
        </p:txBody>
      </p:sp>
      <p:sp>
        <p:nvSpPr>
          <p:cNvPr id="5" name="文字方塊 2"/>
          <p:cNvSpPr txBox="1"/>
          <p:nvPr/>
        </p:nvSpPr>
        <p:spPr>
          <a:xfrm>
            <a:off x="323528" y="1340768"/>
            <a:ext cx="10597243" cy="646331"/>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dirty="0" smtClean="0"/>
              <a:t>好不容易 </a:t>
            </a:r>
            <a:r>
              <a:rPr lang="en-US" altLang="zh-TW" sz="3600" dirty="0" smtClean="0"/>
              <a:t>mean</a:t>
            </a:r>
            <a:r>
              <a:rPr lang="en-US" altLang="zh-CN" sz="3600" dirty="0" smtClean="0"/>
              <a:t>s</a:t>
            </a:r>
            <a:r>
              <a:rPr lang="en-US" altLang="zh-TW" sz="3600" dirty="0" smtClean="0"/>
              <a:t> </a:t>
            </a:r>
            <a:r>
              <a:rPr lang="zh-TW" altLang="en-US" sz="3600" dirty="0" smtClean="0"/>
              <a:t>很不容易。</a:t>
            </a:r>
            <a:endParaRPr lang="zh-TW" altLang="en-US" sz="3600" dirty="0"/>
          </a:p>
        </p:txBody>
      </p:sp>
      <p:sp>
        <p:nvSpPr>
          <p:cNvPr id="6" name="文字方塊 3"/>
          <p:cNvSpPr txBox="1"/>
          <p:nvPr/>
        </p:nvSpPr>
        <p:spPr>
          <a:xfrm>
            <a:off x="827584" y="2636912"/>
            <a:ext cx="7992888" cy="1754326"/>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5400" dirty="0" smtClean="0"/>
              <a:t>演唱会的票很难买，我</a:t>
            </a:r>
            <a:r>
              <a:rPr lang="zh-TW" altLang="en-US" sz="5400" b="1" u="sng" dirty="0" smtClean="0">
                <a:solidFill>
                  <a:srgbClr val="FF0000"/>
                </a:solidFill>
                <a:effectLst>
                  <a:outerShdw blurRad="38100" dist="38100" dir="2700000" algn="tl">
                    <a:srgbClr val="000000">
                      <a:alpha val="43137"/>
                    </a:srgbClr>
                  </a:outerShdw>
                </a:effectLst>
              </a:rPr>
              <a:t>好不容易</a:t>
            </a:r>
            <a:r>
              <a:rPr lang="zh-TW" altLang="en-US" sz="5400" dirty="0" smtClean="0"/>
              <a:t>才买到一张。</a:t>
            </a:r>
            <a:endParaRPr lang="zh-TW" altLang="en-US" sz="5400" dirty="0"/>
          </a:p>
        </p:txBody>
      </p:sp>
    </p:spTree>
    <p:extLst>
      <p:ext uri="{BB962C8B-B14F-4D97-AF65-F5344CB8AC3E}">
        <p14:creationId xmlns:p14="http://schemas.microsoft.com/office/powerpoint/2010/main" val="3300533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1"/>
          <p:cNvSpPr txBox="1"/>
          <p:nvPr/>
        </p:nvSpPr>
        <p:spPr>
          <a:xfrm>
            <a:off x="11359" y="0"/>
            <a:ext cx="7416824" cy="707886"/>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000" b="1" dirty="0" smtClean="0"/>
              <a:t>好不容易（</a:t>
            </a:r>
            <a:r>
              <a:rPr lang="en-US" altLang="zh-TW" sz="4000" b="1" dirty="0" smtClean="0"/>
              <a:t>with a lot of difficulty)</a:t>
            </a:r>
            <a:endParaRPr lang="zh-TW" altLang="en-US" sz="4000" b="1" dirty="0"/>
          </a:p>
        </p:txBody>
      </p:sp>
      <p:sp>
        <p:nvSpPr>
          <p:cNvPr id="5" name="標題 4"/>
          <p:cNvSpPr>
            <a:spLocks noGrp="1"/>
          </p:cNvSpPr>
          <p:nvPr>
            <p:ph type="title"/>
          </p:nvPr>
        </p:nvSpPr>
        <p:spPr/>
        <p:txBody>
          <a:bodyPr/>
          <a:lstStyle/>
          <a:p>
            <a:endParaRPr lang="zh-TW" altLang="en-US"/>
          </a:p>
        </p:txBody>
      </p:sp>
      <p:sp>
        <p:nvSpPr>
          <p:cNvPr id="6" name="內容版面配置區 5"/>
          <p:cNvSpPr>
            <a:spLocks noGrp="1"/>
          </p:cNvSpPr>
          <p:nvPr>
            <p:ph idx="1"/>
          </p:nvPr>
        </p:nvSpPr>
        <p:spPr/>
        <p:txBody>
          <a:bodyPr/>
          <a:lstStyle/>
          <a:p>
            <a:pPr marL="0" indent="0">
              <a:buNone/>
            </a:pPr>
            <a:r>
              <a:rPr lang="zh-TW" altLang="en-US" sz="4000" dirty="0" smtClean="0"/>
              <a:t>今天的功课真多，</a:t>
            </a:r>
            <a:r>
              <a:rPr lang="en-US" altLang="zh-TW" sz="4000" dirty="0" smtClean="0"/>
              <a:t> _____________</a:t>
            </a:r>
            <a:r>
              <a:rPr lang="zh-CN" altLang="en-US" sz="4000" dirty="0" smtClean="0"/>
              <a:t>。</a:t>
            </a:r>
            <a:endParaRPr lang="en-US" altLang="zh-CN" sz="4000" dirty="0" smtClean="0"/>
          </a:p>
          <a:p>
            <a:pPr marL="0" indent="0">
              <a:buNone/>
            </a:pPr>
            <a:r>
              <a:rPr lang="zh-CN" altLang="en-US" sz="4000" dirty="0"/>
              <a:t>这</a:t>
            </a:r>
            <a:r>
              <a:rPr lang="zh-CN" altLang="en-US" sz="4000" dirty="0" smtClean="0"/>
              <a:t>些菜太多了，</a:t>
            </a:r>
            <a:r>
              <a:rPr lang="en-US" altLang="zh-TW" sz="4000" dirty="0" smtClean="0"/>
              <a:t>_____________</a:t>
            </a:r>
            <a:r>
              <a:rPr lang="zh-CN" altLang="en-US" sz="4000" dirty="0" smtClean="0"/>
              <a:t>。</a:t>
            </a:r>
            <a:endParaRPr lang="en-US" altLang="zh-CN" sz="4000" dirty="0" smtClean="0"/>
          </a:p>
          <a:p>
            <a:pPr marL="0" indent="0">
              <a:buNone/>
            </a:pPr>
            <a:endParaRPr lang="zh-TW" altLang="en-US" dirty="0"/>
          </a:p>
        </p:txBody>
      </p:sp>
    </p:spTree>
    <p:extLst>
      <p:ext uri="{BB962C8B-B14F-4D97-AF65-F5344CB8AC3E}">
        <p14:creationId xmlns:p14="http://schemas.microsoft.com/office/powerpoint/2010/main" val="10217558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1"/>
          <p:cNvSpPr txBox="1"/>
          <p:nvPr/>
        </p:nvSpPr>
        <p:spPr>
          <a:xfrm>
            <a:off x="2434" y="0"/>
            <a:ext cx="4872447" cy="92333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5400" b="1" dirty="0" smtClean="0"/>
              <a:t>像</a:t>
            </a:r>
            <a:r>
              <a:rPr lang="en-US" altLang="zh-TW" sz="5400" b="1" dirty="0" smtClean="0"/>
              <a:t>…</a:t>
            </a:r>
            <a:r>
              <a:rPr lang="zh-TW" altLang="en-US" sz="5400" b="1" dirty="0" smtClean="0"/>
              <a:t>一样（</a:t>
            </a:r>
            <a:r>
              <a:rPr lang="en-US" altLang="zh-TW" sz="5400" b="1" dirty="0" smtClean="0"/>
              <a:t>as if)</a:t>
            </a:r>
            <a:endParaRPr lang="zh-TW" altLang="en-US" sz="5400" b="1" dirty="0"/>
          </a:p>
        </p:txBody>
      </p:sp>
      <p:sp>
        <p:nvSpPr>
          <p:cNvPr id="5" name="文字方塊 3"/>
          <p:cNvSpPr txBox="1"/>
          <p:nvPr/>
        </p:nvSpPr>
        <p:spPr>
          <a:xfrm>
            <a:off x="539552" y="2924944"/>
            <a:ext cx="8208912" cy="830997"/>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dirty="0" smtClean="0"/>
              <a:t>他怎么说话</a:t>
            </a:r>
            <a:r>
              <a:rPr lang="zh-TW" altLang="en-US" sz="4800" b="1" dirty="0" smtClean="0">
                <a:solidFill>
                  <a:srgbClr val="FF0000"/>
                </a:solidFill>
              </a:rPr>
              <a:t>像</a:t>
            </a:r>
            <a:r>
              <a:rPr lang="zh-TW" altLang="en-US" sz="4800" dirty="0" smtClean="0"/>
              <a:t>个小大人</a:t>
            </a:r>
            <a:r>
              <a:rPr lang="zh-TW" altLang="en-US" sz="4800" b="1" u="sng" dirty="0" smtClean="0">
                <a:solidFill>
                  <a:srgbClr val="FF0000"/>
                </a:solidFill>
                <a:effectLst>
                  <a:outerShdw blurRad="38100" dist="38100" dir="2700000" algn="tl">
                    <a:srgbClr val="000000">
                      <a:alpha val="43137"/>
                    </a:srgbClr>
                  </a:outerShdw>
                </a:effectLst>
              </a:rPr>
              <a:t>一样</a:t>
            </a:r>
            <a:r>
              <a:rPr lang="zh-TW" altLang="en-US" sz="4800" dirty="0" smtClean="0"/>
              <a:t>？</a:t>
            </a:r>
            <a:endParaRPr lang="zh-TW" altLang="en-US" sz="4800" dirty="0"/>
          </a:p>
        </p:txBody>
      </p:sp>
    </p:spTree>
    <p:extLst>
      <p:ext uri="{BB962C8B-B14F-4D97-AF65-F5344CB8AC3E}">
        <p14:creationId xmlns:p14="http://schemas.microsoft.com/office/powerpoint/2010/main" val="430864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Kahoot</a:t>
            </a:r>
            <a:endParaRPr lang="zh-TW" altLang="en-US" dirty="0"/>
          </a:p>
        </p:txBody>
      </p:sp>
      <p:sp>
        <p:nvSpPr>
          <p:cNvPr id="3" name="內容版面配置區 2"/>
          <p:cNvSpPr>
            <a:spLocks noGrp="1"/>
          </p:cNvSpPr>
          <p:nvPr>
            <p:ph idx="1"/>
          </p:nvPr>
        </p:nvSpPr>
        <p:spPr/>
        <p:txBody>
          <a:bodyPr/>
          <a:lstStyle/>
          <a:p>
            <a:r>
              <a:rPr lang="en-US" altLang="zh-TW" dirty="0"/>
              <a:t>https://play.kahoot.it/#/?quizId=2a15d1bc-8a1d-4de9-9765-ec8eb58c0089</a:t>
            </a:r>
            <a:endParaRPr lang="zh-TW" altLang="en-US" dirty="0"/>
          </a:p>
        </p:txBody>
      </p:sp>
    </p:spTree>
    <p:extLst>
      <p:ext uri="{BB962C8B-B14F-4D97-AF65-F5344CB8AC3E}">
        <p14:creationId xmlns:p14="http://schemas.microsoft.com/office/powerpoint/2010/main" val="37294161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CN" altLang="en-US" dirty="0"/>
              <a:t>这</a:t>
            </a:r>
            <a:r>
              <a:rPr lang="zh-CN" altLang="en-US" dirty="0" smtClean="0"/>
              <a:t>个东西太臭了，像</a:t>
            </a:r>
            <a:r>
              <a:rPr lang="en-US" altLang="zh-CN" dirty="0" smtClean="0"/>
              <a:t>________</a:t>
            </a:r>
            <a:r>
              <a:rPr lang="zh-CN" altLang="en-US" dirty="0" smtClean="0"/>
              <a:t>一样。</a:t>
            </a:r>
            <a:endParaRPr lang="en-US" altLang="zh-CN" dirty="0" smtClean="0"/>
          </a:p>
          <a:p>
            <a:r>
              <a:rPr lang="zh-CN" altLang="en-US" dirty="0" smtClean="0"/>
              <a:t>张小姐很漂亮，像</a:t>
            </a:r>
            <a:r>
              <a:rPr lang="en-US" altLang="zh-CN" dirty="0" smtClean="0"/>
              <a:t>________</a:t>
            </a:r>
            <a:r>
              <a:rPr lang="zh-CN" altLang="en-US" dirty="0" smtClean="0"/>
              <a:t>一样。</a:t>
            </a:r>
            <a:endParaRPr lang="en-US" altLang="zh-CN" dirty="0" smtClean="0"/>
          </a:p>
          <a:p>
            <a:r>
              <a:rPr lang="zh-CN" altLang="en-US" dirty="0"/>
              <a:t>这碗</a:t>
            </a:r>
            <a:r>
              <a:rPr lang="zh-CN" altLang="en-US" dirty="0" smtClean="0"/>
              <a:t>汤一点儿味道都没有，像</a:t>
            </a:r>
            <a:r>
              <a:rPr lang="en-US" altLang="zh-CN" dirty="0" smtClean="0"/>
              <a:t>________</a:t>
            </a:r>
            <a:r>
              <a:rPr lang="zh-CN" altLang="en-US" dirty="0" smtClean="0"/>
              <a:t>一样。</a:t>
            </a:r>
            <a:endParaRPr lang="en-US" altLang="zh-CN" dirty="0" smtClean="0"/>
          </a:p>
          <a:p>
            <a:endParaRPr lang="en-US" altLang="zh-CN" dirty="0" smtClean="0"/>
          </a:p>
          <a:p>
            <a:endParaRPr lang="zh-TW" altLang="en-US" dirty="0"/>
          </a:p>
        </p:txBody>
      </p:sp>
      <p:sp>
        <p:nvSpPr>
          <p:cNvPr id="4" name="文字方塊 1"/>
          <p:cNvSpPr txBox="1"/>
          <p:nvPr/>
        </p:nvSpPr>
        <p:spPr>
          <a:xfrm>
            <a:off x="2434" y="0"/>
            <a:ext cx="4872447" cy="92333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5400" b="1" dirty="0" smtClean="0"/>
              <a:t>像</a:t>
            </a:r>
            <a:r>
              <a:rPr lang="en-US" altLang="zh-TW" sz="5400" b="1" dirty="0" smtClean="0"/>
              <a:t>…</a:t>
            </a:r>
            <a:r>
              <a:rPr lang="zh-TW" altLang="en-US" sz="5400" b="1" dirty="0" smtClean="0"/>
              <a:t>一样（</a:t>
            </a:r>
            <a:r>
              <a:rPr lang="en-US" altLang="zh-TW" sz="5400" b="1" dirty="0" smtClean="0"/>
              <a:t>as if)</a:t>
            </a:r>
            <a:endParaRPr lang="zh-TW" altLang="en-US" sz="5400" b="1" dirty="0"/>
          </a:p>
        </p:txBody>
      </p:sp>
    </p:spTree>
    <p:extLst>
      <p:ext uri="{BB962C8B-B14F-4D97-AF65-F5344CB8AC3E}">
        <p14:creationId xmlns:p14="http://schemas.microsoft.com/office/powerpoint/2010/main" val="1356147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1"/>
          <p:cNvSpPr txBox="1"/>
          <p:nvPr/>
        </p:nvSpPr>
        <p:spPr>
          <a:xfrm>
            <a:off x="0" y="0"/>
            <a:ext cx="7955280" cy="92333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5400" b="1" dirty="0" smtClean="0"/>
              <a:t>这么说（</a:t>
            </a:r>
            <a:r>
              <a:rPr lang="en-US" altLang="zh-TW" sz="5400" b="1" dirty="0" smtClean="0"/>
              <a:t>so that means)</a:t>
            </a:r>
          </a:p>
        </p:txBody>
      </p:sp>
      <p:sp>
        <p:nvSpPr>
          <p:cNvPr id="5" name="文字方塊 2"/>
          <p:cNvSpPr txBox="1"/>
          <p:nvPr/>
        </p:nvSpPr>
        <p:spPr>
          <a:xfrm>
            <a:off x="1200082" y="1340768"/>
            <a:ext cx="6755198" cy="156966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200" dirty="0" smtClean="0"/>
              <a:t>This phrase introduces a conclusion that a speaker draws from what has just been said.</a:t>
            </a:r>
            <a:endParaRPr lang="zh-TW" altLang="en-US" sz="3200" dirty="0"/>
          </a:p>
        </p:txBody>
      </p:sp>
      <p:sp>
        <p:nvSpPr>
          <p:cNvPr id="7" name="文字方塊 3"/>
          <p:cNvSpPr txBox="1"/>
          <p:nvPr/>
        </p:nvSpPr>
        <p:spPr>
          <a:xfrm>
            <a:off x="611560" y="3429000"/>
            <a:ext cx="11697787" cy="1938992"/>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000" dirty="0" smtClean="0"/>
              <a:t>A:</a:t>
            </a:r>
            <a:r>
              <a:rPr lang="zh-TW" altLang="en-US" sz="4000" dirty="0" smtClean="0"/>
              <a:t>明天我很忙，那个演唱会</a:t>
            </a:r>
            <a:r>
              <a:rPr lang="en-US" altLang="zh-TW" sz="4000" dirty="0" smtClean="0"/>
              <a:t>…</a:t>
            </a:r>
          </a:p>
          <a:p>
            <a:r>
              <a:rPr lang="en-US" altLang="zh-TW" sz="4000" dirty="0" smtClean="0"/>
              <a:t>B</a:t>
            </a:r>
            <a:r>
              <a:rPr lang="zh-TW" altLang="en-US" sz="4000" dirty="0" smtClean="0"/>
              <a:t>：这么说你明天不去听演唱会了？</a:t>
            </a:r>
            <a:endParaRPr lang="en-US" altLang="zh-TW" sz="4000" dirty="0" smtClean="0"/>
          </a:p>
          <a:p>
            <a:r>
              <a:rPr lang="en-US" altLang="zh-TW" sz="4000" dirty="0" smtClean="0"/>
              <a:t>A</a:t>
            </a:r>
            <a:r>
              <a:rPr lang="zh-TW" altLang="en-US" sz="4000" dirty="0" smtClean="0"/>
              <a:t>：对。</a:t>
            </a:r>
            <a:endParaRPr lang="zh-TW" altLang="en-US" sz="4000" dirty="0"/>
          </a:p>
        </p:txBody>
      </p:sp>
    </p:spTree>
    <p:extLst>
      <p:ext uri="{BB962C8B-B14F-4D97-AF65-F5344CB8AC3E}">
        <p14:creationId xmlns:p14="http://schemas.microsoft.com/office/powerpoint/2010/main" val="18227902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457200" y="1600201"/>
            <a:ext cx="8229600" cy="1468760"/>
          </a:xfrm>
        </p:spPr>
        <p:txBody>
          <a:bodyPr/>
          <a:lstStyle/>
          <a:p>
            <a:pPr marL="0" indent="0">
              <a:buNone/>
            </a:pPr>
            <a:r>
              <a:rPr lang="zh-CN" altLang="en-US" dirty="0" smtClean="0"/>
              <a:t>张先生：酸辣汤、糖醋鱼，我都爱吃。</a:t>
            </a:r>
            <a:endParaRPr lang="en-US" altLang="zh-CN" dirty="0" smtClean="0"/>
          </a:p>
          <a:p>
            <a:pPr marL="0" indent="0">
              <a:buNone/>
            </a:pPr>
            <a:r>
              <a:rPr lang="zh-CN" altLang="en-US" dirty="0"/>
              <a:t>李</a:t>
            </a:r>
            <a:r>
              <a:rPr lang="zh-CN" altLang="en-US" dirty="0" smtClean="0"/>
              <a:t>小姐：这么说，</a:t>
            </a:r>
            <a:r>
              <a:rPr lang="en-US" altLang="zh-CN" dirty="0" smtClean="0"/>
              <a:t>_____________</a:t>
            </a:r>
            <a:r>
              <a:rPr lang="zh-CN" altLang="en-US" dirty="0" smtClean="0"/>
              <a:t>。</a:t>
            </a:r>
            <a:endParaRPr lang="zh-TW" altLang="en-US" dirty="0"/>
          </a:p>
        </p:txBody>
      </p:sp>
      <p:sp>
        <p:nvSpPr>
          <p:cNvPr id="4" name="文字方塊 1"/>
          <p:cNvSpPr txBox="1"/>
          <p:nvPr/>
        </p:nvSpPr>
        <p:spPr>
          <a:xfrm>
            <a:off x="0" y="0"/>
            <a:ext cx="7955280" cy="923330"/>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5400" b="1" dirty="0" smtClean="0"/>
              <a:t>这么说（</a:t>
            </a:r>
            <a:r>
              <a:rPr lang="en-US" altLang="zh-TW" sz="5400" b="1" dirty="0" smtClean="0"/>
              <a:t>so that means)</a:t>
            </a:r>
          </a:p>
        </p:txBody>
      </p:sp>
      <p:sp>
        <p:nvSpPr>
          <p:cNvPr id="5" name="內容版面配置區 2"/>
          <p:cNvSpPr txBox="1">
            <a:spLocks/>
          </p:cNvSpPr>
          <p:nvPr/>
        </p:nvSpPr>
        <p:spPr>
          <a:xfrm>
            <a:off x="467544" y="3933056"/>
            <a:ext cx="8229600" cy="1468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dirty="0"/>
              <a:t>小陈</a:t>
            </a:r>
            <a:r>
              <a:rPr lang="zh-CN" altLang="en-US" dirty="0" smtClean="0"/>
              <a:t>：我男朋友</a:t>
            </a:r>
            <a:r>
              <a:rPr lang="en-US" altLang="zh-CN" dirty="0" smtClean="0"/>
              <a:t>20</a:t>
            </a:r>
            <a:r>
              <a:rPr lang="zh-CN" altLang="en-US" dirty="0" smtClean="0"/>
              <a:t>岁的时候，我才</a:t>
            </a:r>
            <a:r>
              <a:rPr lang="en-US" altLang="zh-CN" dirty="0" smtClean="0"/>
              <a:t>10</a:t>
            </a:r>
            <a:r>
              <a:rPr lang="zh-CN" altLang="en-US" dirty="0" smtClean="0"/>
              <a:t>岁。</a:t>
            </a:r>
            <a:endParaRPr lang="en-US" altLang="zh-CN" dirty="0" smtClean="0"/>
          </a:p>
          <a:p>
            <a:pPr marL="0" indent="0">
              <a:buFont typeface="Arial" panose="020B0604020202020204" pitchFamily="34" charset="0"/>
              <a:buNone/>
            </a:pPr>
            <a:r>
              <a:rPr lang="zh-CN" altLang="en-US" dirty="0" smtClean="0"/>
              <a:t>小李：这么说，</a:t>
            </a:r>
            <a:r>
              <a:rPr lang="en-US" altLang="zh-CN" dirty="0" smtClean="0"/>
              <a:t>_____________</a:t>
            </a:r>
            <a:r>
              <a:rPr lang="zh-CN" altLang="en-US" dirty="0" smtClean="0"/>
              <a:t>。</a:t>
            </a:r>
            <a:endParaRPr lang="zh-TW" altLang="en-US" dirty="0"/>
          </a:p>
        </p:txBody>
      </p:sp>
    </p:spTree>
    <p:extLst>
      <p:ext uri="{BB962C8B-B14F-4D97-AF65-F5344CB8AC3E}">
        <p14:creationId xmlns:p14="http://schemas.microsoft.com/office/powerpoint/2010/main" val="15980859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132856"/>
            <a:ext cx="8517632" cy="1872208"/>
          </a:xfrm>
        </p:spPr>
        <p:txBody>
          <a:bodyPr>
            <a:normAutofit/>
          </a:bodyPr>
          <a:lstStyle/>
          <a:p>
            <a:pPr algn="l"/>
            <a:r>
              <a:rPr lang="zh-CN" altLang="en-US" dirty="0" smtClean="0"/>
              <a:t>如果只能选一个，你觉得你的孩子应该学什么？</a:t>
            </a:r>
            <a:endParaRPr lang="zh-TW" altLang="en-US" dirty="0"/>
          </a:p>
        </p:txBody>
      </p:sp>
    </p:spTree>
    <p:extLst>
      <p:ext uri="{BB962C8B-B14F-4D97-AF65-F5344CB8AC3E}">
        <p14:creationId xmlns:p14="http://schemas.microsoft.com/office/powerpoint/2010/main" val="893852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Action completed “</a:t>
            </a:r>
            <a:r>
              <a:rPr lang="zh-CN" altLang="en-US" dirty="0"/>
              <a:t>了</a:t>
            </a:r>
            <a:r>
              <a:rPr lang="zh-CN" altLang="en-US" dirty="0" smtClean="0"/>
              <a:t>”（</a:t>
            </a:r>
            <a:r>
              <a:rPr lang="en-US" altLang="zh-CN" dirty="0"/>
              <a:t>lesson 1</a:t>
            </a:r>
            <a:r>
              <a:rPr lang="zh-CN" altLang="en-US" dirty="0" smtClean="0"/>
              <a:t>）</a:t>
            </a:r>
            <a:endParaRPr lang="en-US" altLang="zh-CN" dirty="0"/>
          </a:p>
        </p:txBody>
      </p:sp>
      <p:sp>
        <p:nvSpPr>
          <p:cNvPr id="3" name="內容版面配置區 2"/>
          <p:cNvSpPr>
            <a:spLocks noGrp="1"/>
          </p:cNvSpPr>
          <p:nvPr>
            <p:ph idx="1"/>
          </p:nvPr>
        </p:nvSpPr>
        <p:spPr>
          <a:xfrm>
            <a:off x="457200" y="2132856"/>
            <a:ext cx="8229600" cy="3384376"/>
          </a:xfrm>
        </p:spPr>
        <p:txBody>
          <a:bodyPr>
            <a:normAutofit lnSpcReduction="10000"/>
          </a:bodyPr>
          <a:lstStyle/>
          <a:p>
            <a:r>
              <a:rPr lang="en-US" altLang="zh-TW" b="1" dirty="0" smtClean="0">
                <a:solidFill>
                  <a:srgbClr val="0070C0"/>
                </a:solidFill>
              </a:rPr>
              <a:t>Verb</a:t>
            </a:r>
            <a:r>
              <a:rPr lang="en-US" altLang="zh-TW" dirty="0" smtClean="0"/>
              <a:t> + </a:t>
            </a:r>
            <a:r>
              <a:rPr lang="zh-CN" altLang="en-US" dirty="0" smtClean="0"/>
              <a:t>了</a:t>
            </a:r>
            <a:r>
              <a:rPr lang="en-US" altLang="zh-CN" dirty="0" smtClean="0"/>
              <a:t>(it’s not past tense)</a:t>
            </a:r>
          </a:p>
          <a:p>
            <a:pPr marL="0" indent="0">
              <a:buNone/>
            </a:pPr>
            <a:r>
              <a:rPr lang="zh-CN" altLang="en-US" dirty="0" smtClean="0"/>
              <a:t>这本书我</a:t>
            </a:r>
            <a:r>
              <a:rPr lang="zh-CN" altLang="en-US" b="1" dirty="0">
                <a:solidFill>
                  <a:srgbClr val="0070C0"/>
                </a:solidFill>
              </a:rPr>
              <a:t>看</a:t>
            </a:r>
            <a:r>
              <a:rPr lang="zh-CN" altLang="en-US" dirty="0" smtClean="0"/>
              <a:t>了，可是我不喜欢。</a:t>
            </a:r>
            <a:endParaRPr lang="en-US" altLang="zh-CN" dirty="0" smtClean="0"/>
          </a:p>
          <a:p>
            <a:pPr marL="0" indent="0">
              <a:buNone/>
            </a:pPr>
            <a:r>
              <a:rPr lang="zh-CN" altLang="en-US" dirty="0"/>
              <a:t>这本</a:t>
            </a:r>
            <a:r>
              <a:rPr lang="zh-CN" altLang="en-US" dirty="0" smtClean="0"/>
              <a:t>书我下个星期</a:t>
            </a:r>
            <a:r>
              <a:rPr lang="zh-CN" altLang="en-US" b="1" dirty="0">
                <a:solidFill>
                  <a:srgbClr val="0070C0"/>
                </a:solidFill>
              </a:rPr>
              <a:t>看</a:t>
            </a:r>
            <a:r>
              <a:rPr lang="zh-CN" altLang="en-US" dirty="0" smtClean="0"/>
              <a:t>了，再给你。</a:t>
            </a:r>
            <a:endParaRPr lang="en-US" altLang="zh-CN" dirty="0" smtClean="0"/>
          </a:p>
          <a:p>
            <a:pPr marL="0" indent="0">
              <a:buNone/>
            </a:pPr>
            <a:endParaRPr lang="en-US" altLang="zh-TW" dirty="0"/>
          </a:p>
          <a:p>
            <a:r>
              <a:rPr lang="en-US" altLang="zh-TW" dirty="0" smtClean="0"/>
              <a:t>When you use it, you need to give more background or further information.</a:t>
            </a:r>
            <a:endParaRPr lang="zh-TW" altLang="en-US" dirty="0"/>
          </a:p>
        </p:txBody>
      </p:sp>
    </p:spTree>
    <p:extLst>
      <p:ext uri="{BB962C8B-B14F-4D97-AF65-F5344CB8AC3E}">
        <p14:creationId xmlns:p14="http://schemas.microsoft.com/office/powerpoint/2010/main" val="854158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Change of </a:t>
            </a:r>
            <a:r>
              <a:rPr lang="en-US" altLang="zh-TW" dirty="0" smtClean="0"/>
              <a:t>State</a:t>
            </a:r>
            <a:r>
              <a:rPr lang="en-US" altLang="zh-TW" dirty="0"/>
              <a:t> </a:t>
            </a:r>
            <a:r>
              <a:rPr lang="zh-CN" altLang="en-US" dirty="0" smtClean="0"/>
              <a:t>“了”</a:t>
            </a:r>
            <a:endParaRPr lang="zh-TW" altLang="en-US" dirty="0"/>
          </a:p>
        </p:txBody>
      </p:sp>
      <p:sp>
        <p:nvSpPr>
          <p:cNvPr id="3" name="內容版面配置區 2"/>
          <p:cNvSpPr>
            <a:spLocks noGrp="1"/>
          </p:cNvSpPr>
          <p:nvPr>
            <p:ph idx="1"/>
          </p:nvPr>
        </p:nvSpPr>
        <p:spPr/>
        <p:txBody>
          <a:bodyPr/>
          <a:lstStyle/>
          <a:p>
            <a:pPr marL="0" indent="0">
              <a:buNone/>
            </a:pPr>
            <a:r>
              <a:rPr lang="en-US" altLang="zh-TW" dirty="0" smtClean="0"/>
              <a:t>to get someone’s attention, warming, advise, or to make a comment</a:t>
            </a:r>
          </a:p>
          <a:p>
            <a:r>
              <a:rPr lang="zh-CN" altLang="en-US" dirty="0" smtClean="0"/>
              <a:t>天冷了。</a:t>
            </a:r>
            <a:endParaRPr lang="en-US" altLang="zh-CN" dirty="0" smtClean="0"/>
          </a:p>
          <a:p>
            <a:r>
              <a:rPr lang="zh-CN" altLang="en-US" dirty="0" smtClean="0"/>
              <a:t>她的病好了。</a:t>
            </a:r>
            <a:endParaRPr lang="en-US" altLang="zh-CN" dirty="0" smtClean="0"/>
          </a:p>
          <a:p>
            <a:r>
              <a:rPr lang="zh-CN" altLang="en-US" dirty="0" smtClean="0"/>
              <a:t>她去美国了。（</a:t>
            </a:r>
            <a:r>
              <a:rPr lang="en-US" altLang="zh-CN" dirty="0" smtClean="0"/>
              <a:t>the situation now is</a:t>
            </a:r>
            <a:r>
              <a:rPr lang="zh-CN" altLang="en-US" dirty="0" smtClean="0"/>
              <a:t>：</a:t>
            </a:r>
            <a:r>
              <a:rPr lang="en-US" altLang="zh-CN" dirty="0" smtClean="0"/>
              <a:t>she is still in America)</a:t>
            </a:r>
          </a:p>
        </p:txBody>
      </p:sp>
    </p:spTree>
    <p:extLst>
      <p:ext uri="{BB962C8B-B14F-4D97-AF65-F5344CB8AC3E}">
        <p14:creationId xmlns:p14="http://schemas.microsoft.com/office/powerpoint/2010/main" val="657958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Double </a:t>
            </a:r>
            <a:r>
              <a:rPr lang="zh-CN" altLang="en-US" dirty="0" smtClean="0"/>
              <a:t>了</a:t>
            </a:r>
            <a:endParaRPr lang="zh-TW" altLang="en-US" dirty="0"/>
          </a:p>
        </p:txBody>
      </p:sp>
      <p:sp>
        <p:nvSpPr>
          <p:cNvPr id="3" name="內容版面配置區 2"/>
          <p:cNvSpPr>
            <a:spLocks noGrp="1"/>
          </p:cNvSpPr>
          <p:nvPr>
            <p:ph idx="1"/>
          </p:nvPr>
        </p:nvSpPr>
        <p:spPr/>
        <p:txBody>
          <a:bodyPr/>
          <a:lstStyle/>
          <a:p>
            <a:r>
              <a:rPr lang="zh-CN" altLang="en-US" dirty="0" smtClean="0"/>
              <a:t>他</a:t>
            </a:r>
            <a:r>
              <a:rPr lang="zh-CN" altLang="en-US" dirty="0"/>
              <a:t>去</a:t>
            </a:r>
            <a:r>
              <a:rPr lang="zh-CN" altLang="en-US" dirty="0" smtClean="0"/>
              <a:t>了美国了。</a:t>
            </a:r>
            <a:endParaRPr lang="en-US" altLang="zh-CN" dirty="0" smtClean="0"/>
          </a:p>
          <a:p>
            <a:pPr marL="0" indent="0">
              <a:buNone/>
            </a:pPr>
            <a:r>
              <a:rPr lang="zh-CN" altLang="en-US" dirty="0" smtClean="0"/>
              <a:t>去了：</a:t>
            </a:r>
            <a:r>
              <a:rPr lang="en-US" altLang="zh-CN" dirty="0" smtClean="0"/>
              <a:t>emphasize </a:t>
            </a:r>
            <a:r>
              <a:rPr lang="zh-CN" altLang="en-US" dirty="0" smtClean="0"/>
              <a:t>去</a:t>
            </a:r>
            <a:r>
              <a:rPr lang="zh-CN" altLang="en-US" dirty="0"/>
              <a:t> </a:t>
            </a:r>
            <a:r>
              <a:rPr lang="en-US" altLang="zh-CN" dirty="0" smtClean="0"/>
              <a:t>(action complete)</a:t>
            </a:r>
            <a:r>
              <a:rPr lang="zh-CN" altLang="en-US" dirty="0" smtClean="0"/>
              <a:t>。</a:t>
            </a:r>
            <a:endParaRPr lang="en-US" altLang="zh-CN" dirty="0" smtClean="0"/>
          </a:p>
          <a:p>
            <a:pPr marL="0" indent="0">
              <a:buNone/>
            </a:pPr>
            <a:r>
              <a:rPr lang="zh-CN" altLang="en-US" dirty="0" smtClean="0"/>
              <a:t>美国</a:t>
            </a:r>
            <a:r>
              <a:rPr lang="zh-CN" altLang="en-US" b="1" dirty="0" smtClean="0">
                <a:solidFill>
                  <a:srgbClr val="00B050"/>
                </a:solidFill>
              </a:rPr>
              <a:t>了</a:t>
            </a:r>
            <a:r>
              <a:rPr lang="zh-CN" altLang="en-US" dirty="0" smtClean="0"/>
              <a:t>：</a:t>
            </a:r>
            <a:r>
              <a:rPr lang="en-US" altLang="zh-CN" dirty="0" smtClean="0"/>
              <a:t>emphasize he is still in America. </a:t>
            </a:r>
          </a:p>
          <a:p>
            <a:pPr marL="0" indent="0">
              <a:buNone/>
            </a:pPr>
            <a:r>
              <a:rPr lang="en-US" altLang="zh-CN" dirty="0" smtClean="0"/>
              <a:t>                  I finished saying. </a:t>
            </a:r>
          </a:p>
          <a:p>
            <a:pPr marL="0" indent="0">
              <a:buNone/>
            </a:pPr>
            <a:r>
              <a:rPr lang="en-US" altLang="zh-CN" dirty="0" smtClean="0"/>
              <a:t>                  It is the most updated situation. </a:t>
            </a:r>
            <a:endParaRPr lang="zh-TW" altLang="en-US" dirty="0"/>
          </a:p>
        </p:txBody>
      </p:sp>
    </p:spTree>
    <p:extLst>
      <p:ext uri="{BB962C8B-B14F-4D97-AF65-F5344CB8AC3E}">
        <p14:creationId xmlns:p14="http://schemas.microsoft.com/office/powerpoint/2010/main" val="3984280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dirty="0" smtClean="0"/>
              <a:t>说到</a:t>
            </a:r>
            <a:endParaRPr lang="zh-TW" altLang="en-US" dirty="0"/>
          </a:p>
        </p:txBody>
      </p:sp>
      <p:sp>
        <p:nvSpPr>
          <p:cNvPr id="3" name="內容版面配置區 2"/>
          <p:cNvSpPr>
            <a:spLocks noGrp="1"/>
          </p:cNvSpPr>
          <p:nvPr>
            <p:ph idx="1"/>
          </p:nvPr>
        </p:nvSpPr>
        <p:spPr/>
        <p:txBody>
          <a:bodyPr/>
          <a:lstStyle/>
          <a:p>
            <a:pPr marL="0" indent="0">
              <a:buNone/>
            </a:pPr>
            <a:r>
              <a:rPr lang="en-US" altLang="zh-CN" dirty="0" smtClean="0"/>
              <a:t>A: </a:t>
            </a:r>
            <a:r>
              <a:rPr lang="zh-CN" altLang="en-US" dirty="0" smtClean="0"/>
              <a:t>爸爸的头发越来越少。</a:t>
            </a:r>
            <a:endParaRPr lang="en-US" altLang="zh-CN" dirty="0" smtClean="0"/>
          </a:p>
          <a:p>
            <a:pPr marL="0" indent="0">
              <a:buNone/>
            </a:pPr>
            <a:r>
              <a:rPr lang="en-US" altLang="zh-CN" dirty="0" smtClean="0"/>
              <a:t>B:  _________________</a:t>
            </a:r>
            <a:r>
              <a:rPr lang="zh-CN" altLang="en-US" dirty="0" smtClean="0"/>
              <a:t>。</a:t>
            </a:r>
            <a:endParaRPr lang="en-US" altLang="zh-CN" dirty="0" smtClean="0"/>
          </a:p>
          <a:p>
            <a:endParaRPr lang="zh-TW" altLang="en-US" dirty="0"/>
          </a:p>
        </p:txBody>
      </p:sp>
    </p:spTree>
    <p:extLst>
      <p:ext uri="{BB962C8B-B14F-4D97-AF65-F5344CB8AC3E}">
        <p14:creationId xmlns:p14="http://schemas.microsoft.com/office/powerpoint/2010/main" val="2601233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dirty="0" smtClean="0"/>
              <a:t>声调练习</a:t>
            </a:r>
            <a:endParaRPr lang="zh-TW" altLang="en-US" dirty="0"/>
          </a:p>
        </p:txBody>
      </p:sp>
      <p:sp>
        <p:nvSpPr>
          <p:cNvPr id="3" name="內容版面配置區 2"/>
          <p:cNvSpPr>
            <a:spLocks noGrp="1"/>
          </p:cNvSpPr>
          <p:nvPr>
            <p:ph idx="1"/>
          </p:nvPr>
        </p:nvSpPr>
        <p:spPr/>
        <p:txBody>
          <a:bodyPr/>
          <a:lstStyle/>
          <a:p>
            <a:r>
              <a:rPr lang="zh-CN" altLang="en-US" dirty="0" smtClean="0"/>
              <a:t>很多家长望子成龙，望女成凤，都希望自己的孩子小时候好好学习，将来能做出一番大事业。</a:t>
            </a:r>
            <a:endParaRPr lang="zh-TW" altLang="en-US" dirty="0"/>
          </a:p>
        </p:txBody>
      </p:sp>
    </p:spTree>
    <p:extLst>
      <p:ext uri="{BB962C8B-B14F-4D97-AF65-F5344CB8AC3E}">
        <p14:creationId xmlns:p14="http://schemas.microsoft.com/office/powerpoint/2010/main" val="99836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260648"/>
            <a:ext cx="8229600" cy="6336704"/>
          </a:xfrm>
        </p:spPr>
        <p:txBody>
          <a:bodyPr>
            <a:normAutofit/>
          </a:bodyPr>
          <a:lstStyle/>
          <a:p>
            <a:r>
              <a:rPr lang="zh-CN" altLang="en-US" dirty="0" smtClean="0"/>
              <a:t>很多家长望子成龙</a:t>
            </a:r>
            <a:endParaRPr lang="en-US" altLang="zh-CN" dirty="0" smtClean="0"/>
          </a:p>
          <a:p>
            <a:r>
              <a:rPr lang="zh-CN" altLang="en-US" dirty="0" smtClean="0"/>
              <a:t>很多家长望子成龙，望女成凤，</a:t>
            </a:r>
            <a:endParaRPr lang="en-US" altLang="zh-CN" dirty="0"/>
          </a:p>
          <a:p>
            <a:r>
              <a:rPr lang="zh-CN" altLang="en-US" dirty="0" smtClean="0"/>
              <a:t>很多家长望子成龙，望女成凤，都希望自己的孩子</a:t>
            </a:r>
            <a:endParaRPr lang="en-US" altLang="zh-CN" dirty="0" smtClean="0"/>
          </a:p>
          <a:p>
            <a:r>
              <a:rPr lang="zh-CN" altLang="en-US" dirty="0" smtClean="0"/>
              <a:t>很多家长望子成龙，望女成凤，都希望自己的孩子小时候好好学习</a:t>
            </a:r>
            <a:endParaRPr lang="en-US" altLang="zh-CN" dirty="0" smtClean="0"/>
          </a:p>
          <a:p>
            <a:r>
              <a:rPr lang="zh-CN" altLang="en-US" dirty="0" smtClean="0"/>
              <a:t>很多家长望子成龙，望女成凤，都希望自己的孩子小时候好好学习，将来能做出</a:t>
            </a:r>
            <a:endParaRPr lang="en-US" altLang="zh-CN" dirty="0" smtClean="0"/>
          </a:p>
          <a:p>
            <a:r>
              <a:rPr lang="zh-CN" altLang="en-US" dirty="0" smtClean="0"/>
              <a:t>很多家长望子成龙，望女成凤，都希望自己的孩子小时候好好学习，将来能做出一番大事业。</a:t>
            </a:r>
            <a:endParaRPr lang="zh-TW" altLang="en-US" dirty="0" smtClean="0"/>
          </a:p>
          <a:p>
            <a:endParaRPr lang="zh-TW" altLang="en-US" dirty="0" smtClean="0"/>
          </a:p>
          <a:p>
            <a:endParaRPr lang="zh-TW" altLang="en-US" dirty="0"/>
          </a:p>
        </p:txBody>
      </p:sp>
    </p:spTree>
    <p:extLst>
      <p:ext uri="{BB962C8B-B14F-4D97-AF65-F5344CB8AC3E}">
        <p14:creationId xmlns:p14="http://schemas.microsoft.com/office/powerpoint/2010/main" val="1390344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1064</Words>
  <Application>Microsoft Office PowerPoint</Application>
  <PresentationFormat>如螢幕大小 (4:3)</PresentationFormat>
  <Paragraphs>106</Paragraphs>
  <Slides>33</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33</vt:i4>
      </vt:variant>
    </vt:vector>
  </HeadingPairs>
  <TitlesOfParts>
    <vt:vector size="39" baseType="lpstr">
      <vt:lpstr>宋体</vt:lpstr>
      <vt:lpstr>新細明體</vt:lpstr>
      <vt:lpstr>Arial</vt:lpstr>
      <vt:lpstr>Calibri</vt:lpstr>
      <vt:lpstr>Wingdings</vt:lpstr>
      <vt:lpstr>Office 佈景主題</vt:lpstr>
      <vt:lpstr>Drill </vt:lpstr>
      <vt:lpstr>生词</vt:lpstr>
      <vt:lpstr>Kahoot</vt:lpstr>
      <vt:lpstr>Action completed “了”（lesson 1）</vt:lpstr>
      <vt:lpstr>Change of State “了”</vt:lpstr>
      <vt:lpstr>Double 了</vt:lpstr>
      <vt:lpstr>说到</vt:lpstr>
      <vt:lpstr>声调练习</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如果只能选一个，你觉得你的孩子应该学什么？</vt:lpstr>
    </vt:vector>
  </TitlesOfParts>
  <Company>C.M.T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ASUS</dc:creator>
  <cp:lastModifiedBy>ASUS</cp:lastModifiedBy>
  <cp:revision>30</cp:revision>
  <dcterms:created xsi:type="dcterms:W3CDTF">2018-11-28T12:44:52Z</dcterms:created>
  <dcterms:modified xsi:type="dcterms:W3CDTF">2018-12-01T22:27:37Z</dcterms:modified>
</cp:coreProperties>
</file>