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0" r:id="rId15"/>
    <p:sldId id="267" r:id="rId16"/>
    <p:sldId id="268" r:id="rId17"/>
    <p:sldId id="269" r:id="rId18"/>
    <p:sldId id="270" r:id="rId19"/>
    <p:sldId id="271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2" r:id="rId32"/>
    <p:sldId id="273" r:id="rId33"/>
    <p:sldId id="275" r:id="rId34"/>
    <p:sldId id="288" r:id="rId35"/>
    <p:sldId id="289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45" autoAdjust="0"/>
  </p:normalViewPr>
  <p:slideViewPr>
    <p:cSldViewPr>
      <p:cViewPr varScale="1">
        <p:scale>
          <a:sx n="81" d="100"/>
          <a:sy n="81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FFBC1-0505-4774-B8B8-E2EF92881499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C18C-96E9-4171-9414-91BD1B0EC4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1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C18C-96E9-4171-9414-91BD1B0EC4B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2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6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53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97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7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5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4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63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00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6017-BAB3-4EBC-92A9-B3B61AA8D954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04AC-2A71-44BC-93E9-838A4369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Drill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20181205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00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07300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1058"/>
            <a:ext cx="9144000" cy="36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7" y="1052737"/>
            <a:ext cx="876481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2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" y="692696"/>
            <a:ext cx="8850863" cy="2160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52935"/>
            <a:ext cx="8964488" cy="29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" y="-9240"/>
            <a:ext cx="9390396" cy="7182499"/>
          </a:xfrm>
        </p:spPr>
      </p:pic>
    </p:spTree>
    <p:extLst>
      <p:ext uri="{BB962C8B-B14F-4D97-AF65-F5344CB8AC3E}">
        <p14:creationId xmlns:p14="http://schemas.microsoft.com/office/powerpoint/2010/main" val="377024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"/>
            <a:ext cx="169168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 smtClean="0"/>
              <a:t>起来</a:t>
            </a:r>
            <a:endParaRPr lang="zh-TW" altLang="en-US" sz="5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22746"/>
            <a:ext cx="716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When </a:t>
            </a:r>
            <a:r>
              <a:rPr lang="zh-TW" altLang="en-US" sz="2800" dirty="0" smtClean="0"/>
              <a:t>起来 </a:t>
            </a:r>
            <a:r>
              <a:rPr lang="en-US" altLang="zh-TW" sz="2800" dirty="0" smtClean="0"/>
              <a:t>follows the verb as a complement, it indicates the beginning, the initial point, of an action or state, to begin to.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43608" y="227687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The verb before </a:t>
            </a:r>
            <a:r>
              <a:rPr lang="zh-TW" altLang="en-US" sz="4400" dirty="0" smtClean="0"/>
              <a:t>起来 </a:t>
            </a:r>
            <a:r>
              <a:rPr lang="en-US" altLang="zh-TW" sz="4400" dirty="0" smtClean="0"/>
              <a:t>can be action verbs.</a:t>
            </a:r>
            <a:endParaRPr lang="zh-TW" altLang="en-US" sz="4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4293096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听他说完那些话，大家都笑了</a:t>
            </a:r>
            <a:r>
              <a:rPr lang="zh-TW" altLang="en-US" sz="6000" dirty="0" smtClean="0">
                <a:solidFill>
                  <a:srgbClr val="FF0000"/>
                </a:solidFill>
              </a:rPr>
              <a:t>起来</a:t>
            </a:r>
            <a:r>
              <a:rPr lang="zh-TW" altLang="en-US" sz="6000" dirty="0" smtClean="0"/>
              <a:t>。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586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CN" altLang="en-US" dirty="0"/>
              <a:t>那</a:t>
            </a:r>
            <a:r>
              <a:rPr lang="zh-CN" altLang="en-US" dirty="0" smtClean="0"/>
              <a:t>个故事说到一半，她就开始哭了。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这</a:t>
            </a:r>
            <a:r>
              <a:rPr lang="zh-CN" altLang="en-US" dirty="0" smtClean="0">
                <a:sym typeface="Wingdings" panose="05000000000000000000" pitchFamily="2" charset="2"/>
              </a:rPr>
              <a:t>个孩子疼得开始叫了。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我觉得他的话很有趣就笑了。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老</a:t>
            </a:r>
            <a:r>
              <a:rPr lang="zh-CN" altLang="en-US" dirty="0" smtClean="0">
                <a:sym typeface="Wingdings" panose="05000000000000000000" pitchFamily="2" charset="2"/>
              </a:rPr>
              <a:t>师还没叫他念书，他就开始念了。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1"/>
            <a:ext cx="169168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 smtClean="0"/>
              <a:t>起来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5937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请用</a:t>
            </a:r>
            <a:r>
              <a:rPr lang="en-US" altLang="zh-CN" dirty="0" smtClean="0"/>
              <a:t>V</a:t>
            </a:r>
            <a:r>
              <a:rPr lang="zh-CN" altLang="en-US" dirty="0" smtClean="0"/>
              <a:t>起</a:t>
            </a:r>
            <a:r>
              <a:rPr lang="en-US" altLang="zh-CN" dirty="0" smtClean="0"/>
              <a:t>O</a:t>
            </a:r>
            <a:r>
              <a:rPr lang="zh-CN" altLang="en-US" dirty="0" smtClean="0"/>
              <a:t>来回答问题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今天早上天气很好。现在是下午。下雨了。这时候你会说什么？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今天早上天气很好，</a:t>
            </a:r>
            <a:r>
              <a:rPr lang="en-US" altLang="zh-CN" dirty="0" smtClean="0">
                <a:sym typeface="Wingdings" panose="05000000000000000000" pitchFamily="2" charset="2"/>
              </a:rPr>
              <a:t>_______________</a:t>
            </a:r>
            <a:r>
              <a:rPr lang="zh-CN" altLang="en-US" dirty="0" smtClean="0">
                <a:sym typeface="Wingdings" panose="05000000000000000000" pitchFamily="2" charset="2"/>
              </a:rPr>
              <a:t>？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现</a:t>
            </a:r>
            <a:r>
              <a:rPr lang="zh-CN" altLang="en-US" dirty="0" smtClean="0">
                <a:sym typeface="Wingdings" panose="05000000000000000000" pitchFamily="2" charset="2"/>
              </a:rPr>
              <a:t>在是下午三点，你看见妈妈开始做晚饭了。你会跟妈妈说什么？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现在才三点，</a:t>
            </a:r>
            <a:r>
              <a:rPr lang="en-US" altLang="zh-CN" dirty="0">
                <a:sym typeface="Wingdings" panose="05000000000000000000" pitchFamily="2" charset="2"/>
              </a:rPr>
              <a:t>_______________</a:t>
            </a:r>
            <a:r>
              <a:rPr lang="zh-CN" altLang="en-US" dirty="0">
                <a:sym typeface="Wingdings" panose="05000000000000000000" pitchFamily="2" charset="2"/>
              </a:rPr>
              <a:t>？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 smtClean="0"/>
              <a:t>你同屋从来不喝酒，可是你现在看见他在喝酒，你会跟他说什么？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你以前不喝酒，</a:t>
            </a:r>
            <a:r>
              <a:rPr lang="en-US" altLang="zh-CN" dirty="0">
                <a:sym typeface="Wingdings" panose="05000000000000000000" pitchFamily="2" charset="2"/>
              </a:rPr>
              <a:t>_______________</a:t>
            </a:r>
            <a:r>
              <a:rPr lang="zh-CN" altLang="en-US" dirty="0">
                <a:sym typeface="Wingdings" panose="05000000000000000000" pitchFamily="2" charset="2"/>
              </a:rPr>
              <a:t>？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1"/>
            <a:ext cx="169168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 smtClean="0"/>
              <a:t>起来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7177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4067945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 smtClean="0"/>
              <a:t>Conjunction </a:t>
            </a:r>
            <a:r>
              <a:rPr lang="zh-TW" altLang="en-US" sz="4800" dirty="0" smtClean="0"/>
              <a:t>而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71600" y="1181650"/>
            <a:ext cx="7453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而 </a:t>
            </a:r>
            <a:r>
              <a:rPr lang="en-US" altLang="zh-TW" sz="3200" dirty="0" smtClean="0"/>
              <a:t>is used to connect two clauses that represent the different or contrasting characteristics or situation, often in literary language.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4766" y="3594407"/>
            <a:ext cx="7850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中国西边是高原，那儿有世界上最高的山。</a:t>
            </a:r>
            <a:r>
              <a:rPr lang="zh-TW" altLang="en-US" sz="5400" dirty="0" smtClean="0">
                <a:solidFill>
                  <a:srgbClr val="FF0000"/>
                </a:solidFill>
              </a:rPr>
              <a:t>而</a:t>
            </a:r>
            <a:r>
              <a:rPr lang="zh-TW" altLang="en-US" sz="5400" dirty="0" smtClean="0"/>
              <a:t>东边有平原和大海。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8807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小林</a:t>
            </a:r>
            <a:r>
              <a:rPr lang="zh-CN" altLang="en-US" dirty="0"/>
              <a:t>在捷克留学，</a:t>
            </a:r>
            <a:r>
              <a:rPr lang="zh-TW" altLang="en-US" dirty="0"/>
              <a:t>毕业以后计画回中国工作</a:t>
            </a:r>
            <a:r>
              <a:rPr lang="zh-TW" altLang="en-US" dirty="0"/>
              <a:t>，</a:t>
            </a:r>
            <a:r>
              <a:rPr lang="en-US" altLang="zh-TW" dirty="0"/>
              <a:t>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TW" altLang="en-US" dirty="0"/>
              <a:t>我哥哥已经拿到硕士学位了</a:t>
            </a:r>
            <a:r>
              <a:rPr lang="zh-TW" altLang="en-US" dirty="0"/>
              <a:t>，</a:t>
            </a:r>
            <a:r>
              <a:rPr lang="en-US" altLang="zh-TW" dirty="0"/>
              <a:t> 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TW" altLang="en-US" dirty="0"/>
              <a:t>我打算和男朋友結婚後搬出去住</a:t>
            </a:r>
            <a:r>
              <a:rPr lang="zh-TW" altLang="en-US" dirty="0"/>
              <a:t>，</a:t>
            </a:r>
            <a:r>
              <a:rPr lang="en-US" altLang="zh-TW" dirty="0"/>
              <a:t> ________________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1" y="0"/>
            <a:ext cx="4067945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 smtClean="0"/>
              <a:t>Conjunction </a:t>
            </a:r>
            <a:r>
              <a:rPr lang="zh-TW" altLang="en-US" sz="4800" dirty="0" smtClean="0"/>
              <a:t>而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370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https://quizlet.com/_5qxoh2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6298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0" y="0"/>
            <a:ext cx="3131840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最</a:t>
            </a:r>
            <a:r>
              <a:rPr lang="en-US" altLang="zh-TW" sz="4400" dirty="0" err="1" smtClean="0"/>
              <a:t>adj</a:t>
            </a:r>
            <a:r>
              <a:rPr lang="zh-TW" altLang="en-US" sz="4400" dirty="0" smtClean="0"/>
              <a:t>不过了</a:t>
            </a:r>
            <a:endParaRPr lang="zh-TW" altLang="en-US" sz="4400" dirty="0"/>
          </a:p>
        </p:txBody>
      </p:sp>
      <p:sp>
        <p:nvSpPr>
          <p:cNvPr id="5" name="文字方塊 2"/>
          <p:cNvSpPr txBox="1"/>
          <p:nvPr/>
        </p:nvSpPr>
        <p:spPr>
          <a:xfrm>
            <a:off x="1331640" y="1628800"/>
            <a:ext cx="6599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最</a:t>
            </a:r>
            <a:r>
              <a:rPr lang="en-US" altLang="zh-TW" sz="3200" dirty="0" err="1" smtClean="0"/>
              <a:t>adj</a:t>
            </a:r>
            <a:r>
              <a:rPr lang="zh-TW" altLang="en-US" sz="3200" dirty="0" smtClean="0"/>
              <a:t>不过了 </a:t>
            </a:r>
            <a:r>
              <a:rPr lang="en-US" altLang="zh-TW" sz="3200" dirty="0" smtClean="0"/>
              <a:t>means </a:t>
            </a:r>
            <a:r>
              <a:rPr lang="zh-TW" altLang="en-US" sz="3200" dirty="0" smtClean="0"/>
              <a:t>没有比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更</a:t>
            </a:r>
            <a:r>
              <a:rPr lang="en-US" altLang="zh-TW" sz="3200" dirty="0" err="1" smtClean="0"/>
              <a:t>adj</a:t>
            </a:r>
            <a:r>
              <a:rPr lang="zh-TW" altLang="en-US" sz="3200" dirty="0" smtClean="0"/>
              <a:t>的（</a:t>
            </a:r>
            <a:r>
              <a:rPr lang="en-US" altLang="zh-TW" sz="3200" dirty="0" smtClean="0"/>
              <a:t>none can surpass)</a:t>
            </a:r>
          </a:p>
          <a:p>
            <a:r>
              <a:rPr lang="en-US" altLang="zh-TW" sz="3200" dirty="0" smtClean="0"/>
              <a:t>It is a rather strong expression.</a:t>
            </a:r>
            <a:endParaRPr lang="zh-TW" altLang="en-US" sz="3200" dirty="0"/>
          </a:p>
        </p:txBody>
      </p:sp>
      <p:sp>
        <p:nvSpPr>
          <p:cNvPr id="6" name="文字方塊 3"/>
          <p:cNvSpPr txBox="1"/>
          <p:nvPr/>
        </p:nvSpPr>
        <p:spPr>
          <a:xfrm>
            <a:off x="755576" y="436510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她过生日，买花送她最好不过了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2378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A: </a:t>
            </a:r>
            <a:r>
              <a:rPr lang="zh-CN" altLang="en-US" dirty="0" smtClean="0"/>
              <a:t>什么时候去捷克好？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B: 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A: </a:t>
            </a:r>
            <a:r>
              <a:rPr lang="zh-CN" altLang="en-US" dirty="0" smtClean="0"/>
              <a:t>你觉得你念什么最合适？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 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zh-CN" dirty="0"/>
              <a:t>A: </a:t>
            </a:r>
            <a:r>
              <a:rPr lang="zh-CN" altLang="en-US" dirty="0" smtClean="0"/>
              <a:t>我的生日快到了，你觉得送什么礼物给我最好？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 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文字方塊 1"/>
          <p:cNvSpPr txBox="1"/>
          <p:nvPr/>
        </p:nvSpPr>
        <p:spPr>
          <a:xfrm>
            <a:off x="0" y="0"/>
            <a:ext cx="3131840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最</a:t>
            </a:r>
            <a:r>
              <a:rPr lang="en-US" altLang="zh-TW" sz="4400" dirty="0" err="1" smtClean="0"/>
              <a:t>adj</a:t>
            </a:r>
            <a:r>
              <a:rPr lang="zh-TW" altLang="en-US" sz="4400" dirty="0" smtClean="0"/>
              <a:t>不过了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5573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  <p:sp>
        <p:nvSpPr>
          <p:cNvPr id="5" name="文字方塊 2"/>
          <p:cNvSpPr txBox="1"/>
          <p:nvPr/>
        </p:nvSpPr>
        <p:spPr>
          <a:xfrm>
            <a:off x="899592" y="141277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To indicate that someone has had the experience of doing </a:t>
            </a:r>
            <a:r>
              <a:rPr lang="en-US" altLang="zh-TW" sz="3200" dirty="0"/>
              <a:t>something</a:t>
            </a:r>
            <a:r>
              <a:rPr lang="en-US" altLang="zh-TW" sz="3200" dirty="0" smtClean="0"/>
              <a:t>,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we</a:t>
            </a:r>
            <a:r>
              <a:rPr lang="en-US" altLang="zh-TW" sz="3200" dirty="0" smtClean="0"/>
              <a:t> </a:t>
            </a:r>
            <a:r>
              <a:rPr lang="en-US" altLang="zh-TW" sz="3200" dirty="0" smtClean="0"/>
              <a:t>use the dynamic particle </a:t>
            </a:r>
            <a:r>
              <a:rPr lang="zh-TW" altLang="en-US" sz="3200" dirty="0" smtClean="0"/>
              <a:t>过</a:t>
            </a:r>
            <a:r>
              <a:rPr lang="en-US" altLang="zh-TW" sz="3200" dirty="0" smtClean="0"/>
              <a:t>. It differs from </a:t>
            </a:r>
            <a:r>
              <a:rPr lang="zh-TW" altLang="en-US" sz="3200" dirty="0" smtClean="0"/>
              <a:t>了 </a:t>
            </a:r>
            <a:r>
              <a:rPr lang="en-US" altLang="zh-TW" sz="3200" dirty="0" smtClean="0"/>
              <a:t>in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two ways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2669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了：</a:t>
            </a:r>
            <a:r>
              <a:rPr lang="en-US" altLang="zh-CN" dirty="0" smtClean="0"/>
              <a:t>emphasize the action completed</a:t>
            </a:r>
          </a:p>
          <a:p>
            <a:pPr marL="0" indent="0">
              <a:buNone/>
            </a:pPr>
            <a:r>
              <a:rPr lang="zh-CN" altLang="en-US" dirty="0" smtClean="0"/>
              <a:t>过：</a:t>
            </a:r>
            <a:r>
              <a:rPr lang="en-US" altLang="zh-CN" dirty="0" smtClean="0"/>
              <a:t>emphasize the experience.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3325605"/>
            <a:ext cx="8229600" cy="125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我看了那个电影，很好看。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我看过那个电影，很好看。</a:t>
            </a:r>
            <a:endParaRPr lang="en-US" altLang="zh-CN" dirty="0" smtClean="0"/>
          </a:p>
        </p:txBody>
      </p:sp>
      <p:sp>
        <p:nvSpPr>
          <p:cNvPr id="5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6840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en-US" dirty="0" smtClean="0"/>
              <a:t>V </a:t>
            </a:r>
            <a:r>
              <a:rPr lang="zh-CN" altLang="en-US" dirty="0" smtClean="0"/>
              <a:t>了：动作可能持续到现在。（</a:t>
            </a:r>
            <a:r>
              <a:rPr lang="en-US" altLang="zh-CN" dirty="0" smtClean="0"/>
              <a:t>the action may continue up to the present moment.)</a:t>
            </a:r>
            <a:endParaRPr lang="en-US" altLang="zh-CN" dirty="0"/>
          </a:p>
          <a:p>
            <a:r>
              <a:rPr lang="en-US" dirty="0" smtClean="0"/>
              <a:t>V </a:t>
            </a:r>
            <a:r>
              <a:rPr lang="zh-CN" altLang="en-US" dirty="0" smtClean="0"/>
              <a:t>过：动作完成了，现在已经不再如此。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(the action is finished.)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3968" y="4437112"/>
            <a:ext cx="8229600" cy="125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她当了三年的医生。（她现在可能还是医生）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她当过三年的医生。</a:t>
            </a:r>
            <a:r>
              <a:rPr lang="zh-CN" altLang="en-US" dirty="0"/>
              <a:t> （她现</a:t>
            </a:r>
            <a:r>
              <a:rPr lang="zh-CN" altLang="en-US" dirty="0" smtClean="0"/>
              <a:t>在已经不是医</a:t>
            </a:r>
            <a:r>
              <a:rPr lang="zh-CN" altLang="en-US" dirty="0"/>
              <a:t>生）</a:t>
            </a:r>
            <a:endParaRPr lang="en-US" altLang="zh-CN" dirty="0" smtClean="0"/>
          </a:p>
        </p:txBody>
      </p:sp>
      <p:sp>
        <p:nvSpPr>
          <p:cNvPr id="5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1142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r>
              <a:rPr lang="zh-CN" altLang="en-US" sz="5400" dirty="0" smtClean="0"/>
              <a:t>她结了婚。（？）</a:t>
            </a:r>
            <a:endParaRPr lang="en-US" altLang="zh-CN" sz="5400" dirty="0" smtClean="0"/>
          </a:p>
          <a:p>
            <a:r>
              <a:rPr lang="zh-CN" altLang="en-US" sz="5400" dirty="0" smtClean="0"/>
              <a:t>她结过婚。</a:t>
            </a:r>
            <a:r>
              <a:rPr lang="zh-CN" altLang="en-US" sz="5400" dirty="0"/>
              <a:t> （？）</a:t>
            </a:r>
            <a:endParaRPr lang="cs-CZ" sz="5400" dirty="0"/>
          </a:p>
        </p:txBody>
      </p:sp>
      <p:sp>
        <p:nvSpPr>
          <p:cNvPr id="4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8763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5113172" cy="3834879"/>
          </a:xfrm>
        </p:spPr>
      </p:pic>
      <p:sp>
        <p:nvSpPr>
          <p:cNvPr id="4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44164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918108" cy="3888432"/>
          </a:xfrm>
        </p:spPr>
      </p:pic>
      <p:sp>
        <p:nvSpPr>
          <p:cNvPr id="6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74563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2132856"/>
            <a:ext cx="8921021" cy="3345383"/>
          </a:xfrm>
        </p:spPr>
      </p:pic>
      <p:sp>
        <p:nvSpPr>
          <p:cNvPr id="7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25840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19" y="1844824"/>
            <a:ext cx="6091361" cy="4350972"/>
          </a:xfrm>
        </p:spPr>
      </p:pic>
      <p:sp>
        <p:nvSpPr>
          <p:cNvPr id="5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3880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Draw </a:t>
            </a:r>
            <a:r>
              <a:rPr lang="en-US" altLang="zh-TW" dirty="0" smtClean="0"/>
              <a:t>and Guess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81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在捷克，你去过哪些城市？</a:t>
            </a:r>
            <a:endParaRPr lang="en-US" altLang="zh-CN" dirty="0" smtClean="0"/>
          </a:p>
          <a:p>
            <a:r>
              <a:rPr lang="zh-CN" altLang="en-US" dirty="0"/>
              <a:t>你看</a:t>
            </a:r>
            <a:r>
              <a:rPr lang="zh-CN" altLang="en-US" dirty="0" smtClean="0"/>
              <a:t>过哪些电影？</a:t>
            </a:r>
            <a:endParaRPr lang="en-US" altLang="zh-CN" dirty="0" smtClean="0"/>
          </a:p>
          <a:p>
            <a:r>
              <a:rPr lang="zh-CN" altLang="en-US" dirty="0" smtClean="0"/>
              <a:t>你上网聊过天吗？</a:t>
            </a:r>
            <a:endParaRPr lang="en-US" altLang="zh-CN" dirty="0" smtClean="0"/>
          </a:p>
          <a:p>
            <a:r>
              <a:rPr lang="zh-CN" altLang="en-US" dirty="0" smtClean="0"/>
              <a:t>你听过</a:t>
            </a:r>
            <a:r>
              <a:rPr lang="zh-CN" altLang="en-US" dirty="0"/>
              <a:t>吴</a:t>
            </a:r>
            <a:r>
              <a:rPr lang="zh-CN" altLang="en-US" dirty="0" smtClean="0"/>
              <a:t>老师的课吗？</a:t>
            </a:r>
            <a:endParaRPr lang="en-US" altLang="zh-CN" dirty="0" smtClean="0"/>
          </a:p>
          <a:p>
            <a:r>
              <a:rPr lang="zh-CN" altLang="en-US" dirty="0" smtClean="0"/>
              <a:t>你参加过比赛吗？参加过什么比赛？</a:t>
            </a:r>
            <a:endParaRPr lang="en-US" altLang="zh-CN" dirty="0" smtClean="0"/>
          </a:p>
          <a:p>
            <a:r>
              <a:rPr lang="zh-CN" altLang="en-US" dirty="0" smtClean="0"/>
              <a:t>你猜老师去过捷克的哪些城市</a:t>
            </a:r>
            <a:r>
              <a:rPr lang="zh-CN" altLang="en-US" dirty="0"/>
              <a:t>？</a:t>
            </a:r>
            <a:endParaRPr lang="cs-CZ" dirty="0"/>
          </a:p>
        </p:txBody>
      </p:sp>
      <p:sp>
        <p:nvSpPr>
          <p:cNvPr id="4" name="文字方塊 1"/>
          <p:cNvSpPr txBox="1"/>
          <p:nvPr/>
        </p:nvSpPr>
        <p:spPr>
          <a:xfrm>
            <a:off x="-1" y="0"/>
            <a:ext cx="579613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过 </a:t>
            </a:r>
            <a:r>
              <a:rPr lang="en-US" altLang="zh-TW" sz="4400" dirty="0" smtClean="0"/>
              <a:t>indicating experience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7185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8100393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为了（</a:t>
            </a:r>
            <a:r>
              <a:rPr lang="en-US" altLang="zh-TW" sz="4000" dirty="0" smtClean="0"/>
              <a:t>in order to )and </a:t>
            </a:r>
            <a:r>
              <a:rPr lang="zh-TW" altLang="en-US" sz="4000" dirty="0" smtClean="0"/>
              <a:t>因为</a:t>
            </a:r>
            <a:r>
              <a:rPr lang="en-US" altLang="zh-TW" sz="4000" dirty="0" smtClean="0"/>
              <a:t>(because)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9370" y="1700808"/>
            <a:ext cx="742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为了 </a:t>
            </a:r>
            <a:r>
              <a:rPr lang="en-US" altLang="zh-TW" sz="3200" dirty="0" smtClean="0"/>
              <a:t>denotes </a:t>
            </a:r>
            <a:r>
              <a:rPr lang="en-US" altLang="zh-TW" sz="3200" dirty="0" smtClean="0">
                <a:solidFill>
                  <a:srgbClr val="FF0000"/>
                </a:solidFill>
              </a:rPr>
              <a:t>purpose</a:t>
            </a:r>
            <a:r>
              <a:rPr lang="en-US" altLang="zh-TW" sz="3200" dirty="0" smtClean="0"/>
              <a:t>, </a:t>
            </a:r>
            <a:r>
              <a:rPr lang="zh-TW" altLang="en-US" sz="3200" dirty="0" smtClean="0"/>
              <a:t>因为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denotes </a:t>
            </a:r>
            <a:r>
              <a:rPr lang="en-US" altLang="zh-TW" sz="3200" dirty="0" smtClean="0">
                <a:solidFill>
                  <a:srgbClr val="FF0000"/>
                </a:solidFill>
              </a:rPr>
              <a:t>cause</a:t>
            </a:r>
            <a:r>
              <a:rPr lang="en-US" altLang="zh-TW" sz="3200" dirty="0" smtClean="0"/>
              <a:t>.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39370" y="2955339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为了</a:t>
            </a:r>
            <a:r>
              <a:rPr lang="zh-TW" altLang="en-US" sz="3600" dirty="0" smtClean="0"/>
              <a:t>中文学得更好，我明年要去中国留学。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346178" y="4271426"/>
            <a:ext cx="8618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因为</a:t>
            </a:r>
            <a:r>
              <a:rPr lang="zh-TW" altLang="en-US" sz="3600" dirty="0"/>
              <a:t>在中国学中文条件更好，所以我明年去中国留学。</a:t>
            </a:r>
          </a:p>
        </p:txBody>
      </p:sp>
    </p:spTree>
    <p:extLst>
      <p:ext uri="{BB962C8B-B14F-4D97-AF65-F5344CB8AC3E}">
        <p14:creationId xmlns:p14="http://schemas.microsoft.com/office/powerpoint/2010/main" val="4101040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820472" cy="48531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____</a:t>
            </a:r>
            <a:r>
              <a:rPr lang="zh-CN" altLang="en-US" dirty="0" smtClean="0"/>
              <a:t>学中文，王先生去北京念书。</a:t>
            </a:r>
            <a:endParaRPr lang="en-US" altLang="zh-CN" dirty="0" smtClean="0"/>
          </a:p>
          <a:p>
            <a:r>
              <a:rPr lang="en-US" altLang="zh-TW" dirty="0" smtClean="0"/>
              <a:t>____</a:t>
            </a:r>
            <a:r>
              <a:rPr lang="zh-CN" altLang="en-US" dirty="0" smtClean="0"/>
              <a:t>要学中文，所以王先生去北京念书。</a:t>
            </a:r>
            <a:endParaRPr lang="en-US" altLang="zh-CN" dirty="0" smtClean="0"/>
          </a:p>
          <a:p>
            <a:r>
              <a:rPr lang="en-US" altLang="zh-TW" dirty="0" smtClean="0"/>
              <a:t>____</a:t>
            </a:r>
            <a:r>
              <a:rPr lang="zh-CN" altLang="en-US" dirty="0" smtClean="0"/>
              <a:t>健康，他天天跑步。</a:t>
            </a:r>
            <a:endParaRPr lang="en-US" altLang="zh-CN" dirty="0" smtClean="0"/>
          </a:p>
          <a:p>
            <a:r>
              <a:rPr lang="en-US" altLang="zh-CN" dirty="0" smtClean="0"/>
              <a:t>____</a:t>
            </a:r>
            <a:r>
              <a:rPr lang="zh-CN" altLang="en-US" dirty="0" smtClean="0"/>
              <a:t>他妈妈是俄罗斯人，所以他会说俄语。</a:t>
            </a:r>
            <a:endParaRPr lang="en-US" altLang="zh-CN" dirty="0" smtClean="0"/>
          </a:p>
          <a:p>
            <a:r>
              <a:rPr lang="en-US" altLang="zh-TW" dirty="0" smtClean="0"/>
              <a:t>____</a:t>
            </a:r>
            <a:r>
              <a:rPr lang="zh-CN" altLang="en-US" dirty="0"/>
              <a:t>赚钱，他到餐馆打工。</a:t>
            </a:r>
            <a:endParaRPr lang="en-US" altLang="zh-CN" dirty="0"/>
          </a:p>
          <a:p>
            <a:r>
              <a:rPr lang="en-US" altLang="zh-CN" dirty="0"/>
              <a:t>____</a:t>
            </a:r>
            <a:r>
              <a:rPr lang="zh-CN" altLang="en-US" dirty="0"/>
              <a:t>这个歌很容易，所以我们都会唱。</a:t>
            </a:r>
            <a:endParaRPr lang="en-US" altLang="zh-CN" dirty="0"/>
          </a:p>
          <a:p>
            <a:r>
              <a:rPr lang="en-US" altLang="zh-CN" dirty="0" smtClean="0"/>
              <a:t>____</a:t>
            </a:r>
            <a:r>
              <a:rPr lang="zh-CN" altLang="en-US" dirty="0" smtClean="0"/>
              <a:t>因为他有很多英国朋友，所以他英文说得不错。</a:t>
            </a:r>
            <a:endParaRPr lang="en-US" altLang="zh-CN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-1" y="0"/>
            <a:ext cx="8100393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为了（</a:t>
            </a:r>
            <a:r>
              <a:rPr lang="en-US" altLang="zh-TW" sz="4000" dirty="0" smtClean="0"/>
              <a:t>in order to )and </a:t>
            </a:r>
            <a:r>
              <a:rPr lang="zh-TW" altLang="en-US" sz="4000" dirty="0" smtClean="0"/>
              <a:t>因为</a:t>
            </a:r>
            <a:r>
              <a:rPr lang="en-US" altLang="zh-TW" sz="4000" dirty="0" smtClean="0"/>
              <a:t>(because)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32990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-1" y="0"/>
            <a:ext cx="5508105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一下子（</a:t>
            </a:r>
            <a:r>
              <a:rPr lang="en-US" altLang="zh-TW" sz="4400" dirty="0" smtClean="0"/>
              <a:t>in an instant)</a:t>
            </a:r>
          </a:p>
        </p:txBody>
      </p:sp>
      <p:sp>
        <p:nvSpPr>
          <p:cNvPr id="5" name="文字方塊 2"/>
          <p:cNvSpPr txBox="1"/>
          <p:nvPr/>
        </p:nvSpPr>
        <p:spPr>
          <a:xfrm>
            <a:off x="1115616" y="1196752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一下子</a:t>
            </a:r>
            <a:r>
              <a:rPr lang="en-US" altLang="zh-TW" sz="3200" dirty="0" smtClean="0"/>
              <a:t>is equivalent to </a:t>
            </a:r>
            <a:r>
              <a:rPr lang="zh-TW" altLang="en-US" sz="3200" dirty="0" smtClean="0"/>
              <a:t>一下</a:t>
            </a:r>
            <a:r>
              <a:rPr lang="en-US" altLang="zh-TW" sz="3200" dirty="0" smtClean="0"/>
              <a:t>. It means </a:t>
            </a:r>
            <a:r>
              <a:rPr lang="zh-CN" altLang="en-US" sz="3200" dirty="0" smtClean="0"/>
              <a:t>“</a:t>
            </a:r>
            <a:r>
              <a:rPr lang="en-US" altLang="zh-TW" sz="3200" dirty="0" smtClean="0"/>
              <a:t>not much time has gone by</a:t>
            </a:r>
            <a:r>
              <a:rPr lang="zh-CN" altLang="en-US" sz="3200" dirty="0" smtClean="0"/>
              <a:t>”</a:t>
            </a:r>
            <a:r>
              <a:rPr lang="en-US" altLang="zh-TW" sz="3200" dirty="0" smtClean="0"/>
              <a:t>and </a:t>
            </a:r>
            <a:r>
              <a:rPr lang="en-US" altLang="zh-TW" sz="3200" dirty="0"/>
              <a:t>often</a:t>
            </a:r>
            <a:r>
              <a:rPr lang="zh-TW" altLang="en-US" sz="3200" dirty="0"/>
              <a:t> </a:t>
            </a:r>
            <a:r>
              <a:rPr lang="en-US" altLang="zh-TW" sz="3200" dirty="0"/>
              <a:t>used to depict how fast or </a:t>
            </a:r>
            <a:r>
              <a:rPr lang="en-US" altLang="zh-TW" sz="3200" dirty="0" smtClean="0"/>
              <a:t>soon actions or things happen.</a:t>
            </a:r>
            <a:endParaRPr lang="zh-TW" altLang="en-US" sz="3200" dirty="0"/>
          </a:p>
        </p:txBody>
      </p:sp>
      <p:sp>
        <p:nvSpPr>
          <p:cNvPr id="7" name="文字方塊 3"/>
          <p:cNvSpPr txBox="1"/>
          <p:nvPr/>
        </p:nvSpPr>
        <p:spPr>
          <a:xfrm>
            <a:off x="539552" y="386104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你</a:t>
            </a:r>
            <a:r>
              <a:rPr lang="zh-TW" altLang="en-US" sz="6600" dirty="0" smtClean="0">
                <a:solidFill>
                  <a:srgbClr val="FF0000"/>
                </a:solidFill>
              </a:rPr>
              <a:t>一下子</a:t>
            </a:r>
            <a:r>
              <a:rPr lang="zh-TW" altLang="en-US" sz="6600" dirty="0" smtClean="0"/>
              <a:t>就要从南边跑到最北边去？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7727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弟弟十分钟吃了三碗饭。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妈妈给她的零用钱她半天就花完了。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 smtClean="0"/>
              <a:t>中文不难，我一个月就学会了。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文字方塊 1"/>
          <p:cNvSpPr txBox="1"/>
          <p:nvPr/>
        </p:nvSpPr>
        <p:spPr>
          <a:xfrm>
            <a:off x="-1" y="0"/>
            <a:ext cx="5508105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一下子（</a:t>
            </a:r>
            <a:r>
              <a:rPr lang="en-US" altLang="zh-TW" sz="4400" dirty="0" smtClean="0"/>
              <a:t>in an instant)</a:t>
            </a:r>
          </a:p>
        </p:txBody>
      </p:sp>
    </p:spTree>
    <p:extLst>
      <p:ext uri="{BB962C8B-B14F-4D97-AF65-F5344CB8AC3E}">
        <p14:creationId xmlns:p14="http://schemas.microsoft.com/office/powerpoint/2010/main" val="2278887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820" y="1417638"/>
            <a:ext cx="3602360" cy="129614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中国地理知识王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2717305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https://play.kahoot.it/#/gameover?quizId=2f0010b0-e9e6-4b7b-a2ab-737115f05406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44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声调练习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冰灯好看是好看，可是哈尔滨现在冷得不得了，夏天再去吧。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67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zh-CN" altLang="en-US" dirty="0"/>
              <a:t>冰灯好看是好看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冰灯好看是好看，可是哈尔</a:t>
            </a:r>
            <a:r>
              <a:rPr lang="zh-CN" altLang="en-US" dirty="0" smtClean="0"/>
              <a:t>滨</a:t>
            </a:r>
            <a:endParaRPr lang="zh-TW" altLang="en-US" dirty="0"/>
          </a:p>
          <a:p>
            <a:r>
              <a:rPr lang="zh-CN" altLang="en-US" dirty="0"/>
              <a:t>冰灯好看是好看，可是哈尔滨现在冷得</a:t>
            </a:r>
            <a:r>
              <a:rPr lang="zh-CN" altLang="en-US" dirty="0" smtClean="0"/>
              <a:t>不得了</a:t>
            </a:r>
            <a:endParaRPr lang="en-US" altLang="zh-CN" dirty="0" smtClean="0"/>
          </a:p>
          <a:p>
            <a:r>
              <a:rPr lang="zh-CN" altLang="en-US" dirty="0" smtClean="0"/>
              <a:t>冰</a:t>
            </a:r>
            <a:r>
              <a:rPr lang="zh-CN" altLang="en-US" dirty="0"/>
              <a:t>灯好看是好看，可是哈尔滨现在冷得不得了，夏天再去吧。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241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1691680" y="1196752"/>
            <a:ext cx="6091712" cy="4752527"/>
          </a:xfrm>
        </p:spPr>
      </p:pic>
    </p:spTree>
    <p:extLst>
      <p:ext uri="{BB962C8B-B14F-4D97-AF65-F5344CB8AC3E}">
        <p14:creationId xmlns:p14="http://schemas.microsoft.com/office/powerpoint/2010/main" val="28894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89987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062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" y="764704"/>
            <a:ext cx="913946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184"/>
            <a:ext cx="9144000" cy="34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Předvádění na obrazovce (4:3)</PresentationFormat>
  <Paragraphs>106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新細明體</vt:lpstr>
      <vt:lpstr>宋体</vt:lpstr>
      <vt:lpstr>Arial</vt:lpstr>
      <vt:lpstr>Calibri</vt:lpstr>
      <vt:lpstr>Wingdings</vt:lpstr>
      <vt:lpstr>Office 佈景主題</vt:lpstr>
      <vt:lpstr>Drill</vt:lpstr>
      <vt:lpstr>生词</vt:lpstr>
      <vt:lpstr>Draw and Guess</vt:lpstr>
      <vt:lpstr>声调练习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请用V起O来回答问题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kahoot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</dc:title>
  <dc:creator>ASUS</dc:creator>
  <cp:lastModifiedBy>Minghua Wu</cp:lastModifiedBy>
  <cp:revision>21</cp:revision>
  <dcterms:created xsi:type="dcterms:W3CDTF">2018-12-05T07:55:53Z</dcterms:created>
  <dcterms:modified xsi:type="dcterms:W3CDTF">2018-12-06T09:56:06Z</dcterms:modified>
</cp:coreProperties>
</file>