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76" r:id="rId4"/>
    <p:sldId id="277" r:id="rId5"/>
    <p:sldId id="275" r:id="rId6"/>
    <p:sldId id="274" r:id="rId7"/>
    <p:sldId id="258" r:id="rId8"/>
    <p:sldId id="273" r:id="rId9"/>
    <p:sldId id="282" r:id="rId10"/>
    <p:sldId id="278" r:id="rId11"/>
    <p:sldId id="280" r:id="rId12"/>
    <p:sldId id="283" r:id="rId13"/>
    <p:sldId id="279" r:id="rId14"/>
    <p:sldId id="281" r:id="rId15"/>
    <p:sldId id="261" r:id="rId16"/>
    <p:sldId id="266" r:id="rId17"/>
    <p:sldId id="265" r:id="rId18"/>
    <p:sldId id="262" r:id="rId19"/>
    <p:sldId id="263" r:id="rId20"/>
    <p:sldId id="264" r:id="rId21"/>
    <p:sldId id="267" r:id="rId22"/>
    <p:sldId id="268" r:id="rId23"/>
    <p:sldId id="269" r:id="rId24"/>
    <p:sldId id="270" r:id="rId25"/>
    <p:sldId id="271" r:id="rId26"/>
    <p:sldId id="27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297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08" autoAdjust="0"/>
  </p:normalViewPr>
  <p:slideViewPr>
    <p:cSldViewPr>
      <p:cViewPr varScale="1">
        <p:scale>
          <a:sx n="51" d="100"/>
          <a:sy n="51" d="100"/>
        </p:scale>
        <p:origin x="172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0D781CA-D857-4B2C-B40E-9BBA5BB07B51}"/>
    <pc:docChg chg="modSld">
      <pc:chgData name="" userId="" providerId="" clId="Web-{B0D781CA-D857-4B2C-B40E-9BBA5BB07B51}" dt="2018-10-10T15:25:00.976" v="40" actId="20577"/>
      <pc:docMkLst>
        <pc:docMk/>
      </pc:docMkLst>
      <pc:sldChg chg="addSp modSp">
        <pc:chgData name="" userId="" providerId="" clId="Web-{B0D781CA-D857-4B2C-B40E-9BBA5BB07B51}" dt="2018-10-10T15:23:56.976" v="32" actId="1076"/>
        <pc:sldMkLst>
          <pc:docMk/>
          <pc:sldMk cId="1039495762" sldId="285"/>
        </pc:sldMkLst>
        <pc:spChg chg="add mod">
          <ac:chgData name="" userId="" providerId="" clId="Web-{B0D781CA-D857-4B2C-B40E-9BBA5BB07B51}" dt="2018-10-10T15:23:56.976" v="32" actId="1076"/>
          <ac:spMkLst>
            <pc:docMk/>
            <pc:sldMk cId="1039495762" sldId="285"/>
            <ac:spMk id="5" creationId="{623B07AE-931D-441B-8110-38064CBA3C00}"/>
          </ac:spMkLst>
        </pc:spChg>
        <pc:picChg chg="mod">
          <ac:chgData name="" userId="" providerId="" clId="Web-{B0D781CA-D857-4B2C-B40E-9BBA5BB07B51}" dt="2018-10-10T15:23:52.413" v="31" actId="1076"/>
          <ac:picMkLst>
            <pc:docMk/>
            <pc:sldMk cId="1039495762" sldId="285"/>
            <ac:picMk id="7" creationId="{00000000-0000-0000-0000-000000000000}"/>
          </ac:picMkLst>
        </pc:picChg>
      </pc:sldChg>
      <pc:sldChg chg="modSp">
        <pc:chgData name="" userId="" providerId="" clId="Web-{B0D781CA-D857-4B2C-B40E-9BBA5BB07B51}" dt="2018-10-10T15:25:00.976" v="39" actId="20577"/>
        <pc:sldMkLst>
          <pc:docMk/>
          <pc:sldMk cId="92252047" sldId="294"/>
        </pc:sldMkLst>
        <pc:spChg chg="mod">
          <ac:chgData name="" userId="" providerId="" clId="Web-{B0D781CA-D857-4B2C-B40E-9BBA5BB07B51}" dt="2018-10-10T15:25:00.976" v="39" actId="20577"/>
          <ac:spMkLst>
            <pc:docMk/>
            <pc:sldMk cId="92252047" sldId="294"/>
            <ac:spMk id="3" creationId="{00000000-0000-0000-0000-000000000000}"/>
          </ac:spMkLst>
        </pc:spChg>
      </pc:sldChg>
    </pc:docChg>
  </pc:docChgLst>
  <pc:docChgLst>
    <pc:chgData clId="Web-{7FC1979F-66E6-4BB8-975E-B3200D51A116}"/>
    <pc:docChg chg="delSld">
      <pc:chgData name="" userId="" providerId="" clId="Web-{7FC1979F-66E6-4BB8-975E-B3200D51A116}" dt="2018-10-10T15:26:14.905" v="0"/>
      <pc:docMkLst>
        <pc:docMk/>
      </pc:docMkLst>
      <pc:sldChg chg="del">
        <pc:chgData name="" userId="" providerId="" clId="Web-{7FC1979F-66E6-4BB8-975E-B3200D51A116}" dt="2018-10-10T15:26:14.905" v="0"/>
        <pc:sldMkLst>
          <pc:docMk/>
          <pc:sldMk cId="310198206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2E9DF-E0F7-472B-9E46-A4B19B6A4BCF}" type="datetimeFigureOut">
              <a:rPr lang="cs-CZ" smtClean="0"/>
              <a:t>08.12.2018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FDED2-F7E7-499C-95C4-E4BA68AA21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6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为什么房间很热？</a:t>
            </a:r>
            <a:endParaRPr lang="en-US" altLang="zh-CN" dirty="0"/>
          </a:p>
          <a:p>
            <a:r>
              <a:rPr lang="zh-CN" altLang="en-US" dirty="0"/>
              <a:t>为什么没有空调？</a:t>
            </a:r>
            <a:endParaRPr lang="en-US" altLang="zh-CN" dirty="0"/>
          </a:p>
          <a:p>
            <a:r>
              <a:rPr lang="zh-CN" altLang="en-US" dirty="0"/>
              <a:t>柯林什么时候在这儿住过？</a:t>
            </a:r>
            <a:endParaRPr lang="en-US" altLang="zh-CN" dirty="0"/>
          </a:p>
          <a:p>
            <a:r>
              <a:rPr lang="zh-CN" altLang="en-US" dirty="0"/>
              <a:t>哪里也比较小</a:t>
            </a:r>
            <a:r>
              <a:rPr lang="en-US" altLang="zh-CN" dirty="0"/>
              <a:t>?</a:t>
            </a:r>
          </a:p>
          <a:p>
            <a:r>
              <a:rPr lang="zh-CN" altLang="en-US" dirty="0"/>
              <a:t>张天明觉得住在这儿怎么样？</a:t>
            </a:r>
            <a:endParaRPr lang="en-US" altLang="zh-CN" dirty="0"/>
          </a:p>
          <a:p>
            <a:r>
              <a:rPr lang="zh-CN" altLang="en-US" dirty="0"/>
              <a:t>柯林觉得呢？宿舍附近有什么？多远？</a:t>
            </a:r>
            <a:endParaRPr lang="en-US" altLang="zh-CN" dirty="0"/>
          </a:p>
          <a:p>
            <a:r>
              <a:rPr lang="zh-CN" altLang="en-US" dirty="0"/>
              <a:t>洗衣服方便吗？</a:t>
            </a:r>
            <a:endParaRPr lang="en-US" altLang="zh-CN" dirty="0"/>
          </a:p>
          <a:p>
            <a:r>
              <a:rPr lang="zh-CN" altLang="en-US" dirty="0"/>
              <a:t>几台洗衣机？几台烘干机？</a:t>
            </a:r>
            <a:endParaRPr lang="en-US" altLang="zh-CN" dirty="0"/>
          </a:p>
          <a:p>
            <a:r>
              <a:rPr lang="zh-CN" altLang="en-US" dirty="0"/>
              <a:t>这里吵吗？为什么？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DED2-F7E7-499C-95C4-E4BA68AA21A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74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这边的学校餐厅怎么样？</a:t>
            </a:r>
            <a:endParaRPr lang="en-US" altLang="zh-CN" dirty="0"/>
          </a:p>
          <a:p>
            <a:r>
              <a:rPr lang="zh-CN" altLang="en-US" dirty="0"/>
              <a:t>那怎么办？</a:t>
            </a:r>
            <a:endParaRPr lang="en-US" altLang="zh-CN" dirty="0"/>
          </a:p>
          <a:p>
            <a:r>
              <a:rPr lang="zh-CN" altLang="en-US" dirty="0"/>
              <a:t>张天明觉得美国的中国餐馆怎么样？</a:t>
            </a:r>
            <a:endParaRPr lang="en-US" altLang="zh-CN" dirty="0"/>
          </a:p>
          <a:p>
            <a:r>
              <a:rPr lang="zh-CN" altLang="en-US" dirty="0"/>
              <a:t>柯林常常和谁去中国餐馆吃饭？</a:t>
            </a:r>
            <a:endParaRPr lang="en-US" altLang="zh-CN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DED2-F7E7-499C-95C4-E4BA68AA21A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6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DED2-F7E7-499C-95C4-E4BA68AA21A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54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DED2-F7E7-499C-95C4-E4BA68AA21A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11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DED2-F7E7-499C-95C4-E4BA68AA21A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773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When denoting existence,</a:t>
            </a:r>
            <a:r>
              <a:rPr lang="zh-TW" altLang="en-US" dirty="0"/>
              <a:t>有</a:t>
            </a:r>
            <a:r>
              <a:rPr lang="en-US" altLang="zh-TW" dirty="0"/>
              <a:t>and </a:t>
            </a:r>
            <a:r>
              <a:rPr lang="zh-TW" altLang="en-US" dirty="0"/>
              <a:t>是</a:t>
            </a:r>
            <a:r>
              <a:rPr lang="en-US" altLang="zh-TW" dirty="0"/>
              <a:t>differ from each other in that </a:t>
            </a:r>
            <a:r>
              <a:rPr lang="zh-TW" altLang="en-US" dirty="0"/>
              <a:t>是</a:t>
            </a:r>
            <a:r>
              <a:rPr lang="en-US" altLang="zh-TW" dirty="0"/>
              <a:t>suggests that there is only one, or one type of, object or person at a particular place, whereas </a:t>
            </a:r>
            <a:r>
              <a:rPr lang="zh-TW" altLang="en-US" dirty="0"/>
              <a:t>有 </a:t>
            </a:r>
            <a:r>
              <a:rPr lang="en-US" altLang="zh-TW" dirty="0"/>
              <a:t>can refer to multiple objects or types of objects/people.</a:t>
            </a:r>
            <a:endParaRPr lang="zh-TW" alt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DED2-F7E7-499C-95C4-E4BA68AA21A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210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DED2-F7E7-499C-95C4-E4BA68AA21A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209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这两只兔子哪里不一样？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DED2-F7E7-499C-95C4-E4BA68AA21AB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274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这两杯茶哪里不一样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DED2-F7E7-499C-95C4-E4BA68AA21A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66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783-8361-47B6-B428-99242DB92A17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583-AE97-4CA2-B871-6065C2D4BF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32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783-8361-47B6-B428-99242DB92A17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583-AE97-4CA2-B871-6065C2D4BF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20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783-8361-47B6-B428-99242DB92A17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583-AE97-4CA2-B871-6065C2D4BF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41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783-8361-47B6-B428-99242DB92A17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583-AE97-4CA2-B871-6065C2D4BF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27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783-8361-47B6-B428-99242DB92A17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583-AE97-4CA2-B871-6065C2D4BF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8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783-8361-47B6-B428-99242DB92A17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583-AE97-4CA2-B871-6065C2D4BF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89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783-8361-47B6-B428-99242DB92A17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583-AE97-4CA2-B871-6065C2D4BF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6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783-8361-47B6-B428-99242DB92A17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583-AE97-4CA2-B871-6065C2D4BF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866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783-8361-47B6-B428-99242DB92A17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583-AE97-4CA2-B871-6065C2D4BF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26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783-8361-47B6-B428-99242DB92A17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583-AE97-4CA2-B871-6065C2D4BF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05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783-8361-47B6-B428-99242DB92A17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F583-AE97-4CA2-B871-6065C2D4BF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12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DAF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AF783-8361-47B6-B428-99242DB92A17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0F583-AE97-4CA2-B871-6065C2D4BF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53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DAF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Drill </a:t>
            </a:r>
            <a:br>
              <a:rPr lang="en-US" altLang="zh-TW" dirty="0"/>
            </a:br>
            <a:r>
              <a:rPr lang="en-US" altLang="zh-TW" sz="3600" dirty="0"/>
              <a:t>2018/10/</a:t>
            </a:r>
            <a:r>
              <a:rPr lang="en-US" altLang="zh-CN" sz="3600" dirty="0"/>
              <a:t>11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吴明桦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62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024489"/>
            <a:ext cx="139119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Part 2: </a:t>
            </a:r>
            <a:r>
              <a:rPr lang="zh-TW" altLang="en-US" sz="2400" dirty="0"/>
              <a:t>有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-9605"/>
            <a:ext cx="7426235" cy="1061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100" dirty="0"/>
              <a:t>Existential Sentences:</a:t>
            </a:r>
          </a:p>
          <a:p>
            <a:r>
              <a:rPr lang="en-US" altLang="zh-TW" sz="2100" dirty="0"/>
              <a:t>Place word/</a:t>
            </a:r>
            <a:r>
              <a:rPr lang="en-US" altLang="zh-TW" sz="2100" dirty="0" err="1"/>
              <a:t>phrase+Verb</a:t>
            </a:r>
            <a:r>
              <a:rPr lang="en-US" altLang="zh-TW" sz="2100" dirty="0"/>
              <a:t>+(</a:t>
            </a:r>
            <a:r>
              <a:rPr lang="zh-TW" altLang="en-US" sz="2100" dirty="0"/>
              <a:t>了 </a:t>
            </a:r>
            <a:r>
              <a:rPr lang="en-US" altLang="zh-TW" sz="2100" dirty="0"/>
              <a:t>or</a:t>
            </a:r>
            <a:r>
              <a:rPr lang="zh-TW" altLang="en-US" sz="2100" dirty="0"/>
              <a:t> 着</a:t>
            </a:r>
            <a:r>
              <a:rPr lang="en-US" altLang="zh-TW" sz="2100" dirty="0"/>
              <a:t>)+</a:t>
            </a:r>
            <a:r>
              <a:rPr lang="en-US" altLang="zh-TW" sz="2100" dirty="0" err="1"/>
              <a:t>numeral+measure</a:t>
            </a:r>
            <a:r>
              <a:rPr lang="en-US" altLang="zh-TW" sz="2100" dirty="0"/>
              <a:t> </a:t>
            </a:r>
            <a:r>
              <a:rPr lang="en-US" altLang="zh-TW" sz="2100" dirty="0" err="1"/>
              <a:t>word+noun</a:t>
            </a:r>
            <a:endParaRPr lang="zh-TW" altLang="en-US" sz="21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931" y="3976160"/>
            <a:ext cx="2215481" cy="20558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837" y="1919066"/>
            <a:ext cx="2213640" cy="1876782"/>
          </a:xfrm>
          <a:prstGeom prst="rect">
            <a:avLst/>
          </a:prstGeom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386259"/>
              </p:ext>
            </p:extLst>
          </p:nvPr>
        </p:nvGraphicFramePr>
        <p:xfrm>
          <a:off x="251520" y="2868467"/>
          <a:ext cx="6602590" cy="175618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90538">
                  <a:extLst>
                    <a:ext uri="{9D8B030D-6E8A-4147-A177-3AD203B41FA5}">
                      <a16:colId xmlns:a16="http://schemas.microsoft.com/office/drawing/2014/main" val="1550774415"/>
                    </a:ext>
                  </a:extLst>
                </a:gridCol>
                <a:gridCol w="1021275">
                  <a:extLst>
                    <a:ext uri="{9D8B030D-6E8A-4147-A177-3AD203B41FA5}">
                      <a16:colId xmlns:a16="http://schemas.microsoft.com/office/drawing/2014/main" val="2241054424"/>
                    </a:ext>
                  </a:extLst>
                </a:gridCol>
                <a:gridCol w="3290777">
                  <a:extLst>
                    <a:ext uri="{9D8B030D-6E8A-4147-A177-3AD203B41FA5}">
                      <a16:colId xmlns:a16="http://schemas.microsoft.com/office/drawing/2014/main" val="2824369677"/>
                    </a:ext>
                  </a:extLst>
                </a:gridCol>
              </a:tblGrid>
              <a:tr h="5979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Place Word</a:t>
                      </a:r>
                      <a:endParaRPr lang="cs-CZ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rgbClr val="FF0000"/>
                          </a:solidFill>
                        </a:rPr>
                        <a:t>有</a:t>
                      </a:r>
                      <a:endParaRPr lang="cs-CZ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accent1"/>
                          </a:solidFill>
                        </a:rPr>
                        <a:t>N</a:t>
                      </a:r>
                      <a:r>
                        <a:rPr lang="zh-CN" altLang="en-US" sz="3200" dirty="0">
                          <a:solidFill>
                            <a:schemeClr val="accent1"/>
                          </a:solidFill>
                        </a:rPr>
                        <a:t>。</a:t>
                      </a:r>
                      <a:endParaRPr lang="zh-TW" altLang="en-US" sz="3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446060"/>
                  </a:ext>
                </a:extLst>
              </a:tr>
              <a:tr h="5573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教室里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dirty="0">
                          <a:solidFill>
                            <a:srgbClr val="FF0000"/>
                          </a:solidFill>
                        </a:rPr>
                        <a:t>有</a:t>
                      </a:r>
                      <a:endParaRPr lang="cs-CZ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solidFill>
                            <a:schemeClr val="accent1"/>
                          </a:solidFill>
                        </a:rPr>
                        <a:t>一些学生</a:t>
                      </a:r>
                      <a:r>
                        <a:rPr lang="zh-CN" altLang="en-US" sz="3200" dirty="0">
                          <a:solidFill>
                            <a:schemeClr val="accent1"/>
                          </a:solidFill>
                        </a:rPr>
                        <a:t>。</a:t>
                      </a:r>
                      <a:endParaRPr lang="zh-TW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138636"/>
                  </a:ext>
                </a:extLst>
              </a:tr>
              <a:tr h="5573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床前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dirty="0">
                          <a:solidFill>
                            <a:srgbClr val="FF0000"/>
                          </a:solidFill>
                        </a:rPr>
                        <a:t>有</a:t>
                      </a:r>
                      <a:endParaRPr lang="cs-CZ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accent1"/>
                          </a:solidFill>
                        </a:rPr>
                        <a:t>一把椅子</a:t>
                      </a:r>
                      <a:r>
                        <a:rPr lang="zh-CN" altLang="en-US" sz="3200" dirty="0">
                          <a:solidFill>
                            <a:schemeClr val="accent1"/>
                          </a:solidFill>
                        </a:rPr>
                        <a:t>。</a:t>
                      </a:r>
                      <a:endParaRPr lang="cs-CZ" sz="3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49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4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9" t="10997" r="11659" b="9580"/>
          <a:stretch/>
        </p:blipFill>
        <p:spPr>
          <a:xfrm>
            <a:off x="1331640" y="980728"/>
            <a:ext cx="633670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9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9" b="16002"/>
          <a:stretch/>
        </p:blipFill>
        <p:spPr>
          <a:xfrm>
            <a:off x="5220072" y="2060848"/>
            <a:ext cx="3314926" cy="30243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"/>
          <a:stretch/>
        </p:blipFill>
        <p:spPr>
          <a:xfrm>
            <a:off x="611560" y="2312876"/>
            <a:ext cx="3681016" cy="2520280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是</a:t>
            </a:r>
            <a:r>
              <a:rPr lang="en-US" altLang="zh-CN" dirty="0"/>
              <a:t>or</a:t>
            </a:r>
            <a:r>
              <a:rPr lang="zh-CN" altLang="en-US" dirty="0"/>
              <a:t>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472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" y="-19535"/>
            <a:ext cx="7426235" cy="4154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100" dirty="0"/>
              <a:t>Existential Sentences: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01683" y="2542358"/>
            <a:ext cx="59311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500" b="1" dirty="0">
                <a:solidFill>
                  <a:srgbClr val="00B050"/>
                </a:solidFill>
              </a:rPr>
              <a:t>桌子上</a:t>
            </a:r>
            <a:r>
              <a:rPr lang="zh-TW" altLang="en-US" sz="4500" u="sng" dirty="0"/>
              <a:t>放</a:t>
            </a:r>
            <a:r>
              <a:rPr lang="zh-TW" altLang="en-US" sz="4500" b="1" u="sng" dirty="0">
                <a:solidFill>
                  <a:srgbClr val="FF0000"/>
                </a:solidFill>
              </a:rPr>
              <a:t>着</a:t>
            </a:r>
            <a:r>
              <a:rPr lang="en-US" altLang="zh-TW" sz="4500" b="1" u="sng" dirty="0">
                <a:solidFill>
                  <a:srgbClr val="FF0000"/>
                </a:solidFill>
              </a:rPr>
              <a:t>/</a:t>
            </a:r>
            <a:r>
              <a:rPr lang="zh-TW" altLang="en-US" sz="4500" b="1" u="sng" dirty="0">
                <a:solidFill>
                  <a:srgbClr val="FF0000"/>
                </a:solidFill>
              </a:rPr>
              <a:t>了</a:t>
            </a:r>
            <a:r>
              <a:rPr lang="zh-TW" altLang="en-US" sz="4500" b="1" dirty="0">
                <a:solidFill>
                  <a:srgbClr val="0070C0"/>
                </a:solidFill>
              </a:rPr>
              <a:t>一本书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01682" y="4041322"/>
            <a:ext cx="6802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500" b="1" dirty="0">
                <a:solidFill>
                  <a:srgbClr val="00B050"/>
                </a:solidFill>
              </a:rPr>
              <a:t>书架上</a:t>
            </a:r>
            <a:r>
              <a:rPr lang="zh-TW" altLang="en-US" sz="4500" u="sng" dirty="0"/>
              <a:t>摆</a:t>
            </a:r>
            <a:r>
              <a:rPr lang="zh-TW" altLang="en-US" sz="4500" b="1" u="sng">
                <a:solidFill>
                  <a:srgbClr val="FF0000"/>
                </a:solidFill>
              </a:rPr>
              <a:t>着</a:t>
            </a:r>
            <a:r>
              <a:rPr lang="en-US" altLang="zh-TW" sz="4500" b="1" u="sng" dirty="0">
                <a:solidFill>
                  <a:srgbClr val="FF0000"/>
                </a:solidFill>
              </a:rPr>
              <a:t>/</a:t>
            </a:r>
            <a:r>
              <a:rPr lang="zh-TW" altLang="en-US" sz="4500" b="1" u="sng" dirty="0">
                <a:solidFill>
                  <a:srgbClr val="FF0000"/>
                </a:solidFill>
              </a:rPr>
              <a:t>了</a:t>
            </a:r>
            <a:r>
              <a:rPr lang="zh-TW" altLang="en-US" sz="4500" b="1" dirty="0">
                <a:solidFill>
                  <a:srgbClr val="0070C0"/>
                </a:solidFill>
              </a:rPr>
              <a:t>三张照片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2902" y="423696"/>
            <a:ext cx="189480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Part 3:</a:t>
            </a:r>
            <a:r>
              <a:rPr lang="zh-TW" altLang="en-US" sz="2400" dirty="0"/>
              <a:t>着</a:t>
            </a:r>
            <a:r>
              <a:rPr lang="en-US" altLang="zh-TW" sz="2400" dirty="0"/>
              <a:t>/</a:t>
            </a:r>
            <a:r>
              <a:rPr lang="zh-TW" altLang="en-US" sz="2400" dirty="0"/>
              <a:t>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804" y="1558224"/>
            <a:ext cx="2778817" cy="22099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637" y="3930466"/>
            <a:ext cx="1934120" cy="196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8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269722" cy="57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7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987298"/>
            <a:ext cx="8229600" cy="1252736"/>
          </a:xfrm>
        </p:spPr>
        <p:txBody>
          <a:bodyPr/>
          <a:lstStyle/>
          <a:p>
            <a:r>
              <a:rPr lang="zh-TW" altLang="en-US" dirty="0"/>
              <a:t>今天天气</a:t>
            </a:r>
            <a:r>
              <a:rPr lang="zh-TW" altLang="en-US" b="1" u="sng" dirty="0">
                <a:solidFill>
                  <a:srgbClr val="FF0000"/>
                </a:solidFill>
              </a:rPr>
              <a:t>真</a:t>
            </a:r>
            <a:r>
              <a:rPr lang="zh-TW" altLang="en-US" dirty="0"/>
              <a:t>冷，穿三件毛衣都不够</a:t>
            </a:r>
            <a:r>
              <a:rPr lang="zh-CN" altLang="en-US" dirty="0"/>
              <a:t>。</a:t>
            </a:r>
            <a:endParaRPr lang="zh-TW" altLang="en-US" dirty="0"/>
          </a:p>
          <a:p>
            <a:r>
              <a:rPr lang="zh-TW" altLang="en-US" dirty="0"/>
              <a:t>这条裤子样子</a:t>
            </a:r>
            <a:r>
              <a:rPr lang="zh-TW" altLang="en-US" b="1" u="sng" dirty="0">
                <a:solidFill>
                  <a:srgbClr val="FF0000"/>
                </a:solidFill>
              </a:rPr>
              <a:t>真</a:t>
            </a:r>
            <a:r>
              <a:rPr lang="zh-TW" altLang="en-US" dirty="0"/>
              <a:t>好，我想给哥哥买一条</a:t>
            </a:r>
            <a:r>
              <a:rPr lang="zh-CN" altLang="en-US" dirty="0"/>
              <a:t>。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1"/>
          <p:cNvSpPr txBox="1"/>
          <p:nvPr/>
        </p:nvSpPr>
        <p:spPr>
          <a:xfrm>
            <a:off x="0" y="0"/>
            <a:ext cx="1802674" cy="5232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Adverb </a:t>
            </a:r>
            <a:r>
              <a:rPr lang="zh-TW" altLang="en-US" sz="2800" dirty="0"/>
              <a:t>真</a:t>
            </a:r>
          </a:p>
        </p:txBody>
      </p:sp>
      <p:sp>
        <p:nvSpPr>
          <p:cNvPr id="5" name="Obdélník 4"/>
          <p:cNvSpPr/>
          <p:nvPr/>
        </p:nvSpPr>
        <p:spPr>
          <a:xfrm>
            <a:off x="1619672" y="3244334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2585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他跑步跑了两个小时，</a:t>
            </a:r>
            <a:r>
              <a:rPr lang="en-US" altLang="zh-CN" dirty="0"/>
              <a:t>______</a:t>
            </a:r>
            <a:r>
              <a:rPr lang="zh-CN" altLang="en-US" dirty="0"/>
              <a:t>。</a:t>
            </a:r>
            <a:endParaRPr lang="zh-TW" alt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59" y="2348880"/>
            <a:ext cx="6535882" cy="3524250"/>
          </a:xfrm>
        </p:spPr>
      </p:pic>
    </p:spTree>
    <p:extLst>
      <p:ext uri="{BB962C8B-B14F-4D97-AF65-F5344CB8AC3E}">
        <p14:creationId xmlns:p14="http://schemas.microsoft.com/office/powerpoint/2010/main" val="186538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今天天气</a:t>
            </a:r>
            <a:r>
              <a:rPr lang="en-US" altLang="zh-CN" dirty="0"/>
              <a:t>_______</a:t>
            </a:r>
            <a:r>
              <a:rPr lang="zh-CN" altLang="en-US" dirty="0"/>
              <a:t>。</a:t>
            </a:r>
            <a:endParaRPr lang="zh-TW" alt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08" y="1772816"/>
            <a:ext cx="5697983" cy="4267987"/>
          </a:xfrm>
        </p:spPr>
      </p:pic>
    </p:spTree>
    <p:extLst>
      <p:ext uri="{BB962C8B-B14F-4D97-AF65-F5344CB8AC3E}">
        <p14:creationId xmlns:p14="http://schemas.microsoft.com/office/powerpoint/2010/main" val="1940742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这个汉堡怎么样？</a:t>
            </a:r>
            <a:endParaRPr lang="zh-TW" alt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89" y="1600200"/>
            <a:ext cx="3002222" cy="4525963"/>
          </a:xfrm>
        </p:spPr>
      </p:pic>
    </p:spTree>
    <p:extLst>
      <p:ext uri="{BB962C8B-B14F-4D97-AF65-F5344CB8AC3E}">
        <p14:creationId xmlns:p14="http://schemas.microsoft.com/office/powerpoint/2010/main" val="1830456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Justin </a:t>
            </a:r>
            <a:r>
              <a:rPr lang="en-US" altLang="zh-TW" dirty="0" err="1"/>
              <a:t>Biber</a:t>
            </a:r>
            <a:r>
              <a:rPr lang="en-US" altLang="zh-TW" dirty="0"/>
              <a:t> </a:t>
            </a:r>
            <a:r>
              <a:rPr lang="zh-CN" altLang="en-US" dirty="0"/>
              <a:t>唱歌怎么样</a:t>
            </a:r>
            <a:r>
              <a:rPr lang="en-US" altLang="zh-CN" dirty="0"/>
              <a:t>?</a:t>
            </a:r>
            <a:endParaRPr lang="zh-TW" alt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32" y="1600200"/>
            <a:ext cx="6785335" cy="4525963"/>
          </a:xfrm>
        </p:spPr>
      </p:pic>
    </p:spTree>
    <p:extLst>
      <p:ext uri="{BB962C8B-B14F-4D97-AF65-F5344CB8AC3E}">
        <p14:creationId xmlns:p14="http://schemas.microsoft.com/office/powerpoint/2010/main" val="153783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生词复习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https://quizlet.com/_5du209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9025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玩电脑游戏怎么样？</a:t>
            </a:r>
            <a:endParaRPr lang="zh-TW" alt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6704434" cy="4376167"/>
          </a:xfrm>
        </p:spPr>
      </p:pic>
    </p:spTree>
    <p:extLst>
      <p:ext uri="{BB962C8B-B14F-4D97-AF65-F5344CB8AC3E}">
        <p14:creationId xmlns:p14="http://schemas.microsoft.com/office/powerpoint/2010/main" val="2369753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1684784"/>
          </a:xfrm>
        </p:spPr>
        <p:txBody>
          <a:bodyPr/>
          <a:lstStyle/>
          <a:p>
            <a:r>
              <a:rPr lang="zh-TW" altLang="en-US" b="1" i="1" u="sng" dirty="0"/>
              <a:t>真 </a:t>
            </a:r>
            <a:r>
              <a:rPr lang="en-US" altLang="zh-TW" b="1" i="1" u="sng" dirty="0"/>
              <a:t>can sometimes mean “</a:t>
            </a:r>
            <a:r>
              <a:rPr lang="en-US" altLang="zh-TW" b="1" i="1" u="sng" dirty="0" err="1"/>
              <a:t>truly,honestly”When</a:t>
            </a:r>
            <a:r>
              <a:rPr lang="en-US" altLang="zh-TW" b="1" i="1" u="sng" dirty="0"/>
              <a:t> used in the way, it is often followed by the particle</a:t>
            </a:r>
            <a:r>
              <a:rPr lang="zh-TW" altLang="en-US" b="1" i="1" u="sng" dirty="0"/>
              <a:t>的</a:t>
            </a:r>
            <a:r>
              <a:rPr lang="en-US" altLang="zh-TW" b="1" i="1" u="sng" dirty="0"/>
              <a:t>.</a:t>
            </a:r>
            <a:endParaRPr lang="zh-TW" altLang="en-US" b="1" i="1" u="sng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9"/>
          <a:stretch/>
        </p:blipFill>
        <p:spPr>
          <a:xfrm>
            <a:off x="6804247" y="1742741"/>
            <a:ext cx="1641863" cy="2203400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179512" y="2536103"/>
            <a:ext cx="612068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/>
              <a:t>A: </a:t>
            </a:r>
            <a:r>
              <a:rPr lang="zh-CN" altLang="en-US" dirty="0"/>
              <a:t>他又高又帅。你真的不喜欢他？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B:__________________________</a:t>
            </a:r>
            <a:r>
              <a:rPr lang="zh-CN" altLang="en-US" dirty="0"/>
              <a:t>。</a:t>
            </a: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79512" y="4700826"/>
            <a:ext cx="684076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/>
              <a:t>A: </a:t>
            </a:r>
            <a:r>
              <a:rPr lang="zh-CN" altLang="en-US" dirty="0"/>
              <a:t>这碗汤很好喝。你要喝吗？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B:__________________________</a:t>
            </a:r>
            <a:r>
              <a:rPr lang="zh-CN" altLang="en-US" dirty="0"/>
              <a:t>。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54" y="4236414"/>
            <a:ext cx="2305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42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14069" y="836712"/>
            <a:ext cx="893933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/>
              <a:t>A: </a:t>
            </a:r>
            <a:r>
              <a:rPr lang="zh-CN" altLang="en-US" dirty="0"/>
              <a:t>等一下公园会有很多活动，你要跟我一起去吗？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B: __________________________</a:t>
            </a:r>
            <a:r>
              <a:rPr lang="zh-CN" altLang="en-US" dirty="0"/>
              <a:t>。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340768"/>
            <a:ext cx="2286000" cy="2286000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321119" y="4293096"/>
            <a:ext cx="626469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/>
              <a:t>A: </a:t>
            </a:r>
            <a:r>
              <a:rPr lang="zh-CN" altLang="en-US" dirty="0"/>
              <a:t>这个中文字怎么写？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B: __________________________</a:t>
            </a:r>
            <a:r>
              <a:rPr lang="zh-CN" altLang="en-US" dirty="0"/>
              <a:t>。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/>
          <a:stretch/>
        </p:blipFill>
        <p:spPr>
          <a:xfrm>
            <a:off x="6367654" y="4221143"/>
            <a:ext cx="2685751" cy="20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01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54" y="1628800"/>
            <a:ext cx="5975920" cy="4064504"/>
          </a:xfrm>
        </p:spPr>
      </p:pic>
      <p:sp>
        <p:nvSpPr>
          <p:cNvPr id="4" name="文字方塊 1"/>
          <p:cNvSpPr txBox="1"/>
          <p:nvPr/>
        </p:nvSpPr>
        <p:spPr>
          <a:xfrm>
            <a:off x="0" y="0"/>
            <a:ext cx="1645920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5400" dirty="0"/>
              <a:t>比较</a:t>
            </a:r>
          </a:p>
        </p:txBody>
      </p:sp>
    </p:spTree>
    <p:extLst>
      <p:ext uri="{BB962C8B-B14F-4D97-AF65-F5344CB8AC3E}">
        <p14:creationId xmlns:p14="http://schemas.microsoft.com/office/powerpoint/2010/main" val="1486932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67384"/>
            <a:ext cx="2929880" cy="274044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1" y="1988840"/>
            <a:ext cx="3889773" cy="26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9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639504" cy="4229628"/>
          </a:xfrm>
        </p:spPr>
      </p:pic>
    </p:spTree>
    <p:extLst>
      <p:ext uri="{BB962C8B-B14F-4D97-AF65-F5344CB8AC3E}">
        <p14:creationId xmlns:p14="http://schemas.microsoft.com/office/powerpoint/2010/main" val="1808707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3048"/>
            <a:ext cx="3898776" cy="256165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4469110" cy="223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27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580" y="1016733"/>
            <a:ext cx="8229600" cy="792088"/>
          </a:xfrm>
        </p:spPr>
        <p:txBody>
          <a:bodyPr/>
          <a:lstStyle/>
          <a:p>
            <a:r>
              <a:rPr lang="zh-CN" altLang="en-US" dirty="0"/>
              <a:t>这个汉堡怎么样？</a:t>
            </a:r>
            <a:endParaRPr lang="cs-CZ" dirty="0"/>
          </a:p>
        </p:txBody>
      </p:sp>
      <p:sp>
        <p:nvSpPr>
          <p:cNvPr id="4" name="文字方塊 1"/>
          <p:cNvSpPr txBox="1"/>
          <p:nvPr/>
        </p:nvSpPr>
        <p:spPr>
          <a:xfrm>
            <a:off x="0" y="0"/>
            <a:ext cx="1280160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/>
              <a:t>得很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19580" y="322117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今天功课很多吗</a:t>
            </a:r>
            <a:r>
              <a:rPr lang="en-US" altLang="zh-CN" dirty="0"/>
              <a:t>?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19580" y="495375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冬明今天心情怎么样</a:t>
            </a:r>
            <a:r>
              <a:rPr lang="en-US" altLang="zh-CN" dirty="0"/>
              <a:t>?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41" y="381705"/>
            <a:ext cx="3423809" cy="187256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28" y="2563115"/>
            <a:ext cx="2929833" cy="178536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0" b="10392"/>
          <a:stretch/>
        </p:blipFill>
        <p:spPr>
          <a:xfrm>
            <a:off x="5607095" y="4348482"/>
            <a:ext cx="2664297" cy="22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40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755576" y="62068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王先生昨天睡得好吗？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750309" y="39330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中文好学吗？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46" y="867036"/>
            <a:ext cx="2705100" cy="1685925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23B07AE-931D-441B-8110-38064CBA3C00}"/>
              </a:ext>
            </a:extLst>
          </p:cNvPr>
          <p:cNvSpPr txBox="1">
            <a:spLocks/>
          </p:cNvSpPr>
          <p:nvPr/>
        </p:nvSpPr>
        <p:spPr>
          <a:xfrm>
            <a:off x="746010" y="1385875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atin typeface="宋体"/>
                <a:ea typeface="宋体"/>
              </a:rPr>
              <a:t>外面_________。他没睡。</a:t>
            </a:r>
            <a:endParaRPr lang="cs-CZ">
              <a:latin typeface="宋体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39495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2400" dirty="0"/>
              <a:t>那</a:t>
            </a:r>
            <a:r>
              <a:rPr lang="en-US" altLang="zh-TW" sz="2400" dirty="0"/>
              <a:t>(</a:t>
            </a:r>
            <a:r>
              <a:rPr lang="zh-TW" altLang="en-US" sz="2400" dirty="0"/>
              <a:t>么</a:t>
            </a:r>
            <a:r>
              <a:rPr lang="en-US" altLang="zh-TW" sz="2400" dirty="0"/>
              <a:t>)connects two sentences. The second sentence is a conclusion or judgment that derives from the preceding sentence.</a:t>
            </a:r>
            <a:r>
              <a:rPr lang="zh-TW" altLang="en-US" sz="2400" dirty="0"/>
              <a:t>那么</a:t>
            </a:r>
            <a:r>
              <a:rPr lang="en-US" altLang="zh-TW" sz="2400" dirty="0"/>
              <a:t>can be abbreviated as </a:t>
            </a:r>
            <a:r>
              <a:rPr lang="zh-TW" altLang="en-US" sz="2400" dirty="0"/>
              <a:t>那</a:t>
            </a:r>
            <a:br>
              <a:rPr lang="zh-TW" altLang="en-US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93204"/>
            <a:ext cx="8229600" cy="383295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A:</a:t>
            </a:r>
            <a:r>
              <a:rPr lang="zh-CN" altLang="en-US" dirty="0"/>
              <a:t>今天晚上我们去酒吧，好吗？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B:</a:t>
            </a:r>
            <a:r>
              <a:rPr lang="zh-CN" altLang="en-US" dirty="0"/>
              <a:t>可是我功课还没有做完。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A:</a:t>
            </a:r>
            <a:r>
              <a:rPr lang="en-US" altLang="zh-TW" b="1" u="sng" dirty="0"/>
              <a:t>____________________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B:</a:t>
            </a:r>
            <a:r>
              <a:rPr lang="zh-TW" altLang="en-US" dirty="0"/>
              <a:t>好</a:t>
            </a:r>
            <a:r>
              <a:rPr lang="zh-CN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文字方塊 1"/>
          <p:cNvSpPr txBox="1"/>
          <p:nvPr/>
        </p:nvSpPr>
        <p:spPr>
          <a:xfrm>
            <a:off x="0" y="0"/>
            <a:ext cx="1802674" cy="5232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/>
              <a:t>那</a:t>
            </a:r>
            <a:r>
              <a:rPr lang="en-US" altLang="zh-TW" sz="2800" dirty="0"/>
              <a:t>(</a:t>
            </a:r>
            <a:r>
              <a:rPr lang="zh-TW" altLang="en-US" sz="2800" dirty="0"/>
              <a:t>么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6329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6" y="620688"/>
            <a:ext cx="8582248" cy="5721499"/>
          </a:xfrm>
        </p:spPr>
      </p:pic>
    </p:spTree>
    <p:extLst>
      <p:ext uri="{BB962C8B-B14F-4D97-AF65-F5344CB8AC3E}">
        <p14:creationId xmlns:p14="http://schemas.microsoft.com/office/powerpoint/2010/main" val="3318227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A: </a:t>
            </a:r>
            <a:r>
              <a:rPr lang="zh-CN" altLang="en-US" dirty="0"/>
              <a:t>我们中午一起去吃饭，你想吃什么？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B: </a:t>
            </a:r>
            <a:r>
              <a:rPr lang="zh-CN" altLang="en-US" dirty="0"/>
              <a:t>我不知道，你呢？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A:_________________</a:t>
            </a:r>
            <a:r>
              <a:rPr lang="zh-CN" altLang="en-US" dirty="0"/>
              <a:t>？</a:t>
            </a:r>
            <a:endParaRPr lang="en-US" dirty="0"/>
          </a:p>
          <a:p>
            <a:pPr marL="0" indent="0">
              <a:buNone/>
            </a:pPr>
            <a:r>
              <a:rPr lang="en-US" altLang="zh-CN" dirty="0"/>
              <a:t>B:</a:t>
            </a:r>
            <a:r>
              <a:rPr lang="zh-CN" altLang="en-US" dirty="0"/>
              <a:t>我今天不想要吃披萨。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dirty="0"/>
              <a:t>A:_________________</a:t>
            </a:r>
            <a:r>
              <a:rPr lang="zh-CN" altLang="en-US" dirty="0"/>
              <a:t>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B:</a:t>
            </a:r>
            <a:r>
              <a:rPr lang="zh-CN" altLang="en-US" dirty="0"/>
              <a:t>我今天不想要吃汉堡。</a:t>
            </a:r>
            <a:endParaRPr lang="en-US" altLang="zh-CN" dirty="0"/>
          </a:p>
          <a:p>
            <a:pPr marL="0" indent="0">
              <a:buNone/>
            </a:pPr>
            <a:r>
              <a:rPr lang="en-US" dirty="0"/>
              <a:t>A:_____</a:t>
            </a:r>
            <a:r>
              <a:rPr lang="zh-CN" altLang="en-US" dirty="0"/>
              <a:t>你想吃什么？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B:</a:t>
            </a:r>
            <a:r>
              <a:rPr lang="zh-CN" altLang="en-US" dirty="0"/>
              <a:t>我现在不饿。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1766888" cy="13906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79" y="3863803"/>
            <a:ext cx="1650405" cy="104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5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你为什么学中文？</a:t>
            </a:r>
            <a:endParaRPr lang="en-US" altLang="zh-CN" dirty="0"/>
          </a:p>
          <a:p>
            <a:r>
              <a:rPr lang="zh-CN" altLang="en-US" dirty="0"/>
              <a:t>你为什么不喜欢那个人？</a:t>
            </a:r>
            <a:endParaRPr lang="en-US" altLang="zh-CN" dirty="0"/>
          </a:p>
          <a:p>
            <a:r>
              <a:rPr lang="zh-CN" altLang="en-US" dirty="0"/>
              <a:t>你为什么要买新电脑？</a:t>
            </a:r>
            <a:endParaRPr lang="en-US" altLang="zh-CN" dirty="0"/>
          </a:p>
          <a:p>
            <a:r>
              <a:rPr lang="zh-CN" altLang="en-US" dirty="0"/>
              <a:t>为什么你的钱常常不够？</a:t>
            </a:r>
            <a:endParaRPr lang="en-US" altLang="zh-CN" dirty="0"/>
          </a:p>
        </p:txBody>
      </p:sp>
      <p:sp>
        <p:nvSpPr>
          <p:cNvPr id="4" name="文字方塊 1"/>
          <p:cNvSpPr txBox="1"/>
          <p:nvPr/>
        </p:nvSpPr>
        <p:spPr>
          <a:xfrm>
            <a:off x="-1" y="0"/>
            <a:ext cx="4932041" cy="5232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Conjunctions </a:t>
            </a:r>
            <a:r>
              <a:rPr lang="zh-CN" altLang="en-US" sz="2800" dirty="0"/>
              <a:t>因为</a:t>
            </a:r>
            <a:r>
              <a:rPr lang="en-US" altLang="zh-CN" sz="2800" dirty="0"/>
              <a:t>……</a:t>
            </a:r>
            <a:r>
              <a:rPr lang="zh-CN" altLang="en-US" sz="2800" dirty="0"/>
              <a:t>所以</a:t>
            </a:r>
            <a:r>
              <a:rPr lang="en-US" altLang="zh-CN" sz="2800" dirty="0"/>
              <a:t>……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0359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外面下雪了，</a:t>
            </a:r>
            <a:r>
              <a:rPr lang="en-US" altLang="zh-CN" dirty="0"/>
              <a:t>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他今天没来上课，</a:t>
            </a:r>
            <a:r>
              <a:rPr lang="en-US" altLang="zh-CN" dirty="0"/>
              <a:t> 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我刚刚喝了三杯咖啡，晚上</a:t>
            </a:r>
            <a:r>
              <a:rPr lang="en-US" altLang="zh-CN" dirty="0"/>
              <a:t>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布拉格是大城市，</a:t>
            </a:r>
            <a:r>
              <a:rPr lang="en-US" altLang="zh-CN" dirty="0"/>
              <a:t>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这件衣服太小了，</a:t>
            </a:r>
            <a:r>
              <a:rPr lang="en-US" altLang="zh-CN" dirty="0"/>
              <a:t>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这些菜太少了，</a:t>
            </a:r>
            <a:r>
              <a:rPr lang="en-US" altLang="zh-CN" dirty="0"/>
              <a:t> __________</a:t>
            </a:r>
            <a:r>
              <a:rPr lang="zh-CN" altLang="en-US" dirty="0"/>
              <a:t>。</a:t>
            </a:r>
            <a:endParaRPr lang="cs-CZ" dirty="0"/>
          </a:p>
        </p:txBody>
      </p:sp>
      <p:sp>
        <p:nvSpPr>
          <p:cNvPr id="4" name="文字方塊 1"/>
          <p:cNvSpPr txBox="1"/>
          <p:nvPr/>
        </p:nvSpPr>
        <p:spPr>
          <a:xfrm>
            <a:off x="0" y="0"/>
            <a:ext cx="2103120" cy="1015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6000" dirty="0"/>
              <a:t>恐怕</a:t>
            </a:r>
          </a:p>
        </p:txBody>
      </p:sp>
    </p:spTree>
    <p:extLst>
      <p:ext uri="{BB962C8B-B14F-4D97-AF65-F5344CB8AC3E}">
        <p14:creationId xmlns:p14="http://schemas.microsoft.com/office/powerpoint/2010/main" val="2187338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文字方塊 1"/>
          <p:cNvSpPr txBox="1"/>
          <p:nvPr/>
        </p:nvSpPr>
        <p:spPr>
          <a:xfrm>
            <a:off x="-1" y="0"/>
            <a:ext cx="2704011" cy="1015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6000" dirty="0"/>
              <a:t>差不多</a:t>
            </a:r>
          </a:p>
        </p:txBody>
      </p:sp>
    </p:spTree>
    <p:extLst>
      <p:ext uri="{BB962C8B-B14F-4D97-AF65-F5344CB8AC3E}">
        <p14:creationId xmlns:p14="http://schemas.microsoft.com/office/powerpoint/2010/main" val="4015467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12" y="1124744"/>
            <a:ext cx="5035376" cy="5035376"/>
          </a:xfrm>
        </p:spPr>
      </p:pic>
    </p:spTree>
    <p:extLst>
      <p:ext uri="{BB962C8B-B14F-4D97-AF65-F5344CB8AC3E}">
        <p14:creationId xmlns:p14="http://schemas.microsoft.com/office/powerpoint/2010/main" val="1747616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3268960"/>
          </a:xfrm>
        </p:spPr>
        <p:txBody>
          <a:bodyPr>
            <a:noAutofit/>
          </a:bodyPr>
          <a:lstStyle/>
          <a:p>
            <a:r>
              <a:rPr lang="zh-CN" altLang="en-US" sz="4800" dirty="0"/>
              <a:t>你功课做完了吗？</a:t>
            </a:r>
            <a:endParaRPr lang="en-US" altLang="zh-CN" sz="4800" dirty="0"/>
          </a:p>
          <a:p>
            <a:r>
              <a:rPr lang="zh-CN" altLang="en-US" sz="4800" dirty="0"/>
              <a:t>你在这里多久了？</a:t>
            </a:r>
            <a:endParaRPr lang="en-US" altLang="zh-CN" sz="4800" dirty="0"/>
          </a:p>
          <a:p>
            <a:r>
              <a:rPr lang="zh-CN" altLang="en-US" sz="4800" dirty="0"/>
              <a:t>凤梨一个多少钱啊</a:t>
            </a:r>
            <a:r>
              <a:rPr lang="zh-CN" altLang="en-US" sz="4400" dirty="0"/>
              <a:t>？</a:t>
            </a:r>
            <a:endParaRPr lang="en-US" altLang="zh-CN" sz="4400" dirty="0"/>
          </a:p>
          <a:p>
            <a:r>
              <a:rPr lang="zh-CN" altLang="en-US" sz="4400" dirty="0"/>
              <a:t>你学中文学多久了？</a:t>
            </a:r>
            <a:endParaRPr lang="en-US" altLang="zh-CN" sz="4400" dirty="0"/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930231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CN" dirty="0"/>
              <a:t>A: </a:t>
            </a:r>
            <a:r>
              <a:rPr lang="zh-CN" altLang="en-US" dirty="0"/>
              <a:t>这首歌怎么样？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B:_______________</a:t>
            </a:r>
            <a:r>
              <a:rPr lang="zh-CN" altLang="en-US" dirty="0"/>
              <a:t>，我不喜欢这首歌。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A: </a:t>
            </a:r>
            <a:r>
              <a:rPr lang="zh-CN" altLang="en-US" dirty="0"/>
              <a:t>这间房间怎么样？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B:_______________</a:t>
            </a:r>
            <a:r>
              <a:rPr lang="zh-CN" altLang="en-US" dirty="0"/>
              <a:t>，我不喜欢 </a:t>
            </a:r>
            <a:r>
              <a:rPr lang="en-US" altLang="zh-CN" dirty="0"/>
              <a:t>_________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A: </a:t>
            </a:r>
            <a:r>
              <a:rPr lang="zh-CN" altLang="en-US"/>
              <a:t>我们去吃日本菜，好吗？</a:t>
            </a:r>
            <a:endParaRPr lang="en-US" altLang="zh-CN"/>
          </a:p>
          <a:p>
            <a:pPr marL="0" indent="0">
              <a:buNone/>
            </a:pPr>
            <a:r>
              <a:rPr lang="en-US" altLang="zh-CN" dirty="0"/>
              <a:t>B:_______________</a:t>
            </a:r>
            <a:r>
              <a:rPr lang="zh-CN" altLang="en-US" dirty="0"/>
              <a:t>，我 </a:t>
            </a:r>
            <a:r>
              <a:rPr lang="en-US" altLang="zh-CN" dirty="0"/>
              <a:t>_________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文字方塊 1"/>
          <p:cNvSpPr txBox="1"/>
          <p:nvPr/>
        </p:nvSpPr>
        <p:spPr>
          <a:xfrm>
            <a:off x="-1" y="0"/>
            <a:ext cx="4101738" cy="1015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6000" dirty="0"/>
              <a:t>不怎么样</a:t>
            </a:r>
          </a:p>
        </p:txBody>
      </p:sp>
    </p:spTree>
    <p:extLst>
      <p:ext uri="{BB962C8B-B14F-4D97-AF65-F5344CB8AC3E}">
        <p14:creationId xmlns:p14="http://schemas.microsoft.com/office/powerpoint/2010/main" val="92252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/>
              <a:t>请来跟我租房子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999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44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9" y="548680"/>
            <a:ext cx="8362941" cy="5580363"/>
          </a:xfrm>
        </p:spPr>
      </p:pic>
    </p:spTree>
    <p:extLst>
      <p:ext uri="{BB962C8B-B14F-4D97-AF65-F5344CB8AC3E}">
        <p14:creationId xmlns:p14="http://schemas.microsoft.com/office/powerpoint/2010/main" val="316637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4575"/>
            <a:ext cx="8973516" cy="55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3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" y="449038"/>
            <a:ext cx="9132035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2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600" dirty="0"/>
              <a:t>Existential Sentences:</a:t>
            </a:r>
            <a:br>
              <a:rPr lang="en-US" altLang="zh-TW" sz="3600" dirty="0"/>
            </a:br>
            <a:r>
              <a:rPr lang="en-US" altLang="zh-TW" sz="2700" dirty="0"/>
              <a:t>Place word/</a:t>
            </a:r>
            <a:r>
              <a:rPr lang="en-US" altLang="zh-TW" sz="2700" dirty="0" err="1"/>
              <a:t>phrase+Verb</a:t>
            </a:r>
            <a:r>
              <a:rPr lang="en-US" altLang="zh-TW" sz="2700" dirty="0"/>
              <a:t>+(</a:t>
            </a:r>
            <a:r>
              <a:rPr lang="zh-TW" altLang="en-US" sz="2700" dirty="0"/>
              <a:t>了 </a:t>
            </a:r>
            <a:r>
              <a:rPr lang="en-US" altLang="zh-TW" sz="2700" dirty="0"/>
              <a:t>or</a:t>
            </a:r>
            <a:r>
              <a:rPr lang="zh-TW" altLang="en-US" sz="2700" dirty="0"/>
              <a:t> 着</a:t>
            </a:r>
            <a:r>
              <a:rPr lang="en-US" altLang="zh-TW" sz="2700" dirty="0"/>
              <a:t>)+</a:t>
            </a:r>
            <a:r>
              <a:rPr lang="en-US" altLang="zh-TW" sz="2700" dirty="0" err="1"/>
              <a:t>numeral+measure</a:t>
            </a:r>
            <a:r>
              <a:rPr lang="en-US" altLang="zh-TW" sz="2700" dirty="0"/>
              <a:t> </a:t>
            </a:r>
            <a:r>
              <a:rPr lang="en-US" altLang="zh-TW" sz="2700" dirty="0" err="1"/>
              <a:t>word+noun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Part 1: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</a:p>
          <a:p>
            <a:pPr marL="0" indent="0">
              <a:buNone/>
            </a:pPr>
            <a:r>
              <a:rPr lang="en-US" altLang="zh-TW" dirty="0"/>
              <a:t>There are three kinds of verbs in existential sentences:</a:t>
            </a:r>
            <a:r>
              <a:rPr lang="zh-TW" altLang="en-US" dirty="0"/>
              <a:t>有、是</a:t>
            </a:r>
            <a:r>
              <a:rPr lang="en-US" altLang="zh-TW" dirty="0"/>
              <a:t>,and verbs signifying bodily actions such as </a:t>
            </a:r>
            <a:r>
              <a:rPr lang="zh-TW" altLang="en-US" dirty="0"/>
              <a:t>站、坐、躺、拿、放、摆</a:t>
            </a:r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Part 2: </a:t>
            </a:r>
            <a:r>
              <a:rPr lang="zh-TW" altLang="en-US" dirty="0">
                <a:solidFill>
                  <a:srgbClr val="FF0000"/>
                </a:solidFill>
              </a:rPr>
              <a:t>有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When denoting existence,</a:t>
            </a:r>
            <a:r>
              <a:rPr lang="zh-TW" altLang="en-US" dirty="0"/>
              <a:t>有</a:t>
            </a:r>
            <a:r>
              <a:rPr lang="en-US" altLang="zh-TW" dirty="0"/>
              <a:t>and </a:t>
            </a:r>
            <a:r>
              <a:rPr lang="zh-TW" altLang="en-US" dirty="0"/>
              <a:t>是</a:t>
            </a:r>
            <a:r>
              <a:rPr lang="en-US" altLang="zh-TW" dirty="0"/>
              <a:t>differ from each other in that </a:t>
            </a:r>
            <a:r>
              <a:rPr lang="zh-TW" altLang="en-US" dirty="0"/>
              <a:t>是</a:t>
            </a:r>
            <a:r>
              <a:rPr lang="en-US" altLang="zh-TW" dirty="0"/>
              <a:t>suggests that there is only one, or one type of, object or person at a particular place, whereas </a:t>
            </a:r>
            <a:r>
              <a:rPr lang="zh-TW" altLang="en-US" dirty="0"/>
              <a:t>有 </a:t>
            </a:r>
            <a:r>
              <a:rPr lang="en-US" altLang="zh-TW" dirty="0"/>
              <a:t>can refer to multiple objects or types of objects/people.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Part 3:</a:t>
            </a:r>
            <a:r>
              <a:rPr lang="zh-TW" altLang="en-US" dirty="0">
                <a:solidFill>
                  <a:srgbClr val="FF0000"/>
                </a:solidFill>
              </a:rPr>
              <a:t>着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了</a:t>
            </a:r>
            <a:endParaRPr lang="zh-TW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991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Existential Sentences: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541946"/>
            <a:ext cx="190770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Part 1:</a:t>
            </a:r>
            <a:r>
              <a:rPr lang="zh-TW" altLang="en-US" sz="3200" dirty="0"/>
              <a:t>是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077072"/>
            <a:ext cx="1750970" cy="2514213"/>
          </a:xfrm>
          <a:prstGeom prst="rect">
            <a:avLst/>
          </a:prstGeom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770522"/>
              </p:ext>
            </p:extLst>
          </p:nvPr>
        </p:nvGraphicFramePr>
        <p:xfrm>
          <a:off x="791580" y="1556792"/>
          <a:ext cx="7560840" cy="201432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22970">
                  <a:extLst>
                    <a:ext uri="{9D8B030D-6E8A-4147-A177-3AD203B41FA5}">
                      <a16:colId xmlns:a16="http://schemas.microsoft.com/office/drawing/2014/main" val="1550774415"/>
                    </a:ext>
                  </a:extLst>
                </a:gridCol>
                <a:gridCol w="1169495">
                  <a:extLst>
                    <a:ext uri="{9D8B030D-6E8A-4147-A177-3AD203B41FA5}">
                      <a16:colId xmlns:a16="http://schemas.microsoft.com/office/drawing/2014/main" val="2241054424"/>
                    </a:ext>
                  </a:extLst>
                </a:gridCol>
                <a:gridCol w="3768375">
                  <a:extLst>
                    <a:ext uri="{9D8B030D-6E8A-4147-A177-3AD203B41FA5}">
                      <a16:colId xmlns:a16="http://schemas.microsoft.com/office/drawing/2014/main" val="2824369677"/>
                    </a:ext>
                  </a:extLst>
                </a:gridCol>
              </a:tblGrid>
              <a:tr h="4951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Place Word</a:t>
                      </a:r>
                      <a:endParaRPr lang="cs-CZ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u="none" dirty="0">
                          <a:solidFill>
                            <a:srgbClr val="FF0000"/>
                          </a:solidFill>
                        </a:rPr>
                        <a:t>是</a:t>
                      </a:r>
                      <a:endParaRPr lang="en-US" altLang="zh-CN" sz="3200" b="1" u="non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accent1"/>
                          </a:solidFill>
                        </a:rPr>
                        <a:t>N</a:t>
                      </a:r>
                      <a:r>
                        <a:rPr lang="zh-CN" altLang="en-US" sz="3200" dirty="0">
                          <a:solidFill>
                            <a:schemeClr val="accent1"/>
                          </a:solidFill>
                        </a:rPr>
                        <a:t>。</a:t>
                      </a:r>
                      <a:endParaRPr lang="zh-TW" altLang="en-US" sz="3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2446060"/>
                  </a:ext>
                </a:extLst>
              </a:tr>
              <a:tr h="4951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tx1"/>
                          </a:solidFill>
                        </a:rPr>
                        <a:t>书桌的旁边</a:t>
                      </a:r>
                      <a:endParaRPr lang="cs-CZ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是</a:t>
                      </a:r>
                      <a:endParaRPr kumimoji="0" lang="en-US" altLang="zh-C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rgbClr val="0070C0"/>
                          </a:solidFill>
                        </a:rPr>
                        <a:t>衣柜</a:t>
                      </a:r>
                      <a:r>
                        <a:rPr lang="zh-CN" altLang="en-US" sz="3200" dirty="0">
                          <a:solidFill>
                            <a:schemeClr val="accent1"/>
                          </a:solidFill>
                        </a:rPr>
                        <a:t>。</a:t>
                      </a:r>
                      <a:endParaRPr lang="zh-TW" alt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7138636"/>
                  </a:ext>
                </a:extLst>
              </a:tr>
              <a:tr h="8560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tx1"/>
                          </a:solidFill>
                        </a:rPr>
                        <a:t>房子的后边</a:t>
                      </a:r>
                      <a:endParaRPr lang="cs-CZ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是</a:t>
                      </a:r>
                      <a:endParaRPr kumimoji="0" lang="en-US" altLang="zh-C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rgbClr val="0070C0"/>
                          </a:solidFill>
                        </a:rPr>
                        <a:t>一个小山</a:t>
                      </a:r>
                      <a:r>
                        <a:rPr lang="zh-CN" altLang="en-US" sz="3200" dirty="0">
                          <a:solidFill>
                            <a:schemeClr val="accent1"/>
                          </a:solidFill>
                        </a:rPr>
                        <a:t>。</a:t>
                      </a:r>
                      <a:endParaRPr lang="cs-CZ" sz="3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49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97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1812" r="11014" b="10226"/>
          <a:stretch/>
        </p:blipFill>
        <p:spPr>
          <a:xfrm>
            <a:off x="827584" y="1124744"/>
            <a:ext cx="741682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964</Words>
  <Application>Microsoft Office PowerPoint</Application>
  <PresentationFormat>如螢幕大小 (4:3)</PresentationFormat>
  <Paragraphs>142</Paragraphs>
  <Slides>38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2" baseType="lpstr">
      <vt:lpstr>宋体</vt:lpstr>
      <vt:lpstr>Arial</vt:lpstr>
      <vt:lpstr>Calibri</vt:lpstr>
      <vt:lpstr>Office 佈景主題</vt:lpstr>
      <vt:lpstr>Drill  2018/10/11</vt:lpstr>
      <vt:lpstr>生词复习</vt:lpstr>
      <vt:lpstr>PowerPoint 簡報</vt:lpstr>
      <vt:lpstr>PowerPoint 簡報</vt:lpstr>
      <vt:lpstr>PowerPoint 簡報</vt:lpstr>
      <vt:lpstr>PowerPoint 簡報</vt:lpstr>
      <vt:lpstr>Existential Sentences: Place word/phrase+Verb+(了 or 着)+numeral+measure word+noun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他跑步跑了两个小时，______。</vt:lpstr>
      <vt:lpstr>今天天气_______。</vt:lpstr>
      <vt:lpstr>这个汉堡怎么样？</vt:lpstr>
      <vt:lpstr>Justin Biber 唱歌怎么样?</vt:lpstr>
      <vt:lpstr>玩电脑游戏怎么样？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那(么)connects two sentences. The second sentence is a conclusion or judgment that derives from the preceding sentence.那么can be abbreviated as 那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请来跟我租房子</vt:lpstr>
      <vt:lpstr>PowerPoint 簡報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  2018/10/8</dc:title>
  <dc:creator>ASUS</dc:creator>
  <cp:lastModifiedBy>李明璇</cp:lastModifiedBy>
  <cp:revision>39</cp:revision>
  <dcterms:created xsi:type="dcterms:W3CDTF">2018-10-08T21:23:30Z</dcterms:created>
  <dcterms:modified xsi:type="dcterms:W3CDTF">2018-12-08T21:49:58Z</dcterms:modified>
</cp:coreProperties>
</file>