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72" r:id="rId2"/>
    <p:sldId id="352" r:id="rId3"/>
    <p:sldId id="353" r:id="rId4"/>
    <p:sldId id="304" r:id="rId5"/>
    <p:sldId id="332" r:id="rId6"/>
    <p:sldId id="333" r:id="rId7"/>
    <p:sldId id="334" r:id="rId8"/>
    <p:sldId id="335" r:id="rId9"/>
    <p:sldId id="336" r:id="rId10"/>
    <p:sldId id="316" r:id="rId11"/>
    <p:sldId id="337" r:id="rId12"/>
    <p:sldId id="338" r:id="rId13"/>
    <p:sldId id="339" r:id="rId14"/>
    <p:sldId id="340" r:id="rId15"/>
    <p:sldId id="343" r:id="rId16"/>
    <p:sldId id="344" r:id="rId17"/>
    <p:sldId id="341" r:id="rId18"/>
    <p:sldId id="345" r:id="rId19"/>
    <p:sldId id="342" r:id="rId20"/>
    <p:sldId id="346" r:id="rId21"/>
    <p:sldId id="347" r:id="rId22"/>
    <p:sldId id="348" r:id="rId23"/>
    <p:sldId id="349" r:id="rId24"/>
    <p:sldId id="284" r:id="rId25"/>
    <p:sldId id="350" r:id="rId26"/>
    <p:sldId id="351" r:id="rId27"/>
    <p:sldId id="356" r:id="rId28"/>
    <p:sldId id="357" r:id="rId29"/>
    <p:sldId id="359" r:id="rId30"/>
    <p:sldId id="358" r:id="rId31"/>
    <p:sldId id="360" r:id="rId32"/>
    <p:sldId id="354" r:id="rId33"/>
    <p:sldId id="355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宋体" panose="02010600030101010101" pitchFamily="2" charset="-122"/>
      <p:regular r:id="rId40"/>
    </p:embeddedFont>
    <p:embeddedFont>
      <p:font typeface="方正粗倩_GBK" panose="020B0604020202020204" charset="-122"/>
      <p:regular r:id="rId41"/>
    </p:embeddedFont>
    <p:embeddedFont>
      <p:font typeface="黑体" panose="020B0604020202020204" charset="-122"/>
      <p:regular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微软雅黑" panose="020B0503020204020204" pitchFamily="34" charset="-122"/>
      <p:regular r:id="rId47"/>
      <p:bold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83">
          <p15:clr>
            <a:srgbClr val="A4A3A4"/>
          </p15:clr>
        </p15:guide>
        <p15:guide id="3" orient="horz" pos="1257">
          <p15:clr>
            <a:srgbClr val="A4A3A4"/>
          </p15:clr>
        </p15:guide>
        <p15:guide id="4" pos="2880">
          <p15:clr>
            <a:srgbClr val="A4A3A4"/>
          </p15:clr>
        </p15:guide>
        <p15:guide id="5" pos="1837">
          <p15:clr>
            <a:srgbClr val="A4A3A4"/>
          </p15:clr>
        </p15:guide>
        <p15:guide id="6" pos="3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0BE"/>
    <a:srgbClr val="9CCFD8"/>
    <a:srgbClr val="00706D"/>
    <a:srgbClr val="00AEC0"/>
    <a:srgbClr val="00C0BB"/>
    <a:srgbClr val="00A8A4"/>
    <a:srgbClr val="008A87"/>
    <a:srgbClr val="00D2CD"/>
    <a:srgbClr val="D5FFFE"/>
    <a:srgbClr val="70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7" autoAdjust="0"/>
    <p:restoredTop sz="81468" autoAdjust="0"/>
  </p:normalViewPr>
  <p:slideViewPr>
    <p:cSldViewPr showGuides="1">
      <p:cViewPr varScale="1">
        <p:scale>
          <a:sx n="124" d="100"/>
          <a:sy n="124" d="100"/>
        </p:scale>
        <p:origin x="1458" y="96"/>
      </p:cViewPr>
      <p:guideLst>
        <p:guide orient="horz" pos="1620"/>
        <p:guide orient="horz" pos="1983"/>
        <p:guide orient="horz" pos="1257"/>
        <p:guide pos="2880"/>
        <p:guide pos="1837"/>
        <p:guide pos="392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2E5A8-993A-40E7-BA4D-817AFE372986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C9E-A75D-4D10-B674-76C86D354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02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4FC9E-A75D-4D10-B674-76C86D354B2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06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大小、长短、</a:t>
            </a:r>
            <a:endParaRPr lang="en-US" altLang="zh-CN" dirty="0" smtClean="0"/>
          </a:p>
          <a:p>
            <a:r>
              <a:rPr lang="zh-CN" altLang="en-US" dirty="0" smtClean="0"/>
              <a:t>价钱</a:t>
            </a:r>
            <a:endParaRPr lang="en-US" altLang="zh-CN" dirty="0" smtClean="0"/>
          </a:p>
          <a:p>
            <a:r>
              <a:rPr lang="zh-CN" altLang="en-US" dirty="0" smtClean="0"/>
              <a:t>质量</a:t>
            </a:r>
            <a:endParaRPr lang="en-US" altLang="zh-CN" dirty="0" smtClean="0"/>
          </a:p>
          <a:p>
            <a:r>
              <a:rPr lang="zh-CN" altLang="en-US" dirty="0" smtClean="0"/>
              <a:t>牌子</a:t>
            </a: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4FC9E-A75D-4D10-B674-76C86D354B2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2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36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2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55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5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7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2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0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CED3-941F-40A3-A5EC-EEE942220070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DBD6C-34E0-4CA9-92B6-E98EB52EC5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9469008" y="2427734"/>
            <a:ext cx="4103992" cy="0"/>
          </a:xfrm>
          <a:prstGeom prst="line">
            <a:avLst/>
          </a:prstGeom>
          <a:ln w="9525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52121" y="1058090"/>
            <a:ext cx="21093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dirty="0" smtClean="0">
                <a:latin typeface="方正粗倩_GBK" pitchFamily="65" charset="-122"/>
                <a:ea typeface="方正粗倩_GBK" pitchFamily="65" charset="-122"/>
              </a:rPr>
              <a:t>Drill</a:t>
            </a:r>
            <a:endParaRPr lang="zh-CN" altLang="en-US" sz="4400" b="1" dirty="0">
              <a:latin typeface="方正粗倩_GBK" pitchFamily="65" charset="-122"/>
              <a:ea typeface="方正粗倩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1803975"/>
            <a:ext cx="16201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20181025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9862" y="623589"/>
            <a:ext cx="3855434" cy="3855434"/>
            <a:chOff x="379862" y="623589"/>
            <a:chExt cx="3855434" cy="3855434"/>
          </a:xfrm>
        </p:grpSpPr>
        <p:sp>
          <p:nvSpPr>
            <p:cNvPr id="12" name="圆角矩形 11"/>
            <p:cNvSpPr>
              <a:spLocks noChangeAspect="1"/>
            </p:cNvSpPr>
            <p:nvPr/>
          </p:nvSpPr>
          <p:spPr>
            <a:xfrm rot="2700000" flipV="1">
              <a:off x="379862" y="623589"/>
              <a:ext cx="3855434" cy="3855434"/>
            </a:xfrm>
            <a:prstGeom prst="roundRect">
              <a:avLst>
                <a:gd name="adj" fmla="val 10776"/>
              </a:avLst>
            </a:prstGeom>
            <a:solidFill>
              <a:srgbClr val="006865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>
              <a:spLocks noChangeAspect="1"/>
            </p:cNvSpPr>
            <p:nvPr/>
          </p:nvSpPr>
          <p:spPr>
            <a:xfrm rot="2700000" flipV="1">
              <a:off x="816073" y="1040560"/>
              <a:ext cx="2983012" cy="2983012"/>
            </a:xfrm>
            <a:prstGeom prst="roundRect">
              <a:avLst>
                <a:gd name="adj" fmla="val 10776"/>
              </a:avLst>
            </a:prstGeom>
            <a:solidFill>
              <a:srgbClr val="008077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>
              <a:spLocks noChangeAspect="1"/>
            </p:cNvSpPr>
            <p:nvPr/>
          </p:nvSpPr>
          <p:spPr>
            <a:xfrm rot="2700000" flipV="1">
              <a:off x="1265321" y="1489808"/>
              <a:ext cx="2084516" cy="2084516"/>
            </a:xfrm>
            <a:prstGeom prst="roundRect">
              <a:avLst>
                <a:gd name="adj" fmla="val 10776"/>
              </a:avLst>
            </a:prstGeom>
            <a:solidFill>
              <a:srgbClr val="93D4D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668045" y="1956584"/>
              <a:ext cx="1273378" cy="1273378"/>
              <a:chOff x="4545297" y="2223094"/>
              <a:chExt cx="1273378" cy="1273378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 rot="8112377" flipV="1">
                <a:off x="4545297" y="2223094"/>
                <a:ext cx="1273378" cy="1273378"/>
              </a:xfrm>
              <a:prstGeom prst="roundRect">
                <a:avLst>
                  <a:gd name="adj" fmla="val 10776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39817"/>
                <a:ext cx="1213657" cy="9988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4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0" presetClass="path" presetSubtype="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-0.51146 0.0003 " pathEditMode="relative" ptsTypes="AA" p14:bounceEnd="40000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0" presetClass="path" presetSubtype="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5.55556E-7 2.83951E-6 L -0.51146 0.0003 " pathEditMode="relative" ptsTypes="AA" p14:bounceEnd="40000">
                                          <p:cBhvr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5.55556E-7 2.83951E-6 L -0.51146 0.0003 " pathEditMode="relative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0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-0.51146 0.0003 " pathEditMode="relative" ptsTypes="AA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0" presetClass="pat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5.55556E-7 2.83951E-6 L -0.51146 0.0003 " pathEditMode="relative" ptsTypes="AA">
                                          <p:cBhvr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5.55556E-7 2.83951E-6 L -0.51146 0.0003 " pathEditMode="relative" ptsTypes="AA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56388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     无论</a:t>
            </a:r>
            <a:r>
              <a:rPr lang="en-US" altLang="zh-CN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，都</a:t>
            </a:r>
            <a:r>
              <a:rPr lang="en-US" altLang="zh-CN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2000" y="728999"/>
            <a:ext cx="6480000" cy="1669278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</a:rPr>
              <a:t>无论</a:t>
            </a:r>
            <a:r>
              <a:rPr lang="en-US" altLang="zh-TW" sz="2800" dirty="0">
                <a:solidFill>
                  <a:schemeClr val="tx1"/>
                </a:solidFill>
              </a:rPr>
              <a:t>signifies that the result will remain the same under any condition or circumstance. It must be used together with a question pronoun or an alternative construction.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401990" y="4387370"/>
            <a:ext cx="656506" cy="656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rgbClr val="0068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endParaRPr lang="zh-CN" altLang="en-US" dirty="0">
              <a:solidFill>
                <a:srgbClr val="0068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3827" y="2628899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明天</a:t>
            </a:r>
            <a:r>
              <a:rPr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无论</a:t>
            </a:r>
            <a:r>
              <a:rPr lang="zh-TW" alt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</a:t>
            </a:r>
            <a:r>
              <a:rPr lang="zh-TW" altLang="en-US" sz="4800" dirty="0" smtClean="0"/>
              <a:t>请客，我</a:t>
            </a:r>
            <a:r>
              <a:rPr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</a:t>
            </a:r>
            <a:r>
              <a:rPr lang="zh-TW" altLang="en-US" sz="4800" dirty="0" smtClean="0"/>
              <a:t>不去</a:t>
            </a:r>
            <a:endParaRPr lang="zh-TW" altLang="en-US" sz="4800" dirty="0"/>
          </a:p>
        </p:txBody>
      </p:sp>
      <p:sp>
        <p:nvSpPr>
          <p:cNvPr id="8" name="向上箭號圖說文字 7"/>
          <p:cNvSpPr/>
          <p:nvPr/>
        </p:nvSpPr>
        <p:spPr>
          <a:xfrm>
            <a:off x="649241" y="3576317"/>
            <a:ext cx="8046722" cy="1299689"/>
          </a:xfrm>
          <a:prstGeom prst="upArrowCallout">
            <a:avLst>
              <a:gd name="adj1" fmla="val 20686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谁 </a:t>
            </a:r>
            <a:r>
              <a:rPr lang="en-US" altLang="zh-TW" sz="2800" dirty="0" smtClean="0"/>
              <a:t>is  a question pronoun. Together with</a:t>
            </a:r>
            <a:r>
              <a:rPr lang="zh-TW" altLang="en-US" sz="2800" dirty="0" smtClean="0"/>
              <a:t>无论</a:t>
            </a:r>
            <a:r>
              <a:rPr lang="en-US" altLang="zh-TW" sz="2800" dirty="0" smtClean="0"/>
              <a:t>, it means doesn’t matter </a:t>
            </a:r>
            <a:r>
              <a:rPr lang="en-US" altLang="zh-TW" sz="2800" dirty="0" err="1" smtClean="0"/>
              <a:t>who,or</a:t>
            </a:r>
            <a:r>
              <a:rPr lang="en-US" altLang="zh-TW" sz="2800" dirty="0" smtClean="0"/>
              <a:t> anybody.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58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186775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用无论</a:t>
            </a:r>
            <a:r>
              <a:rPr lang="en-US" altLang="zh-CN" sz="3200" dirty="0" smtClean="0"/>
              <a:t>…</a:t>
            </a:r>
            <a:r>
              <a:rPr lang="zh-CN" altLang="en-US" sz="3200" dirty="0" smtClean="0"/>
              <a:t>都</a:t>
            </a:r>
            <a:r>
              <a:rPr lang="en-US" altLang="zh-CN" sz="3200" dirty="0" smtClean="0"/>
              <a:t>…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131590"/>
            <a:ext cx="85731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dirty="0" smtClean="0"/>
              <a:t>美国有麦当劳，捷克也有，中国也有。</a:t>
            </a:r>
            <a:endParaRPr lang="en-US" altLang="zh-CN" sz="3200" dirty="0" smtClean="0"/>
          </a:p>
          <a:p>
            <a:pPr marL="514350" indent="-514350">
              <a:buAutoNum type="arabicPeriod"/>
            </a:pPr>
            <a:r>
              <a:rPr lang="zh-CN" altLang="en-US" sz="3200" dirty="0"/>
              <a:t>麦当</a:t>
            </a:r>
            <a:r>
              <a:rPr lang="zh-CN" altLang="en-US" sz="3200" dirty="0" smtClean="0"/>
              <a:t>劳的汉堡很好吃，鸡块也很好吃，</a:t>
            </a:r>
            <a:endParaRPr lang="en-US" altLang="zh-CN" sz="3200" dirty="0" smtClean="0"/>
          </a:p>
          <a:p>
            <a:r>
              <a:rPr lang="en-US" altLang="zh-TW" sz="3200" dirty="0" smtClean="0"/>
              <a:t>      </a:t>
            </a:r>
            <a:r>
              <a:rPr lang="zh-CN" altLang="en-US" sz="3200" dirty="0" smtClean="0"/>
              <a:t>所有的东西都很好吃。</a:t>
            </a:r>
            <a:endParaRPr lang="en-US" altLang="zh-CN" sz="3200" dirty="0" smtClean="0"/>
          </a:p>
          <a:p>
            <a:r>
              <a:rPr lang="en-US" altLang="zh-CN" sz="3200" dirty="0" smtClean="0"/>
              <a:t>3.   </a:t>
            </a:r>
            <a:r>
              <a:rPr lang="zh-CN" altLang="en-US" sz="3200" dirty="0" smtClean="0"/>
              <a:t>如</a:t>
            </a:r>
            <a:r>
              <a:rPr lang="zh-CN" altLang="en-US" sz="3200" dirty="0" smtClean="0"/>
              <a:t>果父母同意，你要去；父母不同意，你也</a:t>
            </a:r>
            <a:endParaRPr lang="en-US" altLang="zh-CN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</a:t>
            </a:r>
            <a:r>
              <a:rPr lang="zh-CN" altLang="en-US" sz="3200" dirty="0" smtClean="0"/>
              <a:t>要去。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1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131590"/>
            <a:ext cx="86389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5.  </a:t>
            </a:r>
            <a:r>
              <a:rPr lang="zh-CN" altLang="en-US" sz="3200" dirty="0" smtClean="0"/>
              <a:t>如果你的父母不同意，你会和你的男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女朋友</a:t>
            </a:r>
            <a:endParaRPr lang="en-US" altLang="zh-CN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</a:t>
            </a:r>
            <a:r>
              <a:rPr lang="zh-CN" altLang="en-US" sz="3200" dirty="0" smtClean="0"/>
              <a:t>结婚吗？</a:t>
            </a:r>
            <a:endParaRPr lang="en-US" altLang="zh-CN" sz="3200" dirty="0"/>
          </a:p>
          <a:p>
            <a:r>
              <a:rPr lang="en-US" altLang="zh-CN" sz="3200" dirty="0" smtClean="0"/>
              <a:t>6.   </a:t>
            </a:r>
            <a:r>
              <a:rPr lang="zh-CN" altLang="en-US" sz="3200" dirty="0" smtClean="0"/>
              <a:t>如果小风去，你会去；如果小风不去，你也</a:t>
            </a:r>
            <a:endParaRPr lang="en-US" altLang="zh-CN" sz="3200" dirty="0" smtClean="0"/>
          </a:p>
          <a:p>
            <a:r>
              <a:rPr lang="zh-CN" altLang="en-US" sz="3200" dirty="0" smtClean="0"/>
              <a:t>      会去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8357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7504" y="195486"/>
            <a:ext cx="9577064" cy="4399137"/>
          </a:xfrm>
        </p:spPr>
        <p:txBody>
          <a:bodyPr vert="horz"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dirty="0" smtClean="0"/>
              <a:t>在北京每个地方人都很多。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/>
              <a:t> </a:t>
            </a:r>
            <a:r>
              <a:rPr lang="en-US" altLang="zh-TW" dirty="0" smtClean="0"/>
              <a:t>  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我们班的同学每个人都很认真。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en-US" altLang="zh-TW" dirty="0"/>
              <a:t>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9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83518"/>
            <a:ext cx="8229600" cy="4111105"/>
          </a:xfrm>
        </p:spPr>
        <p:txBody>
          <a:bodyPr vert="horz">
            <a:normAutofit/>
          </a:bodyPr>
          <a:lstStyle/>
          <a:p>
            <a:pPr marL="514350" indent="-514350">
              <a:buAutoNum type="arabicPeriod"/>
            </a:pPr>
            <a:r>
              <a:rPr lang="en-US" altLang="zh-TW" dirty="0" smtClean="0"/>
              <a:t>___________</a:t>
            </a:r>
            <a:r>
              <a:rPr lang="zh-CN" altLang="en-US" dirty="0" smtClean="0"/>
              <a:t>，都要告诉我。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___________</a:t>
            </a:r>
            <a:r>
              <a:rPr lang="zh-CN" altLang="en-US" dirty="0"/>
              <a:t>， </a:t>
            </a:r>
            <a:r>
              <a:rPr lang="zh-CN" altLang="en-US" dirty="0" smtClean="0"/>
              <a:t>我都不参加。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无</a:t>
            </a:r>
            <a:r>
              <a:rPr lang="zh-CN" altLang="en-US" dirty="0" smtClean="0"/>
              <a:t>论是冬天还是夏天，</a:t>
            </a:r>
            <a:r>
              <a:rPr lang="en-US" altLang="zh-TW" dirty="0"/>
              <a:t> </a:t>
            </a:r>
            <a:r>
              <a:rPr lang="en-US" altLang="zh-TW" dirty="0" smtClean="0"/>
              <a:t>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dirty="0"/>
              <a:t>无</a:t>
            </a:r>
            <a:r>
              <a:rPr lang="zh-CN" altLang="en-US" dirty="0" smtClean="0"/>
              <a:t>论你同意不同意，</a:t>
            </a:r>
            <a:r>
              <a:rPr lang="en-US" altLang="zh-TW" dirty="0"/>
              <a:t>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1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640"/>
            <a:ext cx="219573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于是  </a:t>
            </a:r>
            <a:endParaRPr lang="zh-CN" altLang="en-US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3652" y="915565"/>
            <a:ext cx="6840400" cy="1900177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chemeClr val="tx1"/>
                </a:solidFill>
              </a:rPr>
              <a:t>To check yourself, ask</a:t>
            </a:r>
            <a:r>
              <a:rPr lang="en-US" altLang="zh-TW" sz="2800" dirty="0">
                <a:solidFill>
                  <a:schemeClr val="tx1"/>
                </a:solidFill>
              </a:rPr>
              <a:t>: am I giving the reason for an </a:t>
            </a:r>
            <a:r>
              <a:rPr lang="en-US" altLang="zh-TW" sz="2800" i="1" dirty="0">
                <a:solidFill>
                  <a:schemeClr val="tx1"/>
                </a:solidFill>
              </a:rPr>
              <a:t>outcome 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所以</a:t>
            </a:r>
            <a:r>
              <a:rPr lang="en-US" altLang="zh-TW" sz="2800" dirty="0">
                <a:solidFill>
                  <a:schemeClr val="tx1"/>
                </a:solidFill>
              </a:rPr>
              <a:t>) OR do I want to tell as story and emphasize that one thing happened and then, as a result, something else (</a:t>
            </a:r>
            <a:r>
              <a:rPr lang="zh-TW" altLang="en-US" sz="2800" dirty="0">
                <a:solidFill>
                  <a:schemeClr val="tx1"/>
                </a:solidFill>
              </a:rPr>
              <a:t>于是</a:t>
            </a:r>
            <a:r>
              <a:rPr lang="en-US" altLang="zh-TW" sz="2800" dirty="0">
                <a:solidFill>
                  <a:schemeClr val="tx1"/>
                </a:solidFill>
              </a:rPr>
              <a:t>)?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3652" y="915566"/>
            <a:ext cx="6840400" cy="1597270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ysClr val="windowText" lastClr="000000"/>
                </a:solidFill>
              </a:rPr>
              <a:t>The conjunction </a:t>
            </a:r>
            <a:r>
              <a:rPr lang="zh-TW" altLang="en-US" sz="2800" dirty="0">
                <a:solidFill>
                  <a:sysClr val="windowText" lastClr="000000"/>
                </a:solidFill>
              </a:rPr>
              <a:t>于是 </a:t>
            </a:r>
            <a:r>
              <a:rPr lang="en-US" altLang="zh-TW" sz="2800" dirty="0">
                <a:solidFill>
                  <a:sysClr val="windowText" lastClr="000000"/>
                </a:solidFill>
              </a:rPr>
              <a:t>connects two clauses</a:t>
            </a:r>
            <a:r>
              <a:rPr lang="zh-TW" alt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altLang="zh-TW" sz="2800" dirty="0">
                <a:solidFill>
                  <a:sysClr val="windowText" lastClr="000000"/>
                </a:solidFill>
              </a:rPr>
              <a:t>.</a:t>
            </a:r>
            <a:r>
              <a:rPr lang="zh-TW" alt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altLang="zh-TW" sz="2800" dirty="0">
                <a:solidFill>
                  <a:sysClr val="windowText" lastClr="000000"/>
                </a:solidFill>
              </a:rPr>
              <a:t>The second clause is a new situation or action caused by the first clause.</a:t>
            </a:r>
            <a:endParaRPr lang="zh-TW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3652" y="2584911"/>
            <a:ext cx="5423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ambria" panose="02040503050406030204" pitchFamily="18" charset="0"/>
              </a:rPr>
              <a:t>emphasis on two connected happenings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8396" y="3353640"/>
            <a:ext cx="8882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我给他打了很多次</a:t>
            </a:r>
            <a:r>
              <a:rPr lang="zh-TW" altLang="en-US" sz="4000" dirty="0"/>
              <a:t>电</a:t>
            </a:r>
            <a:r>
              <a:rPr lang="zh-TW" altLang="en-US" sz="4000" dirty="0" smtClean="0"/>
              <a:t>话都</a:t>
            </a:r>
            <a:r>
              <a:rPr lang="zh-TW" altLang="en-US" sz="4000" dirty="0"/>
              <a:t>没</a:t>
            </a:r>
            <a:r>
              <a:rPr lang="zh-TW" altLang="en-US" sz="4000" dirty="0" smtClean="0"/>
              <a:t>有人接，</a:t>
            </a:r>
            <a:r>
              <a:rPr lang="zh-TW" alt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于是</a:t>
            </a:r>
            <a:r>
              <a:rPr lang="zh-TW" altLang="en-US" sz="4000" dirty="0" smtClean="0"/>
              <a:t>就给他发了一封电子邮件</a:t>
            </a:r>
            <a:r>
              <a:rPr lang="zh-CN" altLang="en-US" sz="4000" dirty="0" smtClean="0"/>
              <a:t>。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0" y="-1640"/>
            <a:ext cx="219573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于是  </a:t>
            </a:r>
            <a:endParaRPr lang="zh-CN" altLang="en-US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dirty="0" smtClean="0"/>
              <a:t>他完成了工作，</a:t>
            </a:r>
            <a:r>
              <a:rPr lang="en-US" altLang="zh-TW" dirty="0" smtClean="0"/>
              <a:t>_______________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下</a:t>
            </a:r>
            <a:r>
              <a:rPr lang="zh-CN" altLang="en-US" dirty="0" smtClean="0"/>
              <a:t>雨了，</a:t>
            </a:r>
            <a:r>
              <a:rPr lang="en-US" altLang="zh-TW" dirty="0"/>
              <a:t> _______________</a:t>
            </a:r>
            <a:r>
              <a:rPr lang="zh-TW" altLang="en-US" dirty="0"/>
              <a:t>。</a:t>
            </a:r>
            <a:endParaRPr lang="en-US" altLang="zh-CN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dirty="0" smtClean="0"/>
              <a:t>可</a:t>
            </a:r>
            <a:r>
              <a:rPr lang="zh-CN" altLang="en-US" dirty="0" smtClean="0"/>
              <a:t>可不知道说了什么，</a:t>
            </a:r>
            <a:r>
              <a:rPr lang="en-US" altLang="zh-TW" dirty="0"/>
              <a:t>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2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934" y="0"/>
            <a:ext cx="6829182" cy="823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err="1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Adj</a:t>
            </a:r>
            <a:r>
              <a:rPr lang="en-US" altLang="zh-CN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/v+</a:t>
            </a:r>
            <a:r>
              <a:rPr lang="zh-CN" altLang="en-US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en-US" altLang="zh-CN" sz="3600" dirty="0" err="1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Adj</a:t>
            </a:r>
            <a:r>
              <a:rPr lang="en-US" altLang="zh-CN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/V</a:t>
            </a:r>
            <a:r>
              <a:rPr lang="zh-CN" altLang="en-US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，可是</a:t>
            </a:r>
            <a:r>
              <a:rPr lang="en-US" altLang="zh-CN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但是</a:t>
            </a:r>
            <a:r>
              <a:rPr lang="en-US" altLang="zh-CN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316936"/>
            <a:ext cx="7763507" cy="3847102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tx1"/>
                </a:solidFill>
              </a:rPr>
              <a:t>A:</a:t>
            </a:r>
            <a:r>
              <a:rPr lang="zh-TW" altLang="en-US" sz="2800" dirty="0">
                <a:solidFill>
                  <a:schemeClr val="tx1"/>
                </a:solidFill>
              </a:rPr>
              <a:t>我打算学音乐。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en-US" altLang="zh-TW" sz="2800" dirty="0">
                <a:solidFill>
                  <a:schemeClr val="tx1"/>
                </a:solidFill>
              </a:rPr>
              <a:t>B:</a:t>
            </a:r>
            <a:r>
              <a:rPr lang="zh-TW" altLang="en-US" sz="2800" dirty="0">
                <a:solidFill>
                  <a:schemeClr val="tx1"/>
                </a:solidFill>
              </a:rPr>
              <a:t>学音乐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</a:t>
            </a:r>
            <a:r>
              <a:rPr lang="zh-TW" altLang="en-US" sz="2800" dirty="0">
                <a:solidFill>
                  <a:schemeClr val="tx1"/>
                </a:solidFill>
              </a:rPr>
              <a:t>，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可是</a:t>
            </a:r>
            <a:r>
              <a:rPr lang="zh-TW" altLang="en-US" sz="2800" dirty="0">
                <a:solidFill>
                  <a:schemeClr val="tx1"/>
                </a:solidFill>
              </a:rPr>
              <a:t>以后找工作不太容易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A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  <a:r>
              <a:rPr lang="zh-TW" altLang="en-US" sz="2800" dirty="0">
                <a:solidFill>
                  <a:schemeClr val="tx1"/>
                </a:solidFill>
              </a:rPr>
              <a:t>明天晚上是林雪梅的圣日晚会，你会去吗</a:t>
            </a:r>
            <a:r>
              <a:rPr lang="en-US" altLang="zh-TW" sz="2800" dirty="0">
                <a:solidFill>
                  <a:schemeClr val="tx1"/>
                </a:solidFill>
              </a:rPr>
              <a:t>?</a:t>
            </a:r>
          </a:p>
          <a:p>
            <a:r>
              <a:rPr lang="en-US" altLang="zh-TW" sz="2800" dirty="0">
                <a:solidFill>
                  <a:schemeClr val="tx1"/>
                </a:solidFill>
              </a:rPr>
              <a:t>B:</a:t>
            </a:r>
            <a:r>
              <a:rPr lang="zh-TW" altLang="en-US" sz="2800" dirty="0">
                <a:solidFill>
                  <a:schemeClr val="tx1"/>
                </a:solidFill>
              </a:rPr>
              <a:t>我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</a:t>
            </a:r>
            <a:r>
              <a:rPr lang="zh-TW" altLang="en-US" sz="2800" dirty="0">
                <a:solidFill>
                  <a:schemeClr val="tx1"/>
                </a:solidFill>
              </a:rPr>
              <a:t>，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可是</a:t>
            </a:r>
            <a:r>
              <a:rPr lang="zh-TW" altLang="en-US" sz="2800" dirty="0">
                <a:solidFill>
                  <a:schemeClr val="tx1"/>
                </a:solidFill>
              </a:rPr>
              <a:t>会晚一点儿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这</a:t>
            </a:r>
            <a:r>
              <a:rPr lang="zh-TW" altLang="en-US" sz="2800" dirty="0">
                <a:solidFill>
                  <a:schemeClr val="tx1"/>
                </a:solidFill>
              </a:rPr>
              <a:t>件衣服太贵了，别买</a:t>
            </a:r>
            <a:r>
              <a:rPr lang="en-US" altLang="zh-TW" sz="2800" dirty="0">
                <a:solidFill>
                  <a:schemeClr val="tx1"/>
                </a:solidFill>
              </a:rPr>
              <a:t>!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这件衣服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贵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贵</a:t>
            </a:r>
            <a:r>
              <a:rPr lang="zh-TW" altLang="en-US" sz="2800" dirty="0">
                <a:solidFill>
                  <a:schemeClr val="tx1"/>
                </a:solidFill>
              </a:rPr>
              <a:t>，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可是</a:t>
            </a:r>
            <a:r>
              <a:rPr lang="zh-TW" altLang="en-US" sz="2800" dirty="0">
                <a:solidFill>
                  <a:schemeClr val="tx1"/>
                </a:solidFill>
              </a:rPr>
              <a:t>牌子好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zh-TW" altLang="en-US" sz="2800" dirty="0">
              <a:solidFill>
                <a:schemeClr val="tx1"/>
              </a:solidFill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90425" y="690831"/>
            <a:ext cx="350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Although…(yet)…</a:t>
            </a:r>
            <a:endParaRPr lang="zh-TW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4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9502"/>
            <a:ext cx="8229600" cy="4255121"/>
          </a:xfrm>
        </p:spPr>
        <p:txBody>
          <a:bodyPr vert="horz">
            <a:normAutofit fontScale="92500" lnSpcReduction="10000"/>
          </a:bodyPr>
          <a:lstStyle/>
          <a:p>
            <a:r>
              <a:rPr lang="en-US" altLang="zh-CN" dirty="0" smtClean="0"/>
              <a:t>A: </a:t>
            </a:r>
            <a:r>
              <a:rPr lang="zh-CN" altLang="en-US" dirty="0" smtClean="0"/>
              <a:t>你觉得写汉字难吗？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B:_________________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难</a:t>
            </a:r>
            <a:r>
              <a:rPr lang="en-US" altLang="zh-CN" dirty="0" smtClean="0"/>
              <a:t>/</a:t>
            </a:r>
            <a:r>
              <a:rPr lang="zh-CN" altLang="en-US" dirty="0" smtClean="0"/>
              <a:t>有意思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A: </a:t>
            </a:r>
            <a:r>
              <a:rPr lang="zh-CN" altLang="en-US" dirty="0" smtClean="0"/>
              <a:t>他怎么样？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B:_________________</a:t>
            </a:r>
            <a:r>
              <a:rPr lang="zh-CN" altLang="en-US" dirty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聪明</a:t>
            </a:r>
            <a:r>
              <a:rPr lang="en-US" altLang="zh-CN" dirty="0" smtClean="0"/>
              <a:t>/</a:t>
            </a:r>
            <a:r>
              <a:rPr lang="zh-CN" altLang="en-US" dirty="0"/>
              <a:t>不认真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A: </a:t>
            </a:r>
            <a:r>
              <a:rPr lang="zh-CN" altLang="en-US" dirty="0" smtClean="0"/>
              <a:t>这种车怎</a:t>
            </a:r>
            <a:r>
              <a:rPr lang="zh-CN" altLang="en-US" dirty="0"/>
              <a:t>么样？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B:_________________</a:t>
            </a:r>
            <a:r>
              <a:rPr lang="zh-CN" altLang="en-US" dirty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快</a:t>
            </a:r>
            <a:r>
              <a:rPr lang="en-US" altLang="zh-CN" dirty="0" smtClean="0"/>
              <a:t>/</a:t>
            </a:r>
            <a:r>
              <a:rPr lang="zh-CN" altLang="en-US" dirty="0" smtClean="0"/>
              <a:t>不安全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A: </a:t>
            </a:r>
            <a:r>
              <a:rPr lang="zh-CN" altLang="en-US" dirty="0" smtClean="0"/>
              <a:t>这个东西好用吗？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B:_________________</a:t>
            </a:r>
            <a:r>
              <a:rPr lang="zh-CN" altLang="en-US" dirty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好用</a:t>
            </a:r>
            <a:r>
              <a:rPr lang="en-US" altLang="zh-CN" dirty="0" smtClean="0"/>
              <a:t>/</a:t>
            </a:r>
            <a:r>
              <a:rPr lang="zh-CN" altLang="en-US" dirty="0" smtClean="0"/>
              <a:t>贵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6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https://quizlet.com/331982587/%E4%B8%AD%E6%96%87%E5%90%AC%E8%AF%B4%E8%AF%BB%E5%86%992-%E7%AC%AC%E5%9B%9B%E8%AF%BE-flash-cards/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0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843558"/>
            <a:ext cx="8229600" cy="3168352"/>
          </a:xfrm>
        </p:spPr>
        <p:txBody>
          <a:bodyPr vert="horz">
            <a:noAutofit/>
          </a:bodyPr>
          <a:lstStyle/>
          <a:p>
            <a:r>
              <a:rPr lang="zh-CN" altLang="en-US" dirty="0" smtClean="0"/>
              <a:t>这个手机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，但是</a:t>
            </a:r>
            <a:r>
              <a:rPr lang="en-US" altLang="zh-CN" dirty="0" smtClean="0"/>
              <a:t>/</a:t>
            </a:r>
            <a:r>
              <a:rPr lang="zh-CN" altLang="en-US" dirty="0" smtClean="0"/>
              <a:t>可是太贵了。</a:t>
            </a:r>
            <a:endParaRPr lang="en-US" altLang="zh-CN" dirty="0" smtClean="0"/>
          </a:p>
          <a:p>
            <a:r>
              <a:rPr lang="zh-CN" altLang="en-US" dirty="0" smtClean="0"/>
              <a:t>这种花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，但是</a:t>
            </a:r>
            <a:r>
              <a:rPr lang="en-US" altLang="zh-CN" dirty="0"/>
              <a:t>/</a:t>
            </a:r>
            <a:r>
              <a:rPr lang="zh-CN" altLang="en-US" dirty="0"/>
              <a:t>可是</a:t>
            </a:r>
            <a:r>
              <a:rPr lang="zh-CN" altLang="en-US" dirty="0" smtClean="0"/>
              <a:t>不太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这种</a:t>
            </a:r>
            <a:r>
              <a:rPr lang="zh-CN" altLang="en-US" dirty="0" smtClean="0"/>
              <a:t>菜</a:t>
            </a:r>
            <a:r>
              <a:rPr lang="en-US" altLang="zh-CN" dirty="0"/>
              <a:t>________</a:t>
            </a:r>
            <a:r>
              <a:rPr lang="zh-CN" altLang="en-US" dirty="0" smtClean="0"/>
              <a:t>，但是</a:t>
            </a:r>
            <a:r>
              <a:rPr lang="en-US" altLang="zh-CN" dirty="0"/>
              <a:t>/</a:t>
            </a:r>
            <a:r>
              <a:rPr lang="zh-CN" altLang="en-US" dirty="0"/>
              <a:t>可是</a:t>
            </a:r>
            <a:r>
              <a:rPr lang="zh-CN" altLang="en-US" dirty="0" smtClean="0"/>
              <a:t>不太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这</a:t>
            </a:r>
            <a:r>
              <a:rPr lang="zh-CN" altLang="en-US" dirty="0" smtClean="0"/>
              <a:t>件衣服</a:t>
            </a:r>
            <a:r>
              <a:rPr lang="en-US" altLang="zh-CN" dirty="0"/>
              <a:t>________</a:t>
            </a:r>
            <a:r>
              <a:rPr lang="zh-CN" altLang="en-US" dirty="0" smtClean="0"/>
              <a:t>，但是</a:t>
            </a:r>
            <a:r>
              <a:rPr lang="en-US" altLang="zh-CN" dirty="0"/>
              <a:t>/</a:t>
            </a:r>
            <a:r>
              <a:rPr lang="zh-CN" altLang="en-US" dirty="0"/>
              <a:t>可是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他人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，但是</a:t>
            </a:r>
            <a:r>
              <a:rPr lang="en-US" altLang="zh-CN" dirty="0"/>
              <a:t>/</a:t>
            </a:r>
            <a:r>
              <a:rPr lang="zh-CN" altLang="en-US" dirty="0" smtClean="0"/>
              <a:t>可是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25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934" y="0"/>
            <a:ext cx="1212558" cy="823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難道</a:t>
            </a:r>
            <a:endParaRPr lang="en-US" altLang="zh-CN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287" y="2067694"/>
            <a:ext cx="7763507" cy="1368152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</a:rPr>
              <a:t>你做菜放那么多盐和味精，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难道</a:t>
            </a:r>
            <a:r>
              <a:rPr lang="zh-TW" altLang="en-US" sz="2800" dirty="0">
                <a:solidFill>
                  <a:schemeClr val="tx1"/>
                </a:solidFill>
              </a:rPr>
              <a:t>你不在乎自己的健康吗</a:t>
            </a:r>
            <a:r>
              <a:rPr lang="en-US" altLang="zh-TW" sz="2800" dirty="0" smtClean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93132" y="93470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mean to say…</a:t>
            </a:r>
            <a:endParaRPr lang="zh-TW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0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9542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大家都知道这件事，</a:t>
            </a:r>
            <a:r>
              <a:rPr lang="en-US" altLang="zh-CN" dirty="0" smtClean="0"/>
              <a:t>______________?</a:t>
            </a:r>
          </a:p>
          <a:p>
            <a:r>
              <a:rPr lang="zh-CN" altLang="en-US" dirty="0"/>
              <a:t>下午</a:t>
            </a:r>
            <a:r>
              <a:rPr lang="zh-CN" altLang="en-US" dirty="0" smtClean="0"/>
              <a:t>我们要去游泳，</a:t>
            </a:r>
            <a:r>
              <a:rPr lang="en-US" altLang="zh-CN" dirty="0"/>
              <a:t>______________?</a:t>
            </a:r>
          </a:p>
          <a:p>
            <a:r>
              <a:rPr lang="zh-CN" altLang="en-US" dirty="0" smtClean="0"/>
              <a:t>今天是我生日，</a:t>
            </a:r>
            <a:r>
              <a:rPr lang="en-US" altLang="zh-CN" dirty="0"/>
              <a:t>______________?</a:t>
            </a:r>
          </a:p>
          <a:p>
            <a:r>
              <a:rPr lang="zh-CN" altLang="en-US" dirty="0"/>
              <a:t>这</a:t>
            </a:r>
            <a:r>
              <a:rPr lang="zh-CN" altLang="en-US" dirty="0" smtClean="0"/>
              <a:t>个餐馆的菜很好吃，</a:t>
            </a:r>
            <a:r>
              <a:rPr lang="en-US" altLang="zh-CN" dirty="0" smtClean="0"/>
              <a:t>______________?</a:t>
            </a:r>
          </a:p>
          <a:p>
            <a:r>
              <a:rPr lang="en-US" altLang="zh-CN" dirty="0" err="1" smtClean="0"/>
              <a:t>Linkin</a:t>
            </a:r>
            <a:r>
              <a:rPr lang="en-US" altLang="zh-CN" dirty="0" smtClean="0"/>
              <a:t> Park </a:t>
            </a:r>
            <a:r>
              <a:rPr lang="zh-CN" altLang="en-US" dirty="0" smtClean="0"/>
              <a:t>很有名</a:t>
            </a:r>
            <a:r>
              <a:rPr lang="zh-CN" altLang="en-US" dirty="0"/>
              <a:t>，</a:t>
            </a:r>
            <a:r>
              <a:rPr lang="en-US" altLang="zh-CN" dirty="0" smtClean="0"/>
              <a:t>______________?</a:t>
            </a:r>
          </a:p>
          <a:p>
            <a:r>
              <a:rPr lang="zh-CN" altLang="en-US" dirty="0" smtClean="0"/>
              <a:t>宿舍房间这么热</a:t>
            </a:r>
            <a:r>
              <a:rPr lang="zh-CN" altLang="en-US" dirty="0"/>
              <a:t>，</a:t>
            </a:r>
            <a:r>
              <a:rPr lang="en-US" altLang="zh-CN" dirty="0"/>
              <a:t>______________?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32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934" y="0"/>
            <a:ext cx="1860630" cy="823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么的</a:t>
            </a:r>
            <a:endParaRPr lang="en-US" altLang="zh-CN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798" y="1214780"/>
            <a:ext cx="7763507" cy="924921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This expression is used to cap a series of items.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Noun 1, Noun 2 (+Noun 3)+</a:t>
            </a:r>
            <a:r>
              <a:rPr lang="zh-CN" altLang="en-US" sz="2800" dirty="0" smtClean="0">
                <a:solidFill>
                  <a:schemeClr val="tx1"/>
                </a:solidFill>
              </a:rPr>
              <a:t>什么的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0869" y="2851831"/>
            <a:ext cx="7297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他要买毛衣、牛仔裤</a:t>
            </a:r>
            <a:r>
              <a:rPr lang="zh-TW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什么的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  <p:pic>
        <p:nvPicPr>
          <p:cNvPr id="8" name="Picture 2" descr="ãæ¯è¡£çä»è£¤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7053393" y="3809282"/>
            <a:ext cx="2038686" cy="1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5896" y="3500303"/>
            <a:ext cx="354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选择课题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721311" y="4551970"/>
            <a:ext cx="5422689" cy="0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95536" y="444189"/>
            <a:ext cx="8686800" cy="4255121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明天去野餐，我们要不要买一些</a:t>
            </a:r>
            <a:r>
              <a:rPr lang="en-US" altLang="zh-CN" dirty="0"/>
              <a:t>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我奶奶不吃肉，</a:t>
            </a:r>
            <a:r>
              <a:rPr lang="en-US" altLang="zh-CN" dirty="0" smtClean="0"/>
              <a:t>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养</a:t>
            </a:r>
            <a:r>
              <a:rPr lang="zh-CN" altLang="en-US" dirty="0" smtClean="0"/>
              <a:t>狗很麻烦，</a:t>
            </a:r>
            <a:r>
              <a:rPr lang="en-US" altLang="zh-CN" dirty="0"/>
              <a:t> 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__________________</a:t>
            </a:r>
            <a:r>
              <a:rPr lang="zh-CN" altLang="en-US" dirty="0" smtClean="0"/>
              <a:t>，我都不感兴趣。</a:t>
            </a:r>
            <a:endParaRPr lang="en-US" altLang="zh-CN" dirty="0" smtClean="0"/>
          </a:p>
          <a:p>
            <a:r>
              <a:rPr lang="en-US" altLang="zh-CN" dirty="0" smtClean="0"/>
              <a:t>__________________</a:t>
            </a:r>
            <a:r>
              <a:rPr lang="zh-CN" altLang="en-US" dirty="0" smtClean="0"/>
              <a:t>，都是捷克有名的地方。</a:t>
            </a:r>
            <a:endParaRPr lang="en-US" altLang="zh-CN" dirty="0" smtClean="0"/>
          </a:p>
          <a:p>
            <a:r>
              <a:rPr lang="en-US" altLang="zh-CN" dirty="0" smtClean="0"/>
              <a:t>__________________</a:t>
            </a:r>
            <a:r>
              <a:rPr lang="zh-CN" altLang="en-US" dirty="0" smtClean="0"/>
              <a:t>，天明都会说。</a:t>
            </a:r>
            <a:endParaRPr lang="en-US" altLang="zh-CN" dirty="0" smtClean="0"/>
          </a:p>
          <a:p>
            <a:r>
              <a:rPr lang="zh-CN" altLang="en-US" dirty="0"/>
              <a:t>一个</a:t>
            </a:r>
            <a:r>
              <a:rPr lang="zh-CN" altLang="en-US" dirty="0" smtClean="0"/>
              <a:t>人住，</a:t>
            </a:r>
            <a:r>
              <a:rPr lang="en-US" altLang="zh-CN" dirty="0"/>
              <a:t> 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，都要自己做。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698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934" y="0"/>
            <a:ext cx="2796734" cy="823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 smtClean="0">
                <a:solidFill>
                  <a:srgbClr val="006865"/>
                </a:solidFill>
                <a:latin typeface="微软雅黑" pitchFamily="34" charset="-122"/>
                <a:ea typeface="微软雅黑" pitchFamily="34" charset="-122"/>
              </a:rPr>
              <a:t>（要）不然</a:t>
            </a:r>
            <a:endParaRPr lang="en-US" altLang="zh-CN" sz="3600" dirty="0">
              <a:solidFill>
                <a:srgbClr val="006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798" y="1275606"/>
            <a:ext cx="7413593" cy="1584176"/>
          </a:xfrm>
          <a:prstGeom prst="rect">
            <a:avLst/>
          </a:prstGeom>
          <a:solidFill>
            <a:srgbClr val="C0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tx1"/>
                </a:solidFill>
              </a:rPr>
              <a:t>Condition, (</a:t>
            </a:r>
            <a:r>
              <a:rPr lang="zh-TW" altLang="en-US" sz="2800" dirty="0">
                <a:solidFill>
                  <a:schemeClr val="tx1"/>
                </a:solidFill>
              </a:rPr>
              <a:t>要</a:t>
            </a:r>
            <a:r>
              <a:rPr lang="en-US" altLang="zh-TW" sz="2800" dirty="0">
                <a:solidFill>
                  <a:schemeClr val="tx1"/>
                </a:solidFill>
              </a:rPr>
              <a:t>) </a:t>
            </a:r>
            <a:r>
              <a:rPr lang="zh-TW" altLang="en-US" sz="2800" dirty="0">
                <a:solidFill>
                  <a:schemeClr val="tx1"/>
                </a:solidFill>
              </a:rPr>
              <a:t>不然 </a:t>
            </a:r>
            <a:r>
              <a:rPr lang="en-US" altLang="zh-TW" sz="2800" dirty="0">
                <a:solidFill>
                  <a:schemeClr val="tx1"/>
                </a:solidFill>
              </a:rPr>
              <a:t>+ </a:t>
            </a:r>
            <a:r>
              <a:rPr lang="en-US" altLang="zh-TW" sz="2800" dirty="0" smtClean="0">
                <a:solidFill>
                  <a:schemeClr val="tx1"/>
                </a:solidFill>
              </a:rPr>
              <a:t>Result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要</a:t>
            </a:r>
            <a:r>
              <a:rPr lang="en-US" altLang="zh-TW" sz="2800" dirty="0">
                <a:solidFill>
                  <a:schemeClr val="tx1"/>
                </a:solidFill>
              </a:rPr>
              <a:t>and</a:t>
            </a:r>
            <a:r>
              <a:rPr lang="zh-TW" altLang="en-US" sz="2800" dirty="0">
                <a:solidFill>
                  <a:schemeClr val="tx1"/>
                </a:solidFill>
              </a:rPr>
              <a:t> 然 </a:t>
            </a:r>
            <a:r>
              <a:rPr lang="en-US" altLang="zh-TW" sz="2800" dirty="0">
                <a:solidFill>
                  <a:schemeClr val="tx1"/>
                </a:solidFill>
              </a:rPr>
              <a:t>can be omitted, but not at the same time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7349" y="3507854"/>
            <a:ext cx="838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今天天气很冷，你得多穿一件衣服，</a:t>
            </a:r>
            <a:r>
              <a:rPr lang="zh-TW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要不然</a:t>
            </a:r>
            <a:r>
              <a:rPr lang="zh-TW" altLang="en-US" sz="3600" dirty="0" smtClean="0"/>
              <a:t>容易感冒。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71800" y="239059"/>
            <a:ext cx="289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</a:t>
            </a:r>
            <a:endParaRPr lang="zh-TW" alt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4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r>
              <a:rPr lang="zh-CN" altLang="en-US" dirty="0" smtClean="0"/>
              <a:t>你也去，</a:t>
            </a:r>
            <a:r>
              <a:rPr lang="en-US" altLang="zh-CN" dirty="0" smtClean="0"/>
              <a:t>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请帮我叫出租汽车，</a:t>
            </a:r>
            <a:r>
              <a:rPr lang="en-US" altLang="zh-CN" dirty="0"/>
              <a:t> 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明天</a:t>
            </a:r>
            <a:r>
              <a:rPr lang="zh-CN" altLang="en-US" dirty="0" smtClean="0"/>
              <a:t>我</a:t>
            </a:r>
            <a:r>
              <a:rPr lang="zh-CN" altLang="en-US" dirty="0"/>
              <a:t>有事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</a:t>
            </a:r>
            <a:r>
              <a:rPr lang="en-US" altLang="zh-CN" dirty="0"/>
              <a:t>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 smtClean="0"/>
              <a:t>快跑，</a:t>
            </a:r>
            <a:r>
              <a:rPr lang="en-US" altLang="zh-CN" dirty="0" smtClean="0"/>
              <a:t> </a:t>
            </a:r>
            <a:r>
              <a:rPr lang="en-US" altLang="zh-CN" dirty="0"/>
              <a:t>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5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>Describe he/she is wearing and what he/she looks like.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SUS\Desktop\清大\碩二上\實習\上課用\drill\GROUP 3\1025\女大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69572"/>
            <a:ext cx="3221850" cy="42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ASUS\Desktop\清大\碩二上\實習\上課用\drill\GROUP 3\1025\孝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026"/>
            <a:ext cx="2950332" cy="44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ASUS\Desktop\清大\碩二上\實習\上課用\drill\GROUP 3\1025\蔡依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8" y="267494"/>
            <a:ext cx="3250671" cy="48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8229600" cy="857250"/>
          </a:xfrm>
        </p:spPr>
        <p:txBody>
          <a:bodyPr/>
          <a:lstStyle/>
          <a:p>
            <a:r>
              <a:rPr lang="en-US" altLang="zh-TW" dirty="0"/>
              <a:t>Cowboy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3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ASUS\Desktop\清大\碩二上\實習\上課用\drill\GROUP 3\1025\南大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0"/>
            <a:ext cx="3409851" cy="51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ASUS\Desktop\清大\碩二上\實習\上課用\drill\GROUP 3\1025\x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40"/>
            <a:ext cx="4765253" cy="49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347614"/>
            <a:ext cx="8373616" cy="2376264"/>
          </a:xfrm>
        </p:spPr>
        <p:txBody>
          <a:bodyPr>
            <a:normAutofit/>
          </a:bodyPr>
          <a:lstStyle/>
          <a:p>
            <a:r>
              <a:rPr lang="zh-CN" altLang="en-US" dirty="0"/>
              <a:t>你买</a:t>
            </a:r>
            <a:r>
              <a:rPr lang="zh-CN" altLang="en-US" dirty="0" smtClean="0"/>
              <a:t>衣服时，会考虑什么？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1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3479"/>
            <a:ext cx="9144000" cy="228865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请挑三个，并说一说为什么。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/>
              <a:t>Please choose three, and tell the reason.</a:t>
            </a:r>
            <a:br>
              <a:rPr lang="en-US" altLang="zh-CN" sz="3600" dirty="0" smtClean="0"/>
            </a:br>
            <a:r>
              <a:rPr lang="en-US" altLang="zh-CN" sz="3600" dirty="0" smtClean="0"/>
              <a:t>Please include </a:t>
            </a:r>
            <a:r>
              <a:rPr lang="zh-CN" altLang="en-US" sz="3600" dirty="0" smtClean="0"/>
              <a:t>第一，第二，第三</a:t>
            </a:r>
            <a:r>
              <a:rPr lang="en-US" altLang="zh-CN" sz="3600" dirty="0" smtClean="0"/>
              <a:t>…when you report your rankings.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7280" y="2409851"/>
            <a:ext cx="2674640" cy="3394472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标准</a:t>
            </a:r>
            <a:endParaRPr lang="en-US" altLang="zh-CN" sz="4000" dirty="0" smtClean="0"/>
          </a:p>
          <a:p>
            <a:r>
              <a:rPr lang="zh-CN" altLang="en-US" sz="4000" dirty="0"/>
              <a:t>样</a:t>
            </a:r>
            <a:r>
              <a:rPr lang="zh-CN" altLang="en-US" sz="4000" dirty="0" smtClean="0"/>
              <a:t>子</a:t>
            </a:r>
            <a:endParaRPr lang="en-US" altLang="zh-CN" sz="4000" dirty="0" smtClean="0"/>
          </a:p>
          <a:p>
            <a:r>
              <a:rPr lang="zh-CN" altLang="en-US" sz="4000" dirty="0"/>
              <a:t>颜</a:t>
            </a:r>
            <a:r>
              <a:rPr lang="zh-CN" altLang="en-US" sz="4000" dirty="0" smtClean="0"/>
              <a:t>色</a:t>
            </a:r>
            <a:endParaRPr lang="en-US" altLang="zh-CN" sz="40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920" y="2412133"/>
            <a:ext cx="4402832" cy="273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300" dirty="0"/>
              <a:t>大小、长短、</a:t>
            </a:r>
            <a:endParaRPr lang="en-US" altLang="zh-CN" sz="4300" dirty="0"/>
          </a:p>
          <a:p>
            <a:r>
              <a:rPr lang="zh-CN" altLang="en-US" sz="4300" dirty="0"/>
              <a:t>价钱</a:t>
            </a:r>
            <a:endParaRPr lang="en-US" altLang="zh-CN" sz="4300" dirty="0"/>
          </a:p>
          <a:p>
            <a:r>
              <a:rPr lang="zh-CN" altLang="en-US" sz="4300" dirty="0"/>
              <a:t>质量</a:t>
            </a:r>
            <a:endParaRPr lang="en-US" altLang="zh-CN" sz="4300" dirty="0"/>
          </a:p>
          <a:p>
            <a:r>
              <a:rPr lang="zh-CN" altLang="en-US" sz="4300" dirty="0"/>
              <a:t>牌子</a:t>
            </a:r>
            <a:endParaRPr lang="en-US" altLang="zh-CN" sz="4300" dirty="0"/>
          </a:p>
          <a:p>
            <a:pPr marL="0" indent="0">
              <a:buFont typeface="Arial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3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清大\碩二上\實習\上課用\drill\GROUP 3\1025\课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981825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23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7" y="771550"/>
            <a:ext cx="8043658" cy="17706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4" y="2390382"/>
            <a:ext cx="8476923" cy="12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45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7534"/>
            <a:ext cx="8280920" cy="37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6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9542"/>
            <a:ext cx="8759493" cy="35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6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8369"/>
            <a:ext cx="8918467" cy="12825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2" y="1660919"/>
            <a:ext cx="8622349" cy="23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6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9502"/>
            <a:ext cx="8892480" cy="27077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4" y="3120332"/>
            <a:ext cx="8860759" cy="20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6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Předvádění na obrazovce (16:9)</PresentationFormat>
  <Paragraphs>111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Calibri</vt:lpstr>
      <vt:lpstr>宋体</vt:lpstr>
      <vt:lpstr>方正粗倩_GBK</vt:lpstr>
      <vt:lpstr>黑体</vt:lpstr>
      <vt:lpstr>Arial</vt:lpstr>
      <vt:lpstr>Cambria</vt:lpstr>
      <vt:lpstr>新細明體</vt:lpstr>
      <vt:lpstr>微软雅黑</vt:lpstr>
      <vt:lpstr>Office 主题​​</vt:lpstr>
      <vt:lpstr>Prezentace aplikace PowerPoint</vt:lpstr>
      <vt:lpstr>生词</vt:lpstr>
      <vt:lpstr>Cowboy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Describe he/she is wearing and what he/she looks like.</vt:lpstr>
      <vt:lpstr>Prezentace aplikace PowerPoint</vt:lpstr>
      <vt:lpstr>Prezentace aplikace PowerPoint</vt:lpstr>
      <vt:lpstr>Prezentace aplikace PowerPoint</vt:lpstr>
      <vt:lpstr>Prezentace aplikace PowerPoint</vt:lpstr>
      <vt:lpstr>你买衣服时，会考虑什么？</vt:lpstr>
      <vt:lpstr>请挑三个，并说一说为什么。 Please choose three, and tell the reason. Please include 第一，第二，第三…when you report your rankings.</vt:lpstr>
    </vt:vector>
  </TitlesOfParts>
  <Company>DNGS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Minghua Wu</cp:lastModifiedBy>
  <cp:revision>328</cp:revision>
  <dcterms:created xsi:type="dcterms:W3CDTF">2014-01-27T02:24:57Z</dcterms:created>
  <dcterms:modified xsi:type="dcterms:W3CDTF">2018-10-25T11:42:19Z</dcterms:modified>
</cp:coreProperties>
</file>