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6" r:id="rId3"/>
    <p:sldId id="314" r:id="rId4"/>
    <p:sldId id="342" r:id="rId5"/>
    <p:sldId id="343" r:id="rId6"/>
    <p:sldId id="333" r:id="rId7"/>
    <p:sldId id="334" r:id="rId8"/>
    <p:sldId id="336" r:id="rId9"/>
    <p:sldId id="339" r:id="rId10"/>
    <p:sldId id="340" r:id="rId11"/>
    <p:sldId id="297" r:id="rId12"/>
    <p:sldId id="345" r:id="rId13"/>
    <p:sldId id="344" r:id="rId14"/>
    <p:sldId id="298" r:id="rId15"/>
    <p:sldId id="346" r:id="rId16"/>
    <p:sldId id="348" r:id="rId17"/>
    <p:sldId id="299" r:id="rId18"/>
    <p:sldId id="349" r:id="rId19"/>
    <p:sldId id="350" r:id="rId20"/>
    <p:sldId id="300" r:id="rId21"/>
    <p:sldId id="352" r:id="rId22"/>
    <p:sldId id="301" r:id="rId23"/>
    <p:sldId id="351" r:id="rId24"/>
    <p:sldId id="354" r:id="rId25"/>
    <p:sldId id="302" r:id="rId26"/>
    <p:sldId id="353" r:id="rId27"/>
    <p:sldId id="303" r:id="rId28"/>
    <p:sldId id="355" r:id="rId29"/>
    <p:sldId id="356" r:id="rId30"/>
    <p:sldId id="304" r:id="rId31"/>
    <p:sldId id="357" r:id="rId32"/>
    <p:sldId id="358" r:id="rId33"/>
    <p:sldId id="359" r:id="rId34"/>
    <p:sldId id="360" r:id="rId35"/>
    <p:sldId id="305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29E"/>
    <a:srgbClr val="4093DA"/>
    <a:srgbClr val="D04F99"/>
    <a:srgbClr val="E7F1FA"/>
    <a:srgbClr val="DC66A9"/>
    <a:srgbClr val="CF318B"/>
    <a:srgbClr val="2987D5"/>
    <a:srgbClr val="5EA5E0"/>
    <a:srgbClr val="28AD61"/>
    <a:srgbClr val="D7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32" autoAdjust="0"/>
    <p:restoredTop sz="87209" autoAdjust="0"/>
  </p:normalViewPr>
  <p:slideViewPr>
    <p:cSldViewPr snapToGrid="0">
      <p:cViewPr varScale="1">
        <p:scale>
          <a:sx n="110" d="100"/>
          <a:sy n="110" d="100"/>
        </p:scale>
        <p:origin x="13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EF12-7AF1-42E8-B44C-7A8CFDDC7752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A9AE-2F5F-4437-BDF6-3524E3761A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8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27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15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41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38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9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6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6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09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4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43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90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3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00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86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091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048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8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54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19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89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456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11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271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69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 smtClean="0"/>
              <a:t>张天明这个学期选了几门课？</a:t>
            </a:r>
            <a:endParaRPr lang="en-US" altLang="zh-CN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 smtClean="0"/>
              <a:t>为什么一年级中文课的听和说对他来说很容易？</a:t>
            </a:r>
            <a:endParaRPr lang="en-US" altLang="zh-CN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 smtClean="0"/>
              <a:t>为什么他有点儿受不了其他几门课？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36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张天明什么时候要去见指导教授？</a:t>
            </a:r>
            <a:endParaRPr lang="en-US" altLang="zh-CN" dirty="0" smtClean="0"/>
          </a:p>
          <a:p>
            <a:r>
              <a:rPr lang="zh-CN" altLang="en-US" dirty="0" smtClean="0"/>
              <a:t>他见指导教授要做什么？</a:t>
            </a:r>
            <a:endParaRPr lang="en-US" altLang="zh-CN" dirty="0" smtClean="0"/>
          </a:p>
          <a:p>
            <a:r>
              <a:rPr lang="zh-CN" altLang="en-US" dirty="0" smtClean="0"/>
              <a:t>这一天下午，他在篮球场上碰见谁？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87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李哲下学期的课选好了吗？</a:t>
            </a:r>
            <a:endParaRPr lang="en-US" altLang="zh-CN" dirty="0" smtClean="0"/>
          </a:p>
          <a:p>
            <a:r>
              <a:rPr lang="zh-CN" altLang="en-US" dirty="0" smtClean="0"/>
              <a:t>张天明下学期要选什么？</a:t>
            </a:r>
            <a:endParaRPr lang="en-US" altLang="zh-CN" dirty="0" smtClean="0"/>
          </a:p>
          <a:p>
            <a:r>
              <a:rPr lang="zh-CN" altLang="en-US" dirty="0" smtClean="0"/>
              <a:t>李哲下学期还得上几门课？是哪些课</a:t>
            </a:r>
            <a:r>
              <a:rPr lang="en-US" altLang="zh-CN" dirty="0" smtClean="0"/>
              <a:t>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10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张天明决定要选什么课？</a:t>
            </a:r>
            <a:endParaRPr lang="en-US" altLang="zh-CN" dirty="0" smtClean="0"/>
          </a:p>
          <a:p>
            <a:r>
              <a:rPr lang="zh-CN" altLang="en-US" dirty="0" smtClean="0"/>
              <a:t>李哲什么时候去见指导教授？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9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张天明想学什么？</a:t>
            </a:r>
            <a:endParaRPr lang="en-US" altLang="zh-CN" dirty="0" smtClean="0"/>
          </a:p>
          <a:p>
            <a:r>
              <a:rPr lang="zh-CN" altLang="en-US" dirty="0" smtClean="0"/>
              <a:t>但是他妈妈说什么？</a:t>
            </a:r>
            <a:endParaRPr lang="en-US" altLang="zh-CN" dirty="0" smtClean="0"/>
          </a:p>
          <a:p>
            <a:r>
              <a:rPr lang="zh-CN" altLang="en-US" dirty="0" smtClean="0"/>
              <a:t>张天明对什么没兴趣？</a:t>
            </a:r>
            <a:endParaRPr lang="en-US" altLang="zh-CN" dirty="0" smtClean="0"/>
          </a:p>
          <a:p>
            <a:r>
              <a:rPr lang="zh-CN" altLang="en-US" dirty="0" smtClean="0"/>
              <a:t>李哲喜欢什么？为什么？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35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李哲要申请哪些学校？为什么？</a:t>
            </a:r>
            <a:endParaRPr lang="en-US" altLang="zh-CN" dirty="0" smtClean="0"/>
          </a:p>
          <a:p>
            <a:r>
              <a:rPr lang="zh-CN" altLang="en-US" dirty="0" smtClean="0"/>
              <a:t>住姐姐家有什么好处？</a:t>
            </a:r>
            <a:endParaRPr lang="en-US" altLang="zh-CN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41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张天明给李哲什么建议？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3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07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1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1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7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4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1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3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9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0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37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862D-6DB7-47BA-BB5F-DF729827552A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2C5-E0F4-4D5E-AC9C-C3A3FF1428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Ac_bMYBsM&#65288;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823714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8515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zh-CN" sz="8000" b="1" dirty="0" smtClean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D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7982354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453734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799791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435242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267526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9848947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279578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918509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5541359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8707543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256470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7920752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424887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356213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522527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341269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336689" y="1943919"/>
              <a:ext cx="49725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zh-CN" sz="6000" b="1" dirty="0" smtClean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r</a:t>
              </a:r>
              <a:endParaRPr lang="zh-CN" altLang="en-US" sz="6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835054" y="4937563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altLang="zh-C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2018/11/01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43142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33004" y="1325745"/>
              <a:ext cx="4363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zh-CN" sz="7200" b="1" dirty="0" smtClean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i</a:t>
              </a:r>
              <a:endParaRPr lang="zh-CN" altLang="en-US" sz="72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01606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019201" y="1919104"/>
              <a:ext cx="45878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zh-CN" sz="8000" b="1" dirty="0" smtClean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l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56" name="Lenka-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86378" y="-757083"/>
            <a:ext cx="609600" cy="609600"/>
          </a:xfrm>
          <a:prstGeom prst="rect">
            <a:avLst/>
          </a:prstGeom>
        </p:spPr>
      </p:pic>
      <p:grpSp>
        <p:nvGrpSpPr>
          <p:cNvPr id="40" name="组合 5"/>
          <p:cNvGrpSpPr/>
          <p:nvPr/>
        </p:nvGrpSpPr>
        <p:grpSpPr>
          <a:xfrm>
            <a:off x="10337714" y="1276828"/>
            <a:ext cx="1836113" cy="1836361"/>
            <a:chOff x="5290260" y="1211495"/>
            <a:chExt cx="1836113" cy="1836361"/>
          </a:xfrm>
        </p:grpSpPr>
        <p:sp>
          <p:nvSpPr>
            <p:cNvPr id="41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2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3" name="文本框 31"/>
            <p:cNvSpPr txBox="1"/>
            <p:nvPr/>
          </p:nvSpPr>
          <p:spPr>
            <a:xfrm>
              <a:off x="6009165" y="1504744"/>
              <a:ext cx="45878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altLang="zh-CN" sz="8000" b="1" dirty="0" smtClean="0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l</a:t>
              </a:r>
              <a:endParaRPr lang="zh-CN" altLang="en-US" sz="8000" b="1" dirty="0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6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5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27227"/>
            <a:ext cx="10515600" cy="204973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 rotWithShape="1">
          <a:blip r:embed="rId3"/>
          <a:srcRect t="27063"/>
          <a:stretch/>
        </p:blipFill>
        <p:spPr>
          <a:xfrm>
            <a:off x="342344" y="318691"/>
            <a:ext cx="11507311" cy="27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48335" y="218179"/>
            <a:ext cx="2722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对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来说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7321" y="5716193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3" name="矩形 4"/>
          <p:cNvSpPr/>
          <p:nvPr/>
        </p:nvSpPr>
        <p:spPr>
          <a:xfrm>
            <a:off x="2940148" y="1112971"/>
            <a:ext cx="6623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u="sng" dirty="0" smtClean="0"/>
              <a:t>means</a:t>
            </a:r>
            <a:r>
              <a:rPr lang="zh-TW" altLang="en-US" sz="4000" u="sng" dirty="0" smtClean="0"/>
              <a:t> </a:t>
            </a:r>
            <a:r>
              <a:rPr lang="en-US" altLang="zh-TW" sz="4000" u="sng" dirty="0"/>
              <a:t>as far as he’s concerned</a:t>
            </a:r>
            <a:endParaRPr lang="zh-TW" altLang="en-US" sz="4000" u="sng" dirty="0"/>
          </a:p>
        </p:txBody>
      </p:sp>
      <p:sp>
        <p:nvSpPr>
          <p:cNvPr id="34" name="矩形 3"/>
          <p:cNvSpPr/>
          <p:nvPr/>
        </p:nvSpPr>
        <p:spPr>
          <a:xfrm>
            <a:off x="214407" y="2647556"/>
            <a:ext cx="12074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4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useful when you need to describe feelings or opinions that are viewed from </a:t>
            </a:r>
            <a:r>
              <a:rPr lang="en-US" altLang="zh-TW" sz="4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other’s </a:t>
            </a:r>
            <a:r>
              <a:rPr lang="en-US" altLang="zh-TW" sz="4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n-US" altLang="zh-TW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35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48335" y="218179"/>
            <a:ext cx="2722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对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来说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7321" y="5716193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 dirty="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 dirty="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2" name="矩形 7"/>
          <p:cNvSpPr/>
          <p:nvPr/>
        </p:nvSpPr>
        <p:spPr>
          <a:xfrm>
            <a:off x="583810" y="1617843"/>
            <a:ext cx="6654018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A:</a:t>
            </a:r>
            <a:r>
              <a:rPr lang="zh-TW" altLang="en-US" sz="4400" dirty="0" smtClean="0">
                <a:solidFill>
                  <a:schemeClr val="tx1"/>
                </a:solidFill>
              </a:rPr>
              <a:t>你觉得</a:t>
            </a:r>
            <a:r>
              <a:rPr lang="zh-CN" altLang="en-US" sz="4400" dirty="0" smtClean="0">
                <a:solidFill>
                  <a:schemeClr val="tx1"/>
                </a:solidFill>
              </a:rPr>
              <a:t>什么东西最好吃</a:t>
            </a:r>
            <a:r>
              <a:rPr lang="en-US" altLang="zh-TW" sz="4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矩形 5"/>
          <p:cNvSpPr/>
          <p:nvPr/>
        </p:nvSpPr>
        <p:spPr>
          <a:xfrm>
            <a:off x="583810" y="3568989"/>
            <a:ext cx="10712840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B: _______________</a:t>
            </a:r>
            <a:r>
              <a:rPr lang="zh-CN" altLang="en-US" sz="4400" dirty="0" smtClean="0">
                <a:solidFill>
                  <a:schemeClr val="tx1"/>
                </a:solidFill>
              </a:rPr>
              <a:t>。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707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48335" y="218179"/>
            <a:ext cx="2722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对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来说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32" name="矩形 7"/>
          <p:cNvSpPr/>
          <p:nvPr/>
        </p:nvSpPr>
        <p:spPr>
          <a:xfrm>
            <a:off x="583810" y="1617843"/>
            <a:ext cx="6654018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A:</a:t>
            </a:r>
            <a:r>
              <a:rPr lang="zh-TW" altLang="en-US" sz="4400" dirty="0" smtClean="0">
                <a:solidFill>
                  <a:schemeClr val="tx1"/>
                </a:solidFill>
              </a:rPr>
              <a:t>你觉得</a:t>
            </a:r>
            <a:r>
              <a:rPr lang="zh-CN" altLang="en-US" sz="4400" dirty="0">
                <a:solidFill>
                  <a:schemeClr val="tx1"/>
                </a:solidFill>
              </a:rPr>
              <a:t>他</a:t>
            </a:r>
            <a:r>
              <a:rPr lang="zh-CN" altLang="en-US" sz="4400" dirty="0" smtClean="0">
                <a:solidFill>
                  <a:schemeClr val="tx1"/>
                </a:solidFill>
              </a:rPr>
              <a:t>们的歌好听吗</a:t>
            </a:r>
            <a:r>
              <a:rPr lang="en-US" altLang="zh-TW" sz="4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32267" y="2731756"/>
            <a:ext cx="9940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hlinkClick r:id="rId3"/>
              </a:rPr>
              <a:t>https://</a:t>
            </a:r>
            <a:r>
              <a:rPr lang="cs-CZ" sz="3200" dirty="0" smtClean="0">
                <a:hlinkClick r:id="rId3"/>
              </a:rPr>
              <a:t>www.youtube.com/watch?v=mtAc_bMYBsM</a:t>
            </a:r>
            <a:endParaRPr lang="en-US" sz="3200" dirty="0" smtClean="0">
              <a:hlinkClick r:id="rId3"/>
            </a:endParaRPr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：</a:t>
            </a:r>
            <a:r>
              <a:rPr lang="en-US" altLang="zh-CN" sz="3200" dirty="0"/>
              <a:t>00</a:t>
            </a:r>
            <a:r>
              <a:rPr lang="zh-CN" altLang="en-US" sz="3200" dirty="0"/>
              <a:t>）</a:t>
            </a:r>
            <a:endParaRPr lang="cs-CZ" sz="3200" dirty="0"/>
          </a:p>
        </p:txBody>
      </p:sp>
      <p:sp>
        <p:nvSpPr>
          <p:cNvPr id="11" name="矩形 5"/>
          <p:cNvSpPr/>
          <p:nvPr/>
        </p:nvSpPr>
        <p:spPr>
          <a:xfrm>
            <a:off x="583810" y="4365930"/>
            <a:ext cx="7626740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B: _______________</a:t>
            </a:r>
            <a:r>
              <a:rPr lang="zh-CN" altLang="en-US" sz="4400" dirty="0" smtClean="0">
                <a:solidFill>
                  <a:schemeClr val="tx1"/>
                </a:solidFill>
              </a:rPr>
              <a:t>。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253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34" name="文字方塊 5"/>
          <p:cNvSpPr txBox="1"/>
          <p:nvPr/>
        </p:nvSpPr>
        <p:spPr>
          <a:xfrm>
            <a:off x="674914" y="3084639"/>
            <a:ext cx="111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/>
              <a:t>Subject+</a:t>
            </a:r>
            <a:r>
              <a:rPr lang="en-US" altLang="zh-TW" sz="4400" b="1" dirty="0" err="1">
                <a:solidFill>
                  <a:srgbClr val="0070C0"/>
                </a:solidFill>
              </a:rPr>
              <a:t>verb</a:t>
            </a:r>
            <a:r>
              <a:rPr lang="en-US" altLang="zh-TW" sz="4400" dirty="0" err="1"/>
              <a:t>+</a:t>
            </a:r>
            <a:r>
              <a:rPr lang="en-US" altLang="zh-TW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resultative</a:t>
            </a:r>
            <a:r>
              <a:rPr lang="en-US" altLang="zh-TW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</a:t>
            </a:r>
            <a:r>
              <a:rPr lang="en-US" altLang="zh-TW" sz="4400" b="1" dirty="0">
                <a:solidFill>
                  <a:srgbClr val="00B050"/>
                </a:solidFill>
              </a:rPr>
              <a:t>(+object)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12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8" name="矩形 4"/>
          <p:cNvSpPr/>
          <p:nvPr/>
        </p:nvSpPr>
        <p:spPr>
          <a:xfrm>
            <a:off x="177925" y="1472229"/>
            <a:ext cx="11861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Frequently used collocation categorized for memorizing.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8156"/>
              </p:ext>
            </p:extLst>
          </p:nvPr>
        </p:nvGraphicFramePr>
        <p:xfrm>
          <a:off x="1645921" y="2857500"/>
          <a:ext cx="757428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329">
                  <a:extLst>
                    <a:ext uri="{9D8B030D-6E8A-4147-A177-3AD203B41FA5}">
                      <a16:colId xmlns:a16="http://schemas.microsoft.com/office/drawing/2014/main" val="1212529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777366"/>
                    </a:ext>
                  </a:extLst>
                </a:gridCol>
                <a:gridCol w="6381751">
                  <a:extLst>
                    <a:ext uri="{9D8B030D-6E8A-4147-A177-3AD203B41FA5}">
                      <a16:colId xmlns:a16="http://schemas.microsoft.com/office/drawing/2014/main" val="2925176319"/>
                    </a:ext>
                  </a:extLst>
                </a:gridCol>
              </a:tblGrid>
              <a:tr h="567674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会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：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学</a:t>
                      </a:r>
                      <a:r>
                        <a:rPr lang="zh-CN" altLang="en-US" sz="4400" dirty="0" smtClean="0"/>
                        <a:t>会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67529"/>
                  </a:ext>
                </a:extLst>
              </a:tr>
              <a:tr h="717045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见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听</a:t>
                      </a:r>
                      <a:r>
                        <a:rPr lang="zh-CN" altLang="en-US" sz="4400" dirty="0" smtClean="0"/>
                        <a:t>见、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看</a:t>
                      </a:r>
                      <a:r>
                        <a:rPr lang="zh-CN" altLang="en-US" sz="4400" dirty="0" smtClean="0"/>
                        <a:t>见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78764"/>
                  </a:ext>
                </a:extLst>
              </a:tr>
              <a:tr h="717045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好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做</a:t>
                      </a:r>
                      <a:r>
                        <a:rPr lang="zh-CN" altLang="en-US" sz="4400" dirty="0" smtClean="0"/>
                        <a:t>好、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买</a:t>
                      </a:r>
                      <a:r>
                        <a:rPr lang="zh-CN" altLang="en-US" sz="4400" dirty="0" smtClean="0"/>
                        <a:t>好、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准备</a:t>
                      </a:r>
                      <a:r>
                        <a:rPr lang="zh-CN" altLang="en-US" sz="4400" dirty="0" smtClean="0"/>
                        <a:t>好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17227"/>
                  </a:ext>
                </a:extLst>
              </a:tr>
              <a:tr h="717045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听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听</a:t>
                      </a:r>
                      <a:r>
                        <a:rPr lang="zh-CN" altLang="en-US" sz="4400" dirty="0" smtClean="0"/>
                        <a:t>懂、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看</a:t>
                      </a:r>
                      <a:r>
                        <a:rPr lang="zh-CN" altLang="en-US" sz="4400" dirty="0" smtClean="0"/>
                        <a:t>懂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7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5473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42033"/>
              </p:ext>
            </p:extLst>
          </p:nvPr>
        </p:nvGraphicFramePr>
        <p:xfrm>
          <a:off x="342901" y="2468880"/>
          <a:ext cx="11696670" cy="313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447">
                  <a:extLst>
                    <a:ext uri="{9D8B030D-6E8A-4147-A177-3AD203B41FA5}">
                      <a16:colId xmlns:a16="http://schemas.microsoft.com/office/drawing/2014/main" val="1212529472"/>
                    </a:ext>
                  </a:extLst>
                </a:gridCol>
                <a:gridCol w="369576">
                  <a:extLst>
                    <a:ext uri="{9D8B030D-6E8A-4147-A177-3AD203B41FA5}">
                      <a16:colId xmlns:a16="http://schemas.microsoft.com/office/drawing/2014/main" val="396777366"/>
                    </a:ext>
                  </a:extLst>
                </a:gridCol>
                <a:gridCol w="9725647">
                  <a:extLst>
                    <a:ext uri="{9D8B030D-6E8A-4147-A177-3AD203B41FA5}">
                      <a16:colId xmlns:a16="http://schemas.microsoft.com/office/drawing/2014/main" val="2925176319"/>
                    </a:ext>
                  </a:extLst>
                </a:gridCol>
              </a:tblGrid>
              <a:tr h="567674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到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：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找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看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听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买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67529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完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solidFill>
                            <a:srgbClr val="FF0000"/>
                          </a:solidFill>
                        </a:rPr>
                        <a:t>看</a:t>
                      </a:r>
                      <a:r>
                        <a:rPr lang="zh-CN" altLang="en-US" sz="4400" dirty="0" smtClean="0"/>
                        <a:t>完、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喝</a:t>
                      </a:r>
                      <a:r>
                        <a:rPr lang="zh-CN" altLang="en-US" sz="4400" dirty="0" smtClean="0"/>
                        <a:t>完、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CN" altLang="en-US" sz="4400" dirty="0" smtClean="0"/>
                        <a:t>完、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考</a:t>
                      </a:r>
                      <a:r>
                        <a:rPr lang="zh-CN" altLang="en-US" sz="4400" dirty="0" smtClean="0"/>
                        <a:t>完、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买</a:t>
                      </a:r>
                      <a:r>
                        <a:rPr lang="zh-CN" altLang="en-US" sz="4400" dirty="0" smtClean="0"/>
                        <a:t>完、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卖</a:t>
                      </a:r>
                      <a:r>
                        <a:rPr lang="zh-CN" altLang="en-US" sz="4400" dirty="0" smtClean="0"/>
                        <a:t>完</a:t>
                      </a:r>
                      <a:endParaRPr lang="cs-CZ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78764"/>
                  </a:ext>
                </a:extLst>
              </a:tr>
              <a:tr h="717045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清楚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看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清楚、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听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清楚</a:t>
                      </a:r>
                      <a:endParaRPr lang="cs-CZ" sz="4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17227"/>
                  </a:ext>
                </a:extLst>
              </a:tr>
              <a:tr h="717045">
                <a:tc>
                  <a:txBody>
                    <a:bodyPr/>
                    <a:lstStyle/>
                    <a:p>
                      <a:r>
                        <a:rPr lang="zh-CN" altLang="en-US" sz="4400" dirty="0" smtClean="0"/>
                        <a:t>错</a:t>
                      </a:r>
                      <a:r>
                        <a:rPr lang="en-US" altLang="zh-CN" sz="4400" dirty="0" smtClean="0"/>
                        <a:t>/</a:t>
                      </a:r>
                      <a:r>
                        <a:rPr lang="zh-CN" altLang="en-US" sz="4400" dirty="0" smtClean="0"/>
                        <a:t>对</a:t>
                      </a:r>
                      <a:endParaRPr lang="cs-CZ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：</a:t>
                      </a:r>
                      <a:endParaRPr kumimoji="0" lang="cs-CZ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买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错</a:t>
                      </a: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找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错</a:t>
                      </a: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写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错</a:t>
                      </a: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对、</a:t>
                      </a:r>
                      <a:r>
                        <a:rPr lang="zh-CN" altLang="en-US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说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错</a:t>
                      </a:r>
                      <a:r>
                        <a:rPr lang="en-US" altLang="zh-CN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</a:t>
                      </a:r>
                      <a:endParaRPr lang="cs-CZ" sz="4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7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547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33" name="矩形 3"/>
          <p:cNvSpPr/>
          <p:nvPr/>
        </p:nvSpPr>
        <p:spPr>
          <a:xfrm>
            <a:off x="653708" y="1452345"/>
            <a:ext cx="1016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/>
              <a:t>Subject+</a:t>
            </a:r>
            <a:r>
              <a:rPr lang="en-US" altLang="zh-TW" sz="4000" b="1" dirty="0" err="1">
                <a:solidFill>
                  <a:srgbClr val="0070C0"/>
                </a:solidFill>
              </a:rPr>
              <a:t>verb</a:t>
            </a:r>
            <a:r>
              <a:rPr lang="en-US" altLang="zh-TW" sz="4000" dirty="0" err="1"/>
              <a:t>+</a:t>
            </a:r>
            <a:r>
              <a:rPr lang="en-US" altLang="zh-TW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resultative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</a:t>
            </a:r>
            <a:r>
              <a:rPr lang="en-US" altLang="zh-TW" sz="4000" b="1" dirty="0">
                <a:solidFill>
                  <a:srgbClr val="00B050"/>
                </a:solidFill>
              </a:rPr>
              <a:t>(+object)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16591" y="27063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6000" dirty="0"/>
              <a:t>• </a:t>
            </a:r>
            <a:r>
              <a:rPr lang="zh-TW" altLang="en-US" sz="6000" dirty="0"/>
              <a:t>我吃水果。</a:t>
            </a:r>
            <a:endParaRPr lang="en-US" altLang="zh-TW" sz="6000" dirty="0"/>
          </a:p>
          <a:p>
            <a:r>
              <a:rPr lang="en-US" altLang="zh-TW" sz="6000" dirty="0"/>
              <a:t>• </a:t>
            </a:r>
            <a:r>
              <a:rPr lang="zh-TW" altLang="en-US" sz="6000" dirty="0"/>
              <a:t>我</a:t>
            </a:r>
            <a:r>
              <a:rPr lang="zh-TW" altLang="en-US" sz="6000" b="1" dirty="0">
                <a:solidFill>
                  <a:srgbClr val="0070C0"/>
                </a:solidFill>
              </a:rPr>
              <a:t>吃</a:t>
            </a:r>
            <a:r>
              <a:rPr lang="zh-TW" altLang="en-US" sz="6000" b="1" u="sng" dirty="0">
                <a:solidFill>
                  <a:srgbClr val="FF0000"/>
                </a:solidFill>
              </a:rPr>
              <a:t>完</a:t>
            </a:r>
            <a:r>
              <a:rPr lang="zh-TW" altLang="en-US" sz="6000" b="1" dirty="0">
                <a:solidFill>
                  <a:srgbClr val="00B050"/>
                </a:solidFill>
              </a:rPr>
              <a:t>水果</a:t>
            </a:r>
            <a:r>
              <a:rPr lang="zh-TW" altLang="en-US" sz="6000" dirty="0"/>
              <a:t>了。</a:t>
            </a:r>
            <a:endParaRPr lang="en-US" altLang="zh-TW" sz="6000" dirty="0"/>
          </a:p>
        </p:txBody>
      </p:sp>
    </p:spTree>
    <p:extLst>
      <p:ext uri="{BB962C8B-B14F-4D97-AF65-F5344CB8AC3E}">
        <p14:creationId xmlns:p14="http://schemas.microsoft.com/office/powerpoint/2010/main" val="25467025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33" name="矩形 3"/>
          <p:cNvSpPr/>
          <p:nvPr/>
        </p:nvSpPr>
        <p:spPr>
          <a:xfrm>
            <a:off x="653708" y="1452345"/>
            <a:ext cx="1016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/>
              <a:t>Subject+</a:t>
            </a:r>
            <a:r>
              <a:rPr lang="en-US" altLang="zh-TW" sz="4000" b="1" dirty="0" err="1">
                <a:solidFill>
                  <a:srgbClr val="0070C0"/>
                </a:solidFill>
              </a:rPr>
              <a:t>verb</a:t>
            </a:r>
            <a:r>
              <a:rPr lang="en-US" altLang="zh-TW" sz="4000" dirty="0" err="1"/>
              <a:t>+</a:t>
            </a:r>
            <a:r>
              <a:rPr lang="en-US" altLang="zh-TW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resultative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</a:t>
            </a:r>
            <a:r>
              <a:rPr lang="en-US" altLang="zh-TW" sz="4000" b="1" dirty="0">
                <a:solidFill>
                  <a:srgbClr val="00B050"/>
                </a:solidFill>
              </a:rPr>
              <a:t>(+object)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4" y="3181351"/>
            <a:ext cx="3138605" cy="23630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28" y="3209505"/>
            <a:ext cx="3079609" cy="23067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08" y="3263998"/>
            <a:ext cx="4046542" cy="22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082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4"/>
          <p:cNvSpPr txBox="1"/>
          <p:nvPr/>
        </p:nvSpPr>
        <p:spPr>
          <a:xfrm>
            <a:off x="3444289" y="218179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33" name="矩形 3"/>
          <p:cNvSpPr/>
          <p:nvPr/>
        </p:nvSpPr>
        <p:spPr>
          <a:xfrm>
            <a:off x="545162" y="1357095"/>
            <a:ext cx="1016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/>
              <a:t>Subject+</a:t>
            </a:r>
            <a:r>
              <a:rPr lang="en-US" altLang="zh-TW" sz="4000" b="1" dirty="0" err="1">
                <a:solidFill>
                  <a:srgbClr val="0070C0"/>
                </a:solidFill>
              </a:rPr>
              <a:t>verb</a:t>
            </a:r>
            <a:r>
              <a:rPr lang="en-US" altLang="zh-TW" sz="4000" dirty="0" err="1"/>
              <a:t>+</a:t>
            </a:r>
            <a:r>
              <a:rPr lang="en-US" altLang="zh-TW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resultative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</a:t>
            </a:r>
            <a:r>
              <a:rPr lang="en-US" altLang="zh-TW" sz="4000" b="1" dirty="0">
                <a:solidFill>
                  <a:srgbClr val="00B050"/>
                </a:solidFill>
              </a:rPr>
              <a:t>(+object)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矩形 3"/>
          <p:cNvSpPr/>
          <p:nvPr/>
        </p:nvSpPr>
        <p:spPr>
          <a:xfrm>
            <a:off x="1749206" y="2703620"/>
            <a:ext cx="1734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/>
              <a:t>1+1=2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  <p:sp>
        <p:nvSpPr>
          <p:cNvPr id="2" name="Prstenec 1"/>
          <p:cNvSpPr/>
          <p:nvPr/>
        </p:nvSpPr>
        <p:spPr>
          <a:xfrm>
            <a:off x="432107" y="2535334"/>
            <a:ext cx="876300" cy="999283"/>
          </a:xfrm>
          <a:prstGeom prst="donut">
            <a:avLst>
              <a:gd name="adj" fmla="val 159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 rot="2454816">
            <a:off x="321722" y="4211677"/>
            <a:ext cx="1096959" cy="1100793"/>
          </a:xfrm>
          <a:prstGeom prst="plus">
            <a:avLst>
              <a:gd name="adj" fmla="val 415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矩形 3"/>
          <p:cNvSpPr/>
          <p:nvPr/>
        </p:nvSpPr>
        <p:spPr>
          <a:xfrm>
            <a:off x="1749206" y="4346574"/>
            <a:ext cx="1734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/>
              <a:t>1+1=5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19" y="2873151"/>
            <a:ext cx="3918731" cy="22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ç¸éåç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12" y="3982900"/>
            <a:ext cx="1706382" cy="17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928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013773" y="2804100"/>
            <a:ext cx="3479325" cy="684000"/>
            <a:chOff x="2013773" y="2804100"/>
            <a:chExt cx="3479325" cy="684000"/>
          </a:xfrm>
        </p:grpSpPr>
        <p:sp>
          <p:nvSpPr>
            <p:cNvPr id="106" name="圆角矩形 105"/>
            <p:cNvSpPr/>
            <p:nvPr/>
          </p:nvSpPr>
          <p:spPr>
            <a:xfrm flipV="1">
              <a:off x="2013773" y="280410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TextBox 15"/>
            <p:cNvSpPr txBox="1"/>
            <p:nvPr/>
          </p:nvSpPr>
          <p:spPr>
            <a:xfrm>
              <a:off x="2782860" y="2818675"/>
              <a:ext cx="2147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生词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08" name="椭圆 107"/>
          <p:cNvSpPr>
            <a:spLocks noChangeAspect="1"/>
          </p:cNvSpPr>
          <p:nvPr/>
        </p:nvSpPr>
        <p:spPr>
          <a:xfrm flipV="1">
            <a:off x="5883952" y="4099270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 flipV="1">
            <a:off x="3928541" y="4473506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 flipV="1">
            <a:off x="1410427" y="4300605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 flipV="1">
            <a:off x="2704432" y="4268949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>
            <a:spLocks noChangeAspect="1"/>
          </p:cNvSpPr>
          <p:nvPr/>
        </p:nvSpPr>
        <p:spPr>
          <a:xfrm flipV="1">
            <a:off x="3362953" y="4143273"/>
            <a:ext cx="396000" cy="39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>
            <a:spLocks noChangeAspect="1"/>
          </p:cNvSpPr>
          <p:nvPr/>
        </p:nvSpPr>
        <p:spPr>
          <a:xfrm flipV="1">
            <a:off x="5405431" y="4071302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>
            <a:spLocks noChangeAspect="1"/>
          </p:cNvSpPr>
          <p:nvPr/>
        </p:nvSpPr>
        <p:spPr>
          <a:xfrm flipV="1">
            <a:off x="5746156" y="3766859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>
            <a:spLocks noChangeAspect="1"/>
          </p:cNvSpPr>
          <p:nvPr/>
        </p:nvSpPr>
        <p:spPr>
          <a:xfrm flipV="1">
            <a:off x="1504359" y="3844613"/>
            <a:ext cx="360000" cy="360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>
            <a:spLocks noChangeAspect="1"/>
          </p:cNvSpPr>
          <p:nvPr/>
        </p:nvSpPr>
        <p:spPr>
          <a:xfrm flipV="1">
            <a:off x="1997172" y="4052949"/>
            <a:ext cx="432000" cy="432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>
            <a:spLocks noChangeAspect="1"/>
          </p:cNvSpPr>
          <p:nvPr/>
        </p:nvSpPr>
        <p:spPr>
          <a:xfrm flipV="1">
            <a:off x="4502327" y="4251302"/>
            <a:ext cx="324000" cy="32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>
            <a:spLocks noChangeAspect="1"/>
          </p:cNvSpPr>
          <p:nvPr/>
        </p:nvSpPr>
        <p:spPr>
          <a:xfrm flipV="1">
            <a:off x="4936650" y="4413302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>
            <a:spLocks noChangeAspect="1"/>
          </p:cNvSpPr>
          <p:nvPr/>
        </p:nvSpPr>
        <p:spPr>
          <a:xfrm flipV="1">
            <a:off x="3879800" y="4190684"/>
            <a:ext cx="216000" cy="21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>
            <a:spLocks noChangeAspect="1"/>
          </p:cNvSpPr>
          <p:nvPr/>
        </p:nvSpPr>
        <p:spPr>
          <a:xfrm flipV="1">
            <a:off x="1174651" y="4801567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>
            <a:spLocks noChangeAspect="1"/>
          </p:cNvSpPr>
          <p:nvPr/>
        </p:nvSpPr>
        <p:spPr>
          <a:xfrm flipV="1">
            <a:off x="1059458" y="4226684"/>
            <a:ext cx="144000" cy="14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>
            <a:spLocks noChangeAspect="1"/>
          </p:cNvSpPr>
          <p:nvPr/>
        </p:nvSpPr>
        <p:spPr>
          <a:xfrm flipV="1">
            <a:off x="1191049" y="3844613"/>
            <a:ext cx="108000" cy="108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Obdélník 2"/>
          <p:cNvSpPr/>
          <p:nvPr/>
        </p:nvSpPr>
        <p:spPr>
          <a:xfrm>
            <a:off x="6072202" y="114369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https://quizlet.com/334716258/%E4%B8%AD%E6%96%87%E5%90%AC%E8%AF%B4%E8%AF%BB%E5%86%99-%E7%AC%AC%E4%BA%94%E8%AF%BE-%E9%80%89%E8%AF%BE-flash-cards/</a:t>
            </a:r>
          </a:p>
        </p:txBody>
      </p:sp>
    </p:spTree>
    <p:extLst>
      <p:ext uri="{BB962C8B-B14F-4D97-AF65-F5344CB8AC3E}">
        <p14:creationId xmlns:p14="http://schemas.microsoft.com/office/powerpoint/2010/main" val="3833227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4"/>
          <p:cNvSpPr txBox="1"/>
          <p:nvPr/>
        </p:nvSpPr>
        <p:spPr>
          <a:xfrm>
            <a:off x="2940148" y="266185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27" name="矩形 7"/>
          <p:cNvSpPr/>
          <p:nvPr/>
        </p:nvSpPr>
        <p:spPr>
          <a:xfrm>
            <a:off x="583810" y="1332093"/>
            <a:ext cx="8388740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A:</a:t>
            </a:r>
            <a:r>
              <a:rPr lang="zh-CN" altLang="en-US" sz="4400" dirty="0" smtClean="0">
                <a:solidFill>
                  <a:schemeClr val="tx1"/>
                </a:solidFill>
              </a:rPr>
              <a:t>第一课你们学完了吗？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  <p:sp>
        <p:nvSpPr>
          <p:cNvPr id="32" name="矩形 7"/>
          <p:cNvSpPr/>
          <p:nvPr/>
        </p:nvSpPr>
        <p:spPr>
          <a:xfrm>
            <a:off x="583810" y="2446006"/>
            <a:ext cx="8388740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A:</a:t>
            </a:r>
            <a:r>
              <a:rPr lang="zh-CN" altLang="en-US" sz="4400" dirty="0" smtClean="0">
                <a:solidFill>
                  <a:schemeClr val="tx1"/>
                </a:solidFill>
              </a:rPr>
              <a:t>这一课的生词你学会了吗？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  <p:sp>
        <p:nvSpPr>
          <p:cNvPr id="33" name="矩形 7"/>
          <p:cNvSpPr/>
          <p:nvPr/>
        </p:nvSpPr>
        <p:spPr>
          <a:xfrm>
            <a:off x="610480" y="3559919"/>
            <a:ext cx="8388740" cy="1113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>A:</a:t>
            </a:r>
            <a:r>
              <a:rPr lang="zh-CN" altLang="en-US" sz="4400" dirty="0">
                <a:solidFill>
                  <a:schemeClr val="tx1"/>
                </a:solidFill>
              </a:rPr>
              <a:t>昨</a:t>
            </a:r>
            <a:r>
              <a:rPr lang="zh-CN" altLang="en-US" sz="4400" dirty="0" smtClean="0">
                <a:solidFill>
                  <a:schemeClr val="tx1"/>
                </a:solidFill>
              </a:rPr>
              <a:t>天</a:t>
            </a:r>
            <a:r>
              <a:rPr lang="zh-CN" altLang="en-US" sz="4400" dirty="0" smtClean="0">
                <a:solidFill>
                  <a:schemeClr val="tx1"/>
                </a:solidFill>
              </a:rPr>
              <a:t>的</a:t>
            </a:r>
            <a:r>
              <a:rPr lang="zh-CN" altLang="en-US" sz="4400" dirty="0">
                <a:solidFill>
                  <a:schemeClr val="tx1"/>
                </a:solidFill>
              </a:rPr>
              <a:t>功课</a:t>
            </a:r>
            <a:r>
              <a:rPr lang="zh-CN" altLang="en-US" sz="4400" dirty="0" smtClean="0">
                <a:solidFill>
                  <a:schemeClr val="tx1"/>
                </a:solidFill>
              </a:rPr>
              <a:t>你</a:t>
            </a:r>
            <a:r>
              <a:rPr lang="zh-CN" altLang="en-US" sz="4400" dirty="0" smtClean="0">
                <a:solidFill>
                  <a:schemeClr val="tx1"/>
                </a:solidFill>
              </a:rPr>
              <a:t>做完了吗？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07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4"/>
          <p:cNvSpPr txBox="1"/>
          <p:nvPr/>
        </p:nvSpPr>
        <p:spPr>
          <a:xfrm>
            <a:off x="2940148" y="266185"/>
            <a:ext cx="72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Resultative complements</a:t>
            </a:r>
            <a:endParaRPr lang="zh-TW" altLang="en-US" sz="5400" dirty="0"/>
          </a:p>
        </p:txBody>
      </p:sp>
      <p:sp>
        <p:nvSpPr>
          <p:cNvPr id="27" name="矩形 7"/>
          <p:cNvSpPr/>
          <p:nvPr/>
        </p:nvSpPr>
        <p:spPr>
          <a:xfrm>
            <a:off x="583810" y="1082843"/>
            <a:ext cx="8388740" cy="5394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chemeClr val="tx1"/>
                </a:solidFill>
              </a:rPr>
              <a:t>他看</a:t>
            </a:r>
            <a:r>
              <a:rPr lang="en-US" altLang="zh-CN" sz="4400" dirty="0" smtClean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了一只猫。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chemeClr val="tx1"/>
                </a:solidFill>
              </a:rPr>
              <a:t>我找</a:t>
            </a:r>
            <a:r>
              <a:rPr lang="en-US" altLang="zh-CN" sz="4400" dirty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了一支笔。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chemeClr val="tx1"/>
                </a:solidFill>
              </a:rPr>
              <a:t>他卖</a:t>
            </a:r>
            <a:r>
              <a:rPr lang="en-US" altLang="zh-CN" sz="4400" dirty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了所有的水果。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chemeClr val="tx1"/>
                </a:solidFill>
              </a:rPr>
              <a:t>你看</a:t>
            </a:r>
            <a:r>
              <a:rPr lang="en-US" altLang="zh-CN" sz="4400" dirty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了这本书了吗？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chemeClr val="tx1"/>
                </a:solidFill>
              </a:rPr>
              <a:t>那</a:t>
            </a:r>
            <a:r>
              <a:rPr lang="zh-CN" altLang="en-US" sz="4400" dirty="0" smtClean="0">
                <a:solidFill>
                  <a:schemeClr val="tx1"/>
                </a:solidFill>
              </a:rPr>
              <a:t>件衣服买</a:t>
            </a:r>
            <a:r>
              <a:rPr lang="en-US" altLang="zh-CN" sz="4400" dirty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tx1"/>
                </a:solidFill>
              </a:rPr>
              <a:t>功课</a:t>
            </a:r>
            <a:r>
              <a:rPr lang="zh-CN" altLang="en-US" sz="4400" dirty="0" smtClean="0">
                <a:solidFill>
                  <a:schemeClr val="tx1"/>
                </a:solidFill>
              </a:rPr>
              <a:t>我</a:t>
            </a:r>
            <a:r>
              <a:rPr lang="zh-CN" altLang="en-US" sz="4400" dirty="0" smtClean="0">
                <a:solidFill>
                  <a:schemeClr val="tx1"/>
                </a:solidFill>
              </a:rPr>
              <a:t>写</a:t>
            </a:r>
            <a:r>
              <a:rPr lang="en-US" altLang="zh-CN" sz="4400" dirty="0">
                <a:solidFill>
                  <a:schemeClr val="tx1"/>
                </a:solidFill>
              </a:rPr>
              <a:t>___</a:t>
            </a:r>
            <a:r>
              <a:rPr lang="zh-CN" altLang="en-US" sz="4400" dirty="0" smtClean="0">
                <a:solidFill>
                  <a:schemeClr val="tx1"/>
                </a:solidFill>
              </a:rPr>
              <a:t>了。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6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24611" y="21817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至于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68" name="文字方塊 2"/>
          <p:cNvSpPr txBox="1"/>
          <p:nvPr/>
        </p:nvSpPr>
        <p:spPr>
          <a:xfrm>
            <a:off x="180474" y="321377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至于</a:t>
            </a:r>
            <a:r>
              <a:rPr lang="en-US" altLang="zh-TW" sz="3200" dirty="0" smtClean="0"/>
              <a:t>is used to introduce new subject matter which is related in some way to the subject of the preceding, or a different aspect of the issues in question.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60042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62211" y="438978"/>
            <a:ext cx="947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All things considered: </a:t>
            </a:r>
            <a:r>
              <a:rPr lang="zh-TW" altLang="en-US" sz="5400" dirty="0"/>
              <a:t>至于</a:t>
            </a:r>
            <a:r>
              <a:rPr lang="en-US" altLang="zh-TW" sz="5400" dirty="0"/>
              <a:t> as for</a:t>
            </a:r>
            <a:endParaRPr lang="zh-TW" altLang="en-US" sz="5400" dirty="0"/>
          </a:p>
        </p:txBody>
      </p:sp>
      <p:sp>
        <p:nvSpPr>
          <p:cNvPr id="69" name="矩形 4"/>
          <p:cNvSpPr/>
          <p:nvPr/>
        </p:nvSpPr>
        <p:spPr>
          <a:xfrm>
            <a:off x="905435" y="1725352"/>
            <a:ext cx="11286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 </a:t>
            </a:r>
            <a:r>
              <a:rPr lang="zh-TW" alt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旅行</a:t>
            </a:r>
            <a:endParaRPr lang="en-US" altLang="zh-TW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Aspects: </a:t>
            </a:r>
            <a:r>
              <a:rPr lang="zh-TW" alt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去不去、什么时候</a:t>
            </a:r>
            <a:endParaRPr lang="en-US" altLang="zh-TW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文字方塊 3"/>
          <p:cNvSpPr txBox="1"/>
          <p:nvPr/>
        </p:nvSpPr>
        <p:spPr>
          <a:xfrm>
            <a:off x="454894" y="4198362"/>
            <a:ext cx="1218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A:</a:t>
            </a:r>
            <a:r>
              <a:rPr lang="zh-TW" altLang="en-US" sz="4000" dirty="0" smtClean="0"/>
              <a:t>我们明年去旅行，好吗</a:t>
            </a:r>
            <a:r>
              <a:rPr lang="en-US" altLang="zh-TW" sz="4000" dirty="0" smtClean="0"/>
              <a:t>?</a:t>
            </a:r>
          </a:p>
          <a:p>
            <a:endParaRPr lang="en-US" altLang="zh-TW" sz="4000" dirty="0"/>
          </a:p>
          <a:p>
            <a:r>
              <a:rPr lang="en-US" altLang="zh-TW" sz="4000" dirty="0" smtClean="0"/>
              <a:t>B:</a:t>
            </a:r>
            <a:r>
              <a:rPr lang="zh-TW" altLang="en-US" sz="4000" dirty="0" smtClean="0"/>
              <a:t>我们先讨论去不去，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至于</a:t>
            </a:r>
            <a:r>
              <a:rPr lang="zh-TW" altLang="en-US" sz="4000" dirty="0" smtClean="0"/>
              <a:t>什么时候去，以后再说。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917906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4"/>
          <p:cNvSpPr txBox="1"/>
          <p:nvPr/>
        </p:nvSpPr>
        <p:spPr>
          <a:xfrm>
            <a:off x="1362211" y="438978"/>
            <a:ext cx="947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All things considered: </a:t>
            </a:r>
            <a:r>
              <a:rPr lang="zh-TW" altLang="en-US" sz="5400" dirty="0"/>
              <a:t>至于</a:t>
            </a:r>
            <a:r>
              <a:rPr lang="en-US" altLang="zh-TW" sz="5400" dirty="0"/>
              <a:t> as for</a:t>
            </a:r>
            <a:endParaRPr lang="zh-TW" altLang="en-US" sz="5400" dirty="0"/>
          </a:p>
        </p:txBody>
      </p:sp>
      <p:sp>
        <p:nvSpPr>
          <p:cNvPr id="54" name="文字方塊 1"/>
          <p:cNvSpPr txBox="1"/>
          <p:nvPr/>
        </p:nvSpPr>
        <p:spPr>
          <a:xfrm>
            <a:off x="548640" y="1631589"/>
            <a:ext cx="11247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</a:t>
            </a:r>
            <a:r>
              <a:rPr lang="zh-TW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</a:t>
            </a:r>
            <a:r>
              <a:rPr lang="zh-CN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我朋友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喜欢</a:t>
            </a:r>
            <a:r>
              <a:rPr lang="zh-CN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</a:t>
            </a:r>
            <a:endParaRPr lang="en-US" altLang="zh-CN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</a:t>
            </a:r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菜、</a:t>
            </a:r>
            <a:r>
              <a:rPr lang="zh-CN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捷克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菜</a:t>
            </a:r>
            <a:endParaRPr lang="en-US" altLang="zh-TW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你跟你朋友喜欢吃中国菜还是捷克菜？</a:t>
            </a:r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B:__________________________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733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4"/>
          <p:cNvSpPr txBox="1"/>
          <p:nvPr/>
        </p:nvSpPr>
        <p:spPr>
          <a:xfrm>
            <a:off x="1362211" y="438978"/>
            <a:ext cx="947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All things considered: </a:t>
            </a:r>
            <a:r>
              <a:rPr lang="zh-TW" altLang="en-US" sz="5400" dirty="0"/>
              <a:t>至于</a:t>
            </a:r>
            <a:r>
              <a:rPr lang="en-US" altLang="zh-TW" sz="5400" dirty="0"/>
              <a:t> as for</a:t>
            </a:r>
            <a:endParaRPr lang="zh-TW" altLang="en-US" sz="5400" dirty="0"/>
          </a:p>
        </p:txBody>
      </p:sp>
      <p:sp>
        <p:nvSpPr>
          <p:cNvPr id="54" name="文字方塊 1"/>
          <p:cNvSpPr txBox="1"/>
          <p:nvPr/>
        </p:nvSpPr>
        <p:spPr>
          <a:xfrm>
            <a:off x="548640" y="1631589"/>
            <a:ext cx="11247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牛仔裤</a:t>
            </a:r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</a:t>
            </a:r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样子、颜色、价格</a:t>
            </a:r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你看这条牛仔裤的样子、颜色、价格怎么样？</a:t>
            </a:r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B:__________________________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1161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4"/>
          <p:cNvSpPr txBox="1"/>
          <p:nvPr/>
        </p:nvSpPr>
        <p:spPr>
          <a:xfrm>
            <a:off x="1362211" y="438978"/>
            <a:ext cx="947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All things considered: </a:t>
            </a:r>
            <a:r>
              <a:rPr lang="zh-TW" altLang="en-US" sz="5400" dirty="0"/>
              <a:t>至于</a:t>
            </a:r>
            <a:r>
              <a:rPr lang="en-US" altLang="zh-TW" sz="5400" dirty="0"/>
              <a:t> as for</a:t>
            </a:r>
            <a:endParaRPr lang="zh-TW" altLang="en-US" sz="5400" dirty="0"/>
          </a:p>
        </p:txBody>
      </p:sp>
      <p:sp>
        <p:nvSpPr>
          <p:cNvPr id="54" name="文字方塊 1"/>
          <p:cNvSpPr txBox="1"/>
          <p:nvPr/>
        </p:nvSpPr>
        <p:spPr>
          <a:xfrm>
            <a:off x="548640" y="1631589"/>
            <a:ext cx="11247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 </a:t>
            </a:r>
            <a:r>
              <a:rPr lang="zh-TW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餐厅</a:t>
            </a:r>
            <a:endParaRPr lang="en-US" altLang="zh-TW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Aspects:</a:t>
            </a:r>
            <a:r>
              <a:rPr lang="zh-TW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清蒸鱼、红烧牛肉、酸辣汤、菠菜豆腐汤</a:t>
            </a:r>
            <a:endParaRPr lang="en-US" altLang="zh-TW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你觉得这餐厅的菜怎么样？</a:t>
            </a:r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B:__________________________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329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24615" y="21817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另外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pic>
        <p:nvPicPr>
          <p:cNvPr id="40" name="Picture 2" descr="ãå¾å¸«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5"/>
          <a:stretch/>
        </p:blipFill>
        <p:spPr bwMode="auto">
          <a:xfrm>
            <a:off x="100283" y="679844"/>
            <a:ext cx="2192751" cy="46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字方塊 2"/>
          <p:cNvSpPr txBox="1"/>
          <p:nvPr/>
        </p:nvSpPr>
        <p:spPr>
          <a:xfrm>
            <a:off x="5233593" y="2246174"/>
            <a:ext cx="6958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他三个妹妹都有工作，</a:t>
            </a:r>
            <a:r>
              <a:rPr lang="zh-CN" altLang="en-US" sz="5400" b="1" dirty="0">
                <a:solidFill>
                  <a:srgbClr val="0070C0"/>
                </a:solidFill>
              </a:rPr>
              <a:t>两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个是律师</a:t>
            </a:r>
            <a:r>
              <a:rPr lang="zh-TW" altLang="en-US" sz="5400" dirty="0" smtClean="0"/>
              <a:t>，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另外</a:t>
            </a:r>
            <a:r>
              <a:rPr lang="zh-CN" altLang="en-US" sz="5400" b="1" dirty="0" smtClean="0">
                <a:solidFill>
                  <a:srgbClr val="00B050"/>
                </a:solidFill>
              </a:rPr>
              <a:t>一</a:t>
            </a:r>
            <a:r>
              <a:rPr lang="zh-TW" altLang="en-US" sz="5400" b="1" dirty="0" smtClean="0">
                <a:solidFill>
                  <a:srgbClr val="00B050"/>
                </a:solidFill>
              </a:rPr>
              <a:t>个是</a:t>
            </a:r>
            <a:r>
              <a:rPr lang="zh-CN" altLang="en-US" sz="5400" b="1" dirty="0" smtClean="0">
                <a:solidFill>
                  <a:srgbClr val="00B050"/>
                </a:solidFill>
              </a:rPr>
              <a:t>医生</a:t>
            </a:r>
            <a:r>
              <a:rPr lang="zh-TW" altLang="en-US" sz="5400" dirty="0" smtClean="0"/>
              <a:t>。</a:t>
            </a:r>
            <a:endParaRPr lang="zh-TW" altLang="en-US" sz="5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r="11902"/>
          <a:stretch/>
        </p:blipFill>
        <p:spPr>
          <a:xfrm>
            <a:off x="2293034" y="1141509"/>
            <a:ext cx="2585086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88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24615" y="21817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另外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2" name="文字方塊 2"/>
          <p:cNvSpPr txBox="1"/>
          <p:nvPr/>
        </p:nvSpPr>
        <p:spPr>
          <a:xfrm>
            <a:off x="317315" y="1504950"/>
            <a:ext cx="695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我有</a:t>
            </a:r>
            <a:r>
              <a:rPr lang="zh-CN" altLang="en-US" sz="5400" dirty="0" smtClean="0"/>
              <a:t>三</a:t>
            </a:r>
            <a:r>
              <a:rPr lang="zh-CN" altLang="en-US" sz="5400" dirty="0"/>
              <a:t>支</a:t>
            </a:r>
            <a:r>
              <a:rPr lang="zh-CN" altLang="en-US" sz="5400" dirty="0" smtClean="0"/>
              <a:t>手</a:t>
            </a:r>
            <a:r>
              <a:rPr lang="zh-CN" altLang="en-US" sz="5400" dirty="0" smtClean="0"/>
              <a:t>机，</a:t>
            </a:r>
            <a:endParaRPr lang="zh-TW" altLang="en-US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1" y="2791721"/>
            <a:ext cx="3713354" cy="33815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r="21178"/>
          <a:stretch/>
        </p:blipFill>
        <p:spPr>
          <a:xfrm>
            <a:off x="8614490" y="1504950"/>
            <a:ext cx="3006009" cy="515186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36" y="2791721"/>
            <a:ext cx="3713354" cy="33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82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24615" y="21817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另外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2" name="文字方塊 2"/>
          <p:cNvSpPr txBox="1"/>
          <p:nvPr/>
        </p:nvSpPr>
        <p:spPr>
          <a:xfrm>
            <a:off x="317315" y="1504950"/>
            <a:ext cx="11322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/>
              <a:t>A:</a:t>
            </a:r>
            <a:r>
              <a:rPr lang="zh-TW" altLang="en-US" sz="5400" dirty="0"/>
              <a:t>我们放三天假，你打算做什么</a:t>
            </a:r>
            <a:r>
              <a:rPr lang="en-US" altLang="zh-TW" sz="5400" dirty="0" smtClean="0"/>
              <a:t>?</a:t>
            </a:r>
          </a:p>
          <a:p>
            <a:endParaRPr lang="en-US" altLang="zh-TW" sz="5400" dirty="0"/>
          </a:p>
          <a:p>
            <a:r>
              <a:rPr lang="en-US" altLang="zh-TW" sz="5400" dirty="0"/>
              <a:t>B:</a:t>
            </a:r>
            <a:r>
              <a:rPr lang="zh-TW" altLang="en-US" sz="5400" dirty="0"/>
              <a:t>我打算一</a:t>
            </a:r>
            <a:r>
              <a:rPr lang="zh-TW" altLang="en-US" sz="5400" dirty="0" smtClean="0"/>
              <a:t>天</a:t>
            </a:r>
            <a:r>
              <a:rPr lang="en-US" altLang="zh-TW" sz="5400" dirty="0"/>
              <a:t>_______</a:t>
            </a:r>
            <a:r>
              <a:rPr lang="zh-TW" altLang="en-US" sz="5400" dirty="0" smtClean="0"/>
              <a:t>，</a:t>
            </a:r>
            <a:r>
              <a:rPr lang="en-US" altLang="zh-TW" sz="5400" dirty="0" smtClean="0"/>
              <a:t>_________</a:t>
            </a:r>
            <a:r>
              <a:rPr lang="zh-TW" altLang="en-US" sz="5400" dirty="0" smtClean="0"/>
              <a:t>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366824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80668" y="326514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宾果游戏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22" name="文本框 32"/>
          <p:cNvSpPr txBox="1"/>
          <p:nvPr/>
        </p:nvSpPr>
        <p:spPr>
          <a:xfrm>
            <a:off x="187670" y="2102648"/>
            <a:ext cx="8093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其他、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2.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经常、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3.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轻松、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4.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教授、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5.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讨论、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6.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肯定、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7.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至于、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8.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毕业、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9.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申请、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10.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经验、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11.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决定、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12.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解决、</a:t>
            </a:r>
            <a:endParaRPr lang="en-US" altLang="zh-CN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13.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将来、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14.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赚钱、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15.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整天、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16.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其实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5692"/>
              </p:ext>
            </p:extLst>
          </p:nvPr>
        </p:nvGraphicFramePr>
        <p:xfrm>
          <a:off x="8441574" y="3856973"/>
          <a:ext cx="3750424" cy="2906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606">
                  <a:extLst>
                    <a:ext uri="{9D8B030D-6E8A-4147-A177-3AD203B41FA5}">
                      <a16:colId xmlns:a16="http://schemas.microsoft.com/office/drawing/2014/main" val="4225936689"/>
                    </a:ext>
                  </a:extLst>
                </a:gridCol>
                <a:gridCol w="937606">
                  <a:extLst>
                    <a:ext uri="{9D8B030D-6E8A-4147-A177-3AD203B41FA5}">
                      <a16:colId xmlns:a16="http://schemas.microsoft.com/office/drawing/2014/main" val="2232726320"/>
                    </a:ext>
                  </a:extLst>
                </a:gridCol>
                <a:gridCol w="937606">
                  <a:extLst>
                    <a:ext uri="{9D8B030D-6E8A-4147-A177-3AD203B41FA5}">
                      <a16:colId xmlns:a16="http://schemas.microsoft.com/office/drawing/2014/main" val="143330708"/>
                    </a:ext>
                  </a:extLst>
                </a:gridCol>
                <a:gridCol w="937606">
                  <a:extLst>
                    <a:ext uri="{9D8B030D-6E8A-4147-A177-3AD203B41FA5}">
                      <a16:colId xmlns:a16="http://schemas.microsoft.com/office/drawing/2014/main" val="1008809587"/>
                    </a:ext>
                  </a:extLst>
                </a:gridCol>
              </a:tblGrid>
              <a:tr h="7266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76894"/>
                  </a:ext>
                </a:extLst>
              </a:tr>
              <a:tr h="72668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68218"/>
                  </a:ext>
                </a:extLst>
              </a:tr>
              <a:tr h="72668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9374"/>
                  </a:ext>
                </a:extLst>
              </a:tr>
              <a:tr h="72668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4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69594" y="133973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/>
              <a:t>再</a:t>
            </a:r>
            <a:r>
              <a:rPr lang="en-US" altLang="zh-TW" sz="5400" b="1" dirty="0"/>
              <a:t>/</a:t>
            </a:r>
            <a:r>
              <a:rPr lang="zh-TW" altLang="en-US" sz="5400" b="1" dirty="0"/>
              <a:t>又</a:t>
            </a:r>
            <a:r>
              <a:rPr lang="en-US" altLang="zh-TW" sz="5400" b="1" dirty="0"/>
              <a:t>/</a:t>
            </a:r>
            <a:r>
              <a:rPr lang="zh-TW" altLang="en-US" sz="5400" b="1" dirty="0"/>
              <a:t>还</a:t>
            </a:r>
          </a:p>
        </p:txBody>
      </p:sp>
      <p:sp>
        <p:nvSpPr>
          <p:cNvPr id="44" name="矩形 1"/>
          <p:cNvSpPr/>
          <p:nvPr/>
        </p:nvSpPr>
        <p:spPr>
          <a:xfrm>
            <a:off x="413881" y="1809744"/>
            <a:ext cx="3983028" cy="41549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rgbClr val="191919"/>
                </a:solidFill>
                <a:latin typeface="PingFang SC"/>
              </a:rPr>
              <a:t>又 </a:t>
            </a:r>
            <a:r>
              <a:rPr lang="en-US" altLang="zh-CN" sz="4400" dirty="0" smtClean="0">
                <a:solidFill>
                  <a:srgbClr val="191919"/>
                </a:solidFill>
                <a:latin typeface="PingFang SC"/>
              </a:rPr>
              <a:t>is used to indicate the repetition of an action that has already taken place. </a:t>
            </a:r>
            <a:endParaRPr lang="zh-CN" altLang="en-US" sz="4400" b="0" i="0" dirty="0">
              <a:solidFill>
                <a:srgbClr val="191919"/>
              </a:solidFill>
              <a:effectLst/>
              <a:latin typeface="PingFang SC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4396909" y="1809744"/>
            <a:ext cx="3793786" cy="41549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rgbClr val="191919"/>
                </a:solidFill>
                <a:latin typeface="PingFang SC"/>
              </a:rPr>
              <a:t>再 </a:t>
            </a:r>
            <a:r>
              <a:rPr lang="en-US" altLang="zh-CN" sz="4400" dirty="0" smtClean="0">
                <a:solidFill>
                  <a:srgbClr val="191919"/>
                </a:solidFill>
                <a:latin typeface="PingFang SC"/>
              </a:rPr>
              <a:t>is used to indicate the repetition of an action that will take place in the future.</a:t>
            </a:r>
            <a:endParaRPr lang="zh-CN" altLang="en-US" sz="4400" b="0" i="0" dirty="0">
              <a:solidFill>
                <a:srgbClr val="191919"/>
              </a:solidFill>
              <a:effectLst/>
              <a:latin typeface="PingFang SC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8190695" y="1821144"/>
            <a:ext cx="348250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dirty="0"/>
              <a:t>还：increase in quan</a:t>
            </a:r>
            <a:r>
              <a:rPr lang="en-US" altLang="zh-TW" sz="4400" dirty="0" err="1"/>
              <a:t>ti</a:t>
            </a:r>
            <a:r>
              <a:rPr lang="zh-TW" altLang="en-US" sz="4400" dirty="0"/>
              <a:t>ty or amount</a:t>
            </a:r>
            <a:r>
              <a:rPr lang="zh-TW" altLang="en-US" sz="4400" dirty="0" smtClean="0"/>
              <a:t>.</a:t>
            </a:r>
            <a:endParaRPr lang="en-US" altLang="zh-TW" sz="4400" dirty="0" smtClean="0"/>
          </a:p>
          <a:p>
            <a:r>
              <a:rPr lang="zh-TW" altLang="en-US" sz="4400" dirty="0"/>
              <a:t>还</a:t>
            </a:r>
            <a:r>
              <a:rPr lang="en-US" altLang="zh-TW" sz="4400" dirty="0"/>
              <a:t>+things you need or want to </a:t>
            </a:r>
            <a:r>
              <a:rPr lang="en-US" altLang="zh-TW" sz="4400" dirty="0" smtClean="0"/>
              <a:t>do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204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191919"/>
                </a:solidFill>
                <a:latin typeface="PingFang SC"/>
              </a:rPr>
              <a:t>又 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is used to indicate the repetition of an action that has already taken place.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97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/>
              <a:t>这</a:t>
            </a:r>
            <a:r>
              <a:rPr lang="zh-CN" altLang="en-US" sz="4800" dirty="0" smtClean="0"/>
              <a:t>个字你又写错了。</a:t>
            </a:r>
            <a:endParaRPr lang="cs-CZ" sz="4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199" y="3206377"/>
            <a:ext cx="11010089" cy="107129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191919"/>
                </a:solidFill>
                <a:latin typeface="PingFang SC"/>
              </a:rPr>
              <a:t>又 </a:t>
            </a:r>
            <a:r>
              <a:rPr lang="en-US" altLang="zh-CN" dirty="0" smtClean="0">
                <a:solidFill>
                  <a:srgbClr val="191919"/>
                </a:solidFill>
                <a:latin typeface="PingFang SC"/>
              </a:rPr>
              <a:t>is used to </a:t>
            </a:r>
            <a:r>
              <a:rPr lang="cs-CZ" dirty="0" err="1" smtClean="0">
                <a:solidFill>
                  <a:srgbClr val="191919"/>
                </a:solidFill>
                <a:latin typeface="PingFang SC"/>
              </a:rPr>
              <a:t>Indicate</a:t>
            </a:r>
            <a:r>
              <a:rPr lang="cs-CZ" dirty="0" smtClean="0">
                <a:solidFill>
                  <a:srgbClr val="191919"/>
                </a:solidFill>
                <a:latin typeface="PingFang SC"/>
              </a:rPr>
              <a:t> </a:t>
            </a:r>
            <a:r>
              <a:rPr lang="cs-CZ" dirty="0" err="1">
                <a:solidFill>
                  <a:srgbClr val="191919"/>
                </a:solidFill>
                <a:latin typeface="PingFang SC"/>
              </a:rPr>
              <a:t>expected</a:t>
            </a:r>
            <a:r>
              <a:rPr lang="cs-CZ" dirty="0">
                <a:solidFill>
                  <a:srgbClr val="191919"/>
                </a:solidFill>
                <a:latin typeface="PingFang SC"/>
              </a:rPr>
              <a:t> </a:t>
            </a:r>
            <a:r>
              <a:rPr lang="cs-CZ" dirty="0" err="1">
                <a:solidFill>
                  <a:srgbClr val="191919"/>
                </a:solidFill>
                <a:latin typeface="PingFang SC"/>
              </a:rPr>
              <a:t>repetition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199" y="4817418"/>
            <a:ext cx="10515600" cy="97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800" dirty="0" smtClean="0"/>
              <a:t>明天又是星期六了。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78285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191919"/>
                </a:solidFill>
                <a:latin typeface="PingFang SC"/>
              </a:rPr>
              <a:t>再 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is used to indicate the repetition of an action that will take place in the future</a:t>
            </a:r>
            <a:r>
              <a:rPr lang="en-US" altLang="zh-CN" dirty="0" smtClean="0">
                <a:solidFill>
                  <a:srgbClr val="191919"/>
                </a:solidFill>
                <a:latin typeface="PingFang SC"/>
              </a:rPr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84382"/>
            <a:ext cx="10515600" cy="103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 smtClean="0"/>
              <a:t>我</a:t>
            </a:r>
            <a:r>
              <a:rPr lang="zh-CN" altLang="en-US" sz="4400" dirty="0"/>
              <a:t>没听清楚，请你再</a:t>
            </a:r>
            <a:r>
              <a:rPr lang="zh-CN" altLang="en-US" sz="4400" dirty="0" smtClean="0"/>
              <a:t>讲</a:t>
            </a:r>
            <a:r>
              <a:rPr lang="zh-CN" altLang="en-US" sz="4400" dirty="0"/>
              <a:t>一次</a:t>
            </a:r>
            <a:r>
              <a:rPr lang="zh-CN" altLang="en-US" sz="4400" dirty="0" smtClean="0"/>
              <a:t>。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55624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800" b="1" dirty="0"/>
              <a:t>还：increase in quan</a:t>
            </a:r>
            <a:r>
              <a:rPr lang="en-US" altLang="zh-TW" sz="4800" b="1" dirty="0" err="1"/>
              <a:t>ti</a:t>
            </a:r>
            <a:r>
              <a:rPr lang="zh-TW" altLang="en-US" sz="4800" b="1" dirty="0"/>
              <a:t>ty or amount</a:t>
            </a:r>
            <a:r>
              <a:rPr lang="zh-TW" altLang="en-US" sz="4800" b="1" dirty="0" smtClean="0"/>
              <a:t>.</a:t>
            </a:r>
            <a:endParaRPr lang="cs-CZ" sz="4800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2777407"/>
            <a:ext cx="10930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还</a:t>
            </a:r>
            <a:r>
              <a:rPr lang="en-US" altLang="zh-TW" sz="6000" dirty="0"/>
              <a:t>+</a:t>
            </a:r>
            <a:r>
              <a:rPr lang="en-US" altLang="zh-TW" sz="6000" b="1" dirty="0">
                <a:solidFill>
                  <a:srgbClr val="0070C0"/>
                </a:solidFill>
              </a:rPr>
              <a:t>things you need or want to do</a:t>
            </a:r>
            <a:endParaRPr lang="cs-CZ" sz="6000" b="1" dirty="0">
              <a:solidFill>
                <a:srgbClr val="0070C0"/>
              </a:solidFill>
            </a:endParaRPr>
          </a:p>
        </p:txBody>
      </p:sp>
      <p:sp>
        <p:nvSpPr>
          <p:cNvPr id="5" name="文字方塊 2"/>
          <p:cNvSpPr txBox="1">
            <a:spLocks noGrp="1"/>
          </p:cNvSpPr>
          <p:nvPr>
            <p:ph idx="1"/>
          </p:nvPr>
        </p:nvSpPr>
        <p:spPr>
          <a:xfrm>
            <a:off x="838200" y="4039559"/>
            <a:ext cx="1099063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5400" dirty="0" smtClean="0"/>
              <a:t>历史课我选了一门了，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还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得选一门</a:t>
            </a:r>
            <a:r>
              <a:rPr lang="zh-CN" altLang="en-US" sz="5400" b="1" dirty="0" smtClean="0">
                <a:solidFill>
                  <a:srgbClr val="0070C0"/>
                </a:solidFill>
              </a:rPr>
              <a:t>。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5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b="1" dirty="0" err="1"/>
              <a:t>Choose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adverb</a:t>
            </a:r>
            <a:r>
              <a:rPr lang="zh-TW" altLang="en-US" b="1" dirty="0"/>
              <a:t>又、再、还 </a:t>
            </a:r>
            <a:r>
              <a:rPr lang="cs-CZ" b="1" dirty="0"/>
              <a:t>to </a:t>
            </a:r>
            <a:r>
              <a:rPr lang="cs-CZ" b="1" dirty="0" err="1"/>
              <a:t>fill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blanks</a:t>
            </a:r>
            <a:r>
              <a:rPr lang="cs-CZ" b="1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996" y="1883991"/>
            <a:ext cx="11918004" cy="3018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/>
              <a:t>1</a:t>
            </a:r>
            <a:r>
              <a:rPr lang="zh-CN" altLang="en-US" sz="4400" dirty="0"/>
              <a:t>、她昨天来晚了，今天 </a:t>
            </a:r>
            <a:r>
              <a:rPr lang="zh-CN" altLang="en-US" sz="4400" dirty="0" smtClean="0"/>
              <a:t>（  ）来</a:t>
            </a:r>
            <a:r>
              <a:rPr lang="zh-CN" altLang="en-US" sz="4400" dirty="0"/>
              <a:t>晚了</a:t>
            </a:r>
            <a:r>
              <a:rPr lang="zh-CN" altLang="en-US" sz="4400" dirty="0" smtClean="0"/>
              <a:t>。</a:t>
            </a:r>
            <a:r>
              <a:rPr lang="zh-CN" altLang="en-US" sz="4400" dirty="0"/>
              <a:t/>
            </a:r>
            <a:br>
              <a:rPr lang="zh-CN" altLang="en-US" sz="4400" dirty="0"/>
            </a:br>
            <a:r>
              <a:rPr lang="en-US" altLang="zh-CN" sz="4400" dirty="0"/>
              <a:t>2</a:t>
            </a:r>
            <a:r>
              <a:rPr lang="zh-CN" altLang="en-US" sz="4400" dirty="0" smtClean="0"/>
              <a:t>、我昨</a:t>
            </a:r>
            <a:r>
              <a:rPr lang="zh-CN" altLang="en-US" sz="4400" dirty="0"/>
              <a:t>天给他打过电话了，今天</a:t>
            </a:r>
            <a:r>
              <a:rPr lang="zh-CN" altLang="en-US" sz="4400" dirty="0" smtClean="0"/>
              <a:t>不</a:t>
            </a:r>
            <a:r>
              <a:rPr lang="zh-CN" altLang="en-US" sz="4400" dirty="0"/>
              <a:t>（  ）</a:t>
            </a:r>
            <a:r>
              <a:rPr lang="zh-CN" altLang="en-US" sz="4400" dirty="0" smtClean="0"/>
              <a:t>打</a:t>
            </a:r>
            <a:r>
              <a:rPr lang="zh-CN" altLang="en-US" sz="4400" dirty="0"/>
              <a:t>了。</a:t>
            </a:r>
            <a:br>
              <a:rPr lang="zh-CN" altLang="en-US" sz="4400" dirty="0"/>
            </a:br>
            <a:r>
              <a:rPr lang="en-US" altLang="zh-CN" sz="4400" dirty="0"/>
              <a:t>3</a:t>
            </a:r>
            <a:r>
              <a:rPr lang="zh-CN" altLang="en-US" sz="4400" dirty="0" smtClean="0"/>
              <a:t>、</a:t>
            </a:r>
            <a:r>
              <a:rPr lang="zh-CN" altLang="en-US" sz="4400" dirty="0"/>
              <a:t>我 （  ）</a:t>
            </a:r>
            <a:r>
              <a:rPr lang="zh-CN" altLang="en-US" sz="4400" dirty="0" smtClean="0"/>
              <a:t>没</a:t>
            </a:r>
            <a:r>
              <a:rPr lang="zh-CN" altLang="en-US" sz="4400" dirty="0"/>
              <a:t>有买今天的报纸，我现在就去买。</a:t>
            </a:r>
            <a:br>
              <a:rPr lang="zh-CN" altLang="en-US" sz="4400" dirty="0"/>
            </a:br>
            <a:r>
              <a:rPr lang="en-US" altLang="zh-CN" sz="4400" dirty="0"/>
              <a:t>4</a:t>
            </a:r>
            <a:r>
              <a:rPr lang="zh-CN" altLang="en-US" sz="4400" dirty="0" smtClean="0"/>
              <a:t>、</a:t>
            </a:r>
            <a:r>
              <a:rPr lang="zh-CN" altLang="en-US" sz="4400" dirty="0"/>
              <a:t>请你 （  ）</a:t>
            </a:r>
            <a:r>
              <a:rPr lang="zh-CN" altLang="en-US" sz="4400" dirty="0" smtClean="0"/>
              <a:t>重</a:t>
            </a:r>
            <a:r>
              <a:rPr lang="zh-CN" altLang="en-US" sz="4400" dirty="0"/>
              <a:t>复一遍好吗？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60574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66869" y="218179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9" name="文字方塊 2"/>
          <p:cNvSpPr txBox="1"/>
          <p:nvPr/>
        </p:nvSpPr>
        <p:spPr>
          <a:xfrm>
            <a:off x="1153616" y="1233842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Is a selective conjunction. It means choosing between two or more possibilities or desires.</a:t>
            </a:r>
            <a:endParaRPr lang="zh-TW" altLang="en-US" sz="4400" dirty="0"/>
          </a:p>
        </p:txBody>
      </p:sp>
      <p:sp>
        <p:nvSpPr>
          <p:cNvPr id="50" name="文字方塊 3"/>
          <p:cNvSpPr txBox="1"/>
          <p:nvPr/>
        </p:nvSpPr>
        <p:spPr>
          <a:xfrm>
            <a:off x="568234" y="3174274"/>
            <a:ext cx="10829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爸爸说</a:t>
            </a:r>
            <a:r>
              <a:rPr lang="en-US" altLang="zh-TW" sz="6000" dirty="0" smtClean="0"/>
              <a:t>:</a:t>
            </a:r>
          </a:p>
          <a:p>
            <a:r>
              <a:rPr lang="zh-TW" altLang="en-US" sz="6000" dirty="0" smtClean="0"/>
              <a:t>你</a:t>
            </a:r>
            <a:r>
              <a:rPr lang="zh-TW" altLang="en-US" sz="6000" b="1" dirty="0">
                <a:solidFill>
                  <a:srgbClr val="FF0000"/>
                </a:solidFill>
              </a:rPr>
              <a:t>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么</a:t>
            </a:r>
            <a:r>
              <a:rPr lang="zh-TW" altLang="en-US" sz="6000" dirty="0" smtClean="0"/>
              <a:t>学医，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要么</a:t>
            </a:r>
            <a:r>
              <a:rPr lang="zh-TW" altLang="en-US" sz="6000" dirty="0" smtClean="0"/>
              <a:t>学经济，就是不能学文学。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60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66869" y="218179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9" name="文字方塊 2"/>
          <p:cNvSpPr txBox="1"/>
          <p:nvPr/>
        </p:nvSpPr>
        <p:spPr>
          <a:xfrm>
            <a:off x="1153616" y="1233842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Is a selective conjunction. It means choosing between two or more possibilities or desires.</a:t>
            </a:r>
            <a:endParaRPr lang="zh-TW" altLang="en-US" sz="4400" dirty="0"/>
          </a:p>
        </p:txBody>
      </p:sp>
      <p:sp>
        <p:nvSpPr>
          <p:cNvPr id="50" name="文字方塊 3"/>
          <p:cNvSpPr txBox="1"/>
          <p:nvPr/>
        </p:nvSpPr>
        <p:spPr>
          <a:xfrm>
            <a:off x="568234" y="3174274"/>
            <a:ext cx="1082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A:</a:t>
            </a:r>
            <a:r>
              <a:rPr lang="zh-TW" altLang="en-US" sz="6000" dirty="0"/>
              <a:t>你这个寒假打算做什么</a:t>
            </a:r>
            <a:r>
              <a:rPr lang="en-US" altLang="zh-TW" sz="6000" dirty="0"/>
              <a:t>?</a:t>
            </a:r>
          </a:p>
          <a:p>
            <a:r>
              <a:rPr lang="en-US" altLang="zh-TW" sz="6000" dirty="0"/>
              <a:t>B</a:t>
            </a:r>
            <a:r>
              <a:rPr lang="en-US" altLang="zh-TW" sz="6000" dirty="0" smtClean="0"/>
              <a:t>:</a:t>
            </a:r>
            <a:r>
              <a:rPr lang="en-US" altLang="zh-TW" sz="6000" b="1" dirty="0" smtClean="0"/>
              <a:t>___________________</a:t>
            </a:r>
            <a:r>
              <a:rPr lang="zh-TW" altLang="en-US" sz="6000" dirty="0" smtClean="0"/>
              <a:t>。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79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66869" y="218179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9" name="文字方塊 2"/>
          <p:cNvSpPr txBox="1"/>
          <p:nvPr/>
        </p:nvSpPr>
        <p:spPr>
          <a:xfrm>
            <a:off x="1153616" y="1233842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Is a selective conjunction. It means choosing between two or more possibilities or desires.</a:t>
            </a:r>
            <a:endParaRPr lang="zh-TW" altLang="en-US" sz="4400" dirty="0"/>
          </a:p>
        </p:txBody>
      </p:sp>
      <p:sp>
        <p:nvSpPr>
          <p:cNvPr id="50" name="文字方塊 3"/>
          <p:cNvSpPr txBox="1"/>
          <p:nvPr/>
        </p:nvSpPr>
        <p:spPr>
          <a:xfrm>
            <a:off x="568234" y="3174274"/>
            <a:ext cx="1082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A:</a:t>
            </a:r>
            <a:r>
              <a:rPr lang="zh-TW" altLang="en-US" sz="6000" dirty="0"/>
              <a:t>今天晚饭想吃点什</a:t>
            </a:r>
            <a:r>
              <a:rPr lang="zh-TW" altLang="en-US" sz="6000" dirty="0" smtClean="0"/>
              <a:t>么</a:t>
            </a:r>
            <a:r>
              <a:rPr lang="en-US" altLang="zh-TW" sz="6000" dirty="0" smtClean="0"/>
              <a:t>?</a:t>
            </a:r>
            <a:endParaRPr lang="en-US" altLang="zh-TW" sz="6000" dirty="0"/>
          </a:p>
          <a:p>
            <a:r>
              <a:rPr lang="en-US" altLang="zh-TW" sz="6000" dirty="0"/>
              <a:t>B:</a:t>
            </a:r>
            <a:r>
              <a:rPr lang="en-US" altLang="zh-TW" sz="6000" b="1" dirty="0"/>
              <a:t>___________________</a:t>
            </a:r>
            <a:r>
              <a:rPr lang="zh-TW" altLang="en-US" sz="6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408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66869" y="218179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9" name="文字方塊 2"/>
          <p:cNvSpPr txBox="1"/>
          <p:nvPr/>
        </p:nvSpPr>
        <p:spPr>
          <a:xfrm>
            <a:off x="1153616" y="1233842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Is a selective conjunction. It means choosing between two or more possibilities or desires.</a:t>
            </a:r>
            <a:endParaRPr lang="zh-TW" altLang="en-US" sz="4400" dirty="0"/>
          </a:p>
        </p:txBody>
      </p:sp>
      <p:sp>
        <p:nvSpPr>
          <p:cNvPr id="50" name="文字方塊 3"/>
          <p:cNvSpPr txBox="1"/>
          <p:nvPr/>
        </p:nvSpPr>
        <p:spPr>
          <a:xfrm>
            <a:off x="568234" y="3174274"/>
            <a:ext cx="1082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A:</a:t>
            </a:r>
            <a:r>
              <a:rPr lang="zh-CN" altLang="en-US" sz="6000" dirty="0" smtClean="0"/>
              <a:t>你想喝</a:t>
            </a:r>
            <a:r>
              <a:rPr lang="zh-TW" altLang="en-US" sz="6000" dirty="0" smtClean="0"/>
              <a:t>点</a:t>
            </a:r>
            <a:r>
              <a:rPr lang="zh-TW" altLang="en-US" sz="6000" dirty="0"/>
              <a:t>什</a:t>
            </a:r>
            <a:r>
              <a:rPr lang="zh-TW" altLang="en-US" sz="6000" dirty="0" smtClean="0"/>
              <a:t>么</a:t>
            </a:r>
            <a:r>
              <a:rPr lang="en-US" altLang="zh-TW" sz="6000" dirty="0" smtClean="0"/>
              <a:t>?</a:t>
            </a:r>
            <a:endParaRPr lang="en-US" altLang="zh-TW" sz="6000" dirty="0"/>
          </a:p>
          <a:p>
            <a:r>
              <a:rPr lang="en-US" altLang="zh-TW" sz="6000" dirty="0"/>
              <a:t>B:</a:t>
            </a:r>
            <a:r>
              <a:rPr lang="en-US" altLang="zh-TW" sz="6000" b="1" dirty="0"/>
              <a:t>___________________</a:t>
            </a:r>
            <a:r>
              <a:rPr lang="zh-TW" altLang="en-US" sz="6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68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66869" y="218179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要么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…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9" name="文字方塊 2"/>
          <p:cNvSpPr txBox="1"/>
          <p:nvPr/>
        </p:nvSpPr>
        <p:spPr>
          <a:xfrm>
            <a:off x="1153616" y="1233842"/>
            <a:ext cx="11312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Is a selective conjunction. It means choosing between two or more possibilities or desires.</a:t>
            </a:r>
            <a:endParaRPr lang="zh-TW" altLang="en-US" sz="4400" dirty="0"/>
          </a:p>
        </p:txBody>
      </p:sp>
      <p:sp>
        <p:nvSpPr>
          <p:cNvPr id="50" name="文字方塊 3"/>
          <p:cNvSpPr txBox="1"/>
          <p:nvPr/>
        </p:nvSpPr>
        <p:spPr>
          <a:xfrm>
            <a:off x="568234" y="3174274"/>
            <a:ext cx="1082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A:</a:t>
            </a:r>
            <a:r>
              <a:rPr lang="zh-CN" altLang="en-US" sz="6000" dirty="0" smtClean="0"/>
              <a:t>你想喝</a:t>
            </a:r>
            <a:r>
              <a:rPr lang="zh-TW" altLang="en-US" sz="6000" dirty="0" smtClean="0"/>
              <a:t>点</a:t>
            </a:r>
            <a:r>
              <a:rPr lang="zh-TW" altLang="en-US" sz="6000" dirty="0"/>
              <a:t>什</a:t>
            </a:r>
            <a:r>
              <a:rPr lang="zh-TW" altLang="en-US" sz="6000" dirty="0" smtClean="0"/>
              <a:t>么</a:t>
            </a:r>
            <a:r>
              <a:rPr lang="en-US" altLang="zh-TW" sz="6000" dirty="0" smtClean="0"/>
              <a:t>?</a:t>
            </a:r>
            <a:endParaRPr lang="en-US" altLang="zh-TW" sz="6000" dirty="0"/>
          </a:p>
          <a:p>
            <a:r>
              <a:rPr lang="en-US" altLang="zh-TW" sz="6000" dirty="0"/>
              <a:t>B:</a:t>
            </a:r>
            <a:r>
              <a:rPr lang="en-US" altLang="zh-TW" sz="6000" b="1" dirty="0"/>
              <a:t>___________________</a:t>
            </a:r>
            <a:r>
              <a:rPr lang="zh-TW" altLang="en-US" sz="6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570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/>
              <a:t>声调练习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3958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学文科将来找工作不容易，而且赚钱也少。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5756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2" y="383449"/>
            <a:ext cx="11496424" cy="1889487"/>
          </a:xfrm>
          <a:prstGeom prst="rect">
            <a:avLst/>
          </a:prstGeom>
        </p:spPr>
      </p:pic>
      <p:pic>
        <p:nvPicPr>
          <p:cNvPr id="58" name="圖片 4"/>
          <p:cNvPicPr>
            <a:picLocks noChangeAspect="1"/>
          </p:cNvPicPr>
          <p:nvPr/>
        </p:nvPicPr>
        <p:blipFill rotWithShape="1">
          <a:blip r:embed="rId4"/>
          <a:srcRect t="-103" b="74424"/>
          <a:stretch/>
        </p:blipFill>
        <p:spPr>
          <a:xfrm>
            <a:off x="418692" y="2195117"/>
            <a:ext cx="11502728" cy="1073379"/>
          </a:xfrm>
          <a:prstGeom prst="rect">
            <a:avLst/>
          </a:prstGeom>
        </p:spPr>
      </p:pic>
      <p:pic>
        <p:nvPicPr>
          <p:cNvPr id="59" name="圖片 4"/>
          <p:cNvPicPr>
            <a:picLocks noChangeAspect="1"/>
          </p:cNvPicPr>
          <p:nvPr/>
        </p:nvPicPr>
        <p:blipFill rotWithShape="1">
          <a:blip r:embed="rId4"/>
          <a:srcRect l="82" t="25188" r="10783" b="61781"/>
          <a:stretch/>
        </p:blipFill>
        <p:spPr>
          <a:xfrm>
            <a:off x="418692" y="3268495"/>
            <a:ext cx="10252954" cy="544749"/>
          </a:xfrm>
          <a:prstGeom prst="rect">
            <a:avLst/>
          </a:prstGeom>
        </p:spPr>
      </p:pic>
      <p:sp>
        <p:nvSpPr>
          <p:cNvPr id="61" name="Zástupný symbol pro obsah 2"/>
          <p:cNvSpPr txBox="1">
            <a:spLocks/>
          </p:cNvSpPr>
          <p:nvPr/>
        </p:nvSpPr>
        <p:spPr>
          <a:xfrm>
            <a:off x="838200" y="4127227"/>
            <a:ext cx="10515600" cy="204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23719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圖片 4"/>
          <p:cNvPicPr>
            <a:picLocks noChangeAspect="1"/>
          </p:cNvPicPr>
          <p:nvPr/>
        </p:nvPicPr>
        <p:blipFill rotWithShape="1">
          <a:blip r:embed="rId3"/>
          <a:srcRect t="38995"/>
          <a:stretch/>
        </p:blipFill>
        <p:spPr>
          <a:xfrm>
            <a:off x="1241094" y="525293"/>
            <a:ext cx="10950906" cy="2427724"/>
          </a:xfrm>
          <a:prstGeom prst="rect">
            <a:avLst/>
          </a:prstGeom>
        </p:spPr>
      </p:pic>
      <p:pic>
        <p:nvPicPr>
          <p:cNvPr id="8" name="圖片 4"/>
          <p:cNvPicPr>
            <a:picLocks noChangeAspect="1"/>
          </p:cNvPicPr>
          <p:nvPr/>
        </p:nvPicPr>
        <p:blipFill rotWithShape="1">
          <a:blip r:embed="rId3"/>
          <a:srcRect l="87356" t="25109" r="3315" b="58959"/>
          <a:stretch/>
        </p:blipFill>
        <p:spPr>
          <a:xfrm>
            <a:off x="191462" y="365160"/>
            <a:ext cx="1073134" cy="6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45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642" y="2494714"/>
            <a:ext cx="7968916" cy="1325563"/>
          </a:xfrm>
        </p:spPr>
        <p:txBody>
          <a:bodyPr/>
          <a:lstStyle/>
          <a:p>
            <a:r>
              <a:rPr lang="zh-CN" altLang="en-US" dirty="0" smtClean="0"/>
              <a:t>请说一说这一课的生词和语法。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2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326" y="2743200"/>
            <a:ext cx="10515600" cy="1203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/>
              <a:t>请来马萨里克大学学中文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67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声调练习</a:t>
            </a:r>
            <a:endParaRPr lang="cs-CZ" sz="48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1633842"/>
            <a:ext cx="10515600" cy="14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/>
              <a:t>学文科</a:t>
            </a:r>
            <a:endParaRPr lang="cs-CZ" sz="4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2518467"/>
            <a:ext cx="10515600" cy="14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/>
              <a:t>学文科将来</a:t>
            </a:r>
            <a:endParaRPr lang="cs-CZ" sz="44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3346246"/>
            <a:ext cx="10515600" cy="14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/>
              <a:t>学文科将来找工作不容易，</a:t>
            </a:r>
            <a:endParaRPr lang="cs-CZ" sz="44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57654" y="4067680"/>
            <a:ext cx="11126821" cy="14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/>
              <a:t>学文科将来找工作不容易，而且</a:t>
            </a:r>
            <a:endParaRPr lang="cs-CZ" sz="4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77108" y="4895459"/>
            <a:ext cx="11126821" cy="14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/>
              <a:t>学文科将来找工作不容易，而且赚钱也少。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993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 rotWithShape="1">
          <a:blip r:embed="rId3"/>
          <a:srcRect b="37361"/>
          <a:stretch/>
        </p:blipFill>
        <p:spPr>
          <a:xfrm>
            <a:off x="230368" y="305752"/>
            <a:ext cx="11758571" cy="39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 rotWithShape="1">
          <a:blip r:embed="rId3"/>
          <a:srcRect t="63262" b="17"/>
          <a:stretch/>
        </p:blipFill>
        <p:spPr>
          <a:xfrm>
            <a:off x="433429" y="252920"/>
            <a:ext cx="11758571" cy="2295727"/>
          </a:xfrm>
          <a:prstGeom prst="rect">
            <a:avLst/>
          </a:prstGeom>
        </p:spPr>
      </p:pic>
      <p:pic>
        <p:nvPicPr>
          <p:cNvPr id="7" name="圖片 2"/>
          <p:cNvPicPr>
            <a:picLocks noChangeAspect="1"/>
          </p:cNvPicPr>
          <p:nvPr/>
        </p:nvPicPr>
        <p:blipFill rotWithShape="1">
          <a:blip r:embed="rId4"/>
          <a:srcRect t="36707"/>
          <a:stretch/>
        </p:blipFill>
        <p:spPr>
          <a:xfrm>
            <a:off x="338179" y="2548647"/>
            <a:ext cx="11529620" cy="1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04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3" y="411801"/>
            <a:ext cx="11574870" cy="32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94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60" y="0"/>
            <a:ext cx="11942740" cy="2620736"/>
          </a:xfrm>
          <a:prstGeom prst="rect">
            <a:avLst/>
          </a:prstGeom>
        </p:spPr>
      </p:pic>
      <p:pic>
        <p:nvPicPr>
          <p:cNvPr id="5" name="圖片 2"/>
          <p:cNvPicPr>
            <a:picLocks noChangeAspect="1"/>
          </p:cNvPicPr>
          <p:nvPr/>
        </p:nvPicPr>
        <p:blipFill rotWithShape="1">
          <a:blip r:embed="rId4"/>
          <a:srcRect t="-1440" b="73590"/>
          <a:stretch/>
        </p:blipFill>
        <p:spPr>
          <a:xfrm>
            <a:off x="342344" y="2481036"/>
            <a:ext cx="11875940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球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Širokoúhlá obrazovka</PresentationFormat>
  <Paragraphs>218</Paragraphs>
  <Slides>43</Slides>
  <Notes>35</Notes>
  <HiddenSlides>0</HiddenSlides>
  <MMClips>1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3" baseType="lpstr">
      <vt:lpstr>Kartika</vt:lpstr>
      <vt:lpstr>PingFang SC</vt:lpstr>
      <vt:lpstr>新細明體</vt:lpstr>
      <vt:lpstr>宋体</vt:lpstr>
      <vt:lpstr>方正兰亭超细黑简体</vt:lpstr>
      <vt:lpstr>Agency FB</vt:lpstr>
      <vt:lpstr>Arial</vt:lpstr>
      <vt:lpstr>Calibri</vt:lpstr>
      <vt:lpstr>Calibri Light</vt:lpstr>
      <vt:lpstr>Office 主题</vt:lpstr>
      <vt:lpstr>Prezentace aplikace PowerPoint</vt:lpstr>
      <vt:lpstr>Prezentace aplikace PowerPoint</vt:lpstr>
      <vt:lpstr>Prezentace aplikace PowerPoint</vt:lpstr>
      <vt:lpstr>声调练习</vt:lpstr>
      <vt:lpstr>声调练习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又 is used to indicate the repetition of an action that has already taken place. </vt:lpstr>
      <vt:lpstr>再 is used to indicate the repetition of an action that will take place in the future.</vt:lpstr>
      <vt:lpstr>还：increase in quantity or amount.</vt:lpstr>
      <vt:lpstr>Choose the right adverb又、再、还 to fill in the blanks.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请说一说这一课的生词和语法。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气球</dc:title>
  <dc:creator>PC</dc:creator>
  <cp:lastModifiedBy>Minghua Wu</cp:lastModifiedBy>
  <cp:revision>288</cp:revision>
  <dcterms:created xsi:type="dcterms:W3CDTF">2016-01-12T13:17:18Z</dcterms:created>
  <dcterms:modified xsi:type="dcterms:W3CDTF">2018-11-01T12:38:46Z</dcterms:modified>
</cp:coreProperties>
</file>