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8" r:id="rId5"/>
    <p:sldId id="259" r:id="rId6"/>
    <p:sldId id="260" r:id="rId7"/>
    <p:sldId id="261" r:id="rId8"/>
    <p:sldId id="276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7" r:id="rId17"/>
    <p:sldId id="271" r:id="rId18"/>
    <p:sldId id="270" r:id="rId19"/>
    <p:sldId id="272" r:id="rId20"/>
    <p:sldId id="273" r:id="rId21"/>
    <p:sldId id="283" r:id="rId22"/>
    <p:sldId id="279" r:id="rId23"/>
    <p:sldId id="284" r:id="rId24"/>
    <p:sldId id="280" r:id="rId25"/>
    <p:sldId id="285" r:id="rId26"/>
    <p:sldId id="286" r:id="rId27"/>
    <p:sldId id="281" r:id="rId28"/>
    <p:sldId id="282" r:id="rId29"/>
    <p:sldId id="288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6" autoAdjust="0"/>
    <p:restoredTop sz="94660"/>
  </p:normalViewPr>
  <p:slideViewPr>
    <p:cSldViewPr>
      <p:cViewPr varScale="1">
        <p:scale>
          <a:sx n="109" d="100"/>
          <a:sy n="109" d="100"/>
        </p:scale>
        <p:origin x="154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95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337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90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70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51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39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64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60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3267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52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35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E81E3-2B22-4EFE-BD20-E9F3A0760C09}" type="datetimeFigureOut">
              <a:rPr lang="zh-TW" altLang="en-US" smtClean="0"/>
              <a:t>2018/11/8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6B9B-E9A7-4575-8FD1-C97EEAE72A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92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Drill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2018/11/08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367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7076" cy="361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4822"/>
            <a:ext cx="9160396" cy="44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" y="0"/>
            <a:ext cx="1907704" cy="70788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/>
              <a:t>(</a:t>
            </a:r>
            <a:r>
              <a:rPr lang="zh-TW" altLang="en-US" sz="4000" dirty="0" smtClean="0"/>
              <a:t>在</a:t>
            </a:r>
            <a:r>
              <a:rPr lang="en-US" altLang="zh-TW" sz="4000" dirty="0" smtClean="0"/>
              <a:t>)…</a:t>
            </a:r>
            <a:r>
              <a:rPr lang="zh-TW" altLang="en-US" sz="4000" dirty="0" smtClean="0"/>
              <a:t>上</a:t>
            </a:r>
            <a:endParaRPr lang="zh-TW" altLang="en-US" sz="40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07705" y="132347"/>
            <a:ext cx="7236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</a:t>
            </a:r>
            <a:r>
              <a:rPr lang="zh-TW" altLang="en-US" sz="2400" dirty="0" smtClean="0"/>
              <a:t>在</a:t>
            </a:r>
            <a:r>
              <a:rPr lang="en-US" altLang="zh-TW" sz="2400" dirty="0" smtClean="0"/>
              <a:t>)…</a:t>
            </a:r>
            <a:r>
              <a:rPr lang="zh-TW" altLang="en-US" sz="2400" dirty="0" smtClean="0"/>
              <a:t>上 </a:t>
            </a:r>
            <a:r>
              <a:rPr lang="en-US" altLang="zh-TW" sz="2400" dirty="0" smtClean="0"/>
              <a:t>can be combined with an abstract noun to mean “in term of, “ for instance, in terms of character, interest , studies, </a:t>
            </a:r>
            <a:r>
              <a:rPr lang="en-US" altLang="zh-TW" sz="2400" dirty="0" err="1" smtClean="0"/>
              <a:t>work,ect</a:t>
            </a:r>
            <a:r>
              <a:rPr lang="en-US" altLang="zh-TW" sz="2400" dirty="0" smtClean="0"/>
              <a:t>.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41420" y="3296652"/>
            <a:ext cx="8135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u="sng" dirty="0" smtClean="0">
                <a:solidFill>
                  <a:srgbClr val="FF0000"/>
                </a:solidFill>
              </a:rPr>
              <a:t>在</a:t>
            </a:r>
            <a:r>
              <a:rPr lang="zh-TW" altLang="en-US" sz="4400" b="1" dirty="0">
                <a:solidFill>
                  <a:srgbClr val="00B050"/>
                </a:solidFill>
              </a:rPr>
              <a:t>兴</a:t>
            </a:r>
            <a:r>
              <a:rPr lang="zh-TW" altLang="en-US" sz="4400" b="1" dirty="0" smtClean="0">
                <a:solidFill>
                  <a:srgbClr val="00B050"/>
                </a:solidFill>
              </a:rPr>
              <a:t>趣</a:t>
            </a:r>
            <a:r>
              <a:rPr lang="zh-TW" altLang="en-US" sz="4400" b="1" u="sng" dirty="0" smtClean="0">
                <a:solidFill>
                  <a:srgbClr val="FF0000"/>
                </a:solidFill>
              </a:rPr>
              <a:t>上</a:t>
            </a:r>
            <a:r>
              <a:rPr lang="zh-TW" altLang="en-US" sz="4400" dirty="0" smtClean="0"/>
              <a:t>，丽莎跟天明不太一样。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738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zh-CN" altLang="en-US" dirty="0" smtClean="0"/>
              <a:t>性格上，                     比                       </a:t>
            </a:r>
            <a:r>
              <a:rPr lang="zh-CN" altLang="en-US" dirty="0" smtClean="0"/>
              <a:t>（开</a:t>
            </a:r>
            <a:r>
              <a:rPr lang="zh-CN" altLang="en-US" dirty="0" smtClean="0"/>
              <a:t>朗）。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_________________________________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在兴趣上，                  和                    </a:t>
            </a:r>
            <a:r>
              <a:rPr lang="zh-CN" altLang="en-US" dirty="0" smtClean="0"/>
              <a:t>（都喜</a:t>
            </a:r>
            <a:r>
              <a:rPr lang="zh-CN" altLang="en-US" dirty="0" smtClean="0"/>
              <a:t>欢买东西）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_________________________________</a:t>
            </a:r>
            <a:r>
              <a:rPr lang="zh-CN" altLang="en-US" dirty="0" smtClean="0"/>
              <a:t>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19022" r="62913"/>
          <a:stretch/>
        </p:blipFill>
        <p:spPr>
          <a:xfrm>
            <a:off x="3027462" y="971858"/>
            <a:ext cx="1448544" cy="14597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54866" t="23865" r="9042" b="1480"/>
          <a:stretch/>
        </p:blipFill>
        <p:spPr>
          <a:xfrm>
            <a:off x="5652120" y="971858"/>
            <a:ext cx="1409700" cy="13457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2198" t="22766" r="85904" b="65247"/>
          <a:stretch/>
        </p:blipFill>
        <p:spPr>
          <a:xfrm>
            <a:off x="2891136" y="3179971"/>
            <a:ext cx="1464840" cy="121014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2198" t="61530" r="87095" b="23941"/>
          <a:stretch/>
        </p:blipFill>
        <p:spPr>
          <a:xfrm>
            <a:off x="5318745" y="3179971"/>
            <a:ext cx="1318270" cy="13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7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" y="0"/>
            <a:ext cx="2123728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 smtClean="0"/>
              <a:t>V</a:t>
            </a:r>
            <a:r>
              <a:rPr lang="zh-TW" altLang="en-US" sz="4800" dirty="0" smtClean="0"/>
              <a:t>来</a:t>
            </a:r>
            <a:r>
              <a:rPr lang="en-US" altLang="zh-TW" sz="4800" dirty="0" smtClean="0"/>
              <a:t>V</a:t>
            </a:r>
            <a:r>
              <a:rPr lang="zh-TW" altLang="en-US" sz="4800" dirty="0" smtClean="0"/>
              <a:t>去</a:t>
            </a: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2490" y="126876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V</a:t>
            </a:r>
            <a:r>
              <a:rPr lang="zh-TW" altLang="en-US" sz="3200" dirty="0" smtClean="0"/>
              <a:t>来</a:t>
            </a:r>
            <a:r>
              <a:rPr lang="en-US" altLang="zh-TW" sz="3200" dirty="0" smtClean="0"/>
              <a:t>V</a:t>
            </a:r>
            <a:r>
              <a:rPr lang="zh-TW" altLang="en-US" sz="3200" dirty="0" smtClean="0"/>
              <a:t>去</a:t>
            </a:r>
            <a:r>
              <a:rPr lang="en-US" altLang="zh-TW" sz="3200" dirty="0" smtClean="0"/>
              <a:t>signifies a rep</a:t>
            </a:r>
            <a:r>
              <a:rPr lang="en-US" altLang="zh-CN" sz="3200" dirty="0" smtClean="0"/>
              <a:t>e</a:t>
            </a:r>
            <a:r>
              <a:rPr lang="en-US" altLang="zh-TW" sz="3200" dirty="0" smtClean="0"/>
              <a:t>titive action, e.g.,</a:t>
            </a:r>
            <a:r>
              <a:rPr lang="zh-TW" altLang="en-US" sz="3200" dirty="0" smtClean="0"/>
              <a:t>走来走去</a:t>
            </a:r>
            <a:r>
              <a:rPr lang="en-US" altLang="zh-TW" sz="3200" dirty="0" smtClean="0"/>
              <a:t>(walk back and forth),</a:t>
            </a:r>
            <a:r>
              <a:rPr lang="zh-TW" altLang="en-US" sz="3200" dirty="0" smtClean="0"/>
              <a:t>飞来飞去</a:t>
            </a:r>
            <a:r>
              <a:rPr lang="en-US" altLang="zh-TW" sz="3200" dirty="0" smtClean="0"/>
              <a:t>(fly here and there),</a:t>
            </a:r>
            <a:r>
              <a:rPr lang="zh-TW" altLang="en-US" sz="3200" dirty="0" smtClean="0"/>
              <a:t>想来想去</a:t>
            </a:r>
            <a:r>
              <a:rPr lang="en-US" altLang="zh-TW" sz="3200" dirty="0" smtClean="0"/>
              <a:t>(think over and over),</a:t>
            </a:r>
            <a:r>
              <a:rPr lang="zh-TW" altLang="en-US" sz="3200" dirty="0" smtClean="0"/>
              <a:t>说来说去</a:t>
            </a:r>
            <a:r>
              <a:rPr lang="en-US" altLang="zh-TW" sz="3200" dirty="0" smtClean="0"/>
              <a:t>(say again and again),</a:t>
            </a:r>
            <a:r>
              <a:rPr lang="zh-TW" altLang="en-US" sz="3200" dirty="0" smtClean="0"/>
              <a:t>讨论来讨论去</a:t>
            </a:r>
            <a:r>
              <a:rPr lang="en-US" altLang="zh-TW" sz="3200" dirty="0" smtClean="0"/>
              <a:t>(discuss again and again),</a:t>
            </a:r>
            <a:r>
              <a:rPr lang="zh-TW" altLang="en-US" sz="3200" dirty="0" smtClean="0"/>
              <a:t>研究来研究去</a:t>
            </a:r>
            <a:r>
              <a:rPr lang="en-US" altLang="zh-TW" sz="3200" dirty="0" smtClean="0"/>
              <a:t>(consider[research]again and again)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915" y="4365104"/>
            <a:ext cx="9216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9600" b="1" dirty="0" smtClean="0">
                <a:solidFill>
                  <a:srgbClr val="00B050"/>
                </a:solidFill>
              </a:rPr>
              <a:t>走</a:t>
            </a:r>
            <a:r>
              <a:rPr lang="zh-TW" altLang="en-US" sz="9600" b="1" u="sng" dirty="0" smtClean="0">
                <a:solidFill>
                  <a:srgbClr val="FF0000"/>
                </a:solidFill>
              </a:rPr>
              <a:t>来</a:t>
            </a:r>
            <a:r>
              <a:rPr lang="zh-TW" altLang="en-US" sz="9600" b="1" dirty="0" smtClean="0">
                <a:solidFill>
                  <a:srgbClr val="00B050"/>
                </a:solidFill>
              </a:rPr>
              <a:t>走</a:t>
            </a:r>
            <a:r>
              <a:rPr lang="zh-TW" altLang="en-US" sz="9600" b="1" u="sng" dirty="0" smtClean="0">
                <a:solidFill>
                  <a:srgbClr val="FF0000"/>
                </a:solidFill>
              </a:rPr>
              <a:t>去</a:t>
            </a:r>
            <a:endParaRPr lang="zh-TW" altLang="en-US" sz="9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CN" altLang="en-US" dirty="0" smtClean="0"/>
              <a:t>林太太生气得在屋子里从这边走到那边，从那边走到这边。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     ________________________________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小孩子不可以在饭馆从这里跑到那里，从那里跑到这里。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  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________________________________</a:t>
            </a:r>
            <a:r>
              <a:rPr lang="zh-CN" altLang="en-US" dirty="0" smtClean="0"/>
              <a:t>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2123728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 smtClean="0"/>
              <a:t>V</a:t>
            </a:r>
            <a:r>
              <a:rPr lang="zh-TW" altLang="en-US" sz="4800" dirty="0" smtClean="0"/>
              <a:t>来</a:t>
            </a:r>
            <a:r>
              <a:rPr lang="en-US" altLang="zh-TW" sz="4800" dirty="0" smtClean="0"/>
              <a:t>V</a:t>
            </a:r>
            <a:r>
              <a:rPr lang="zh-TW" altLang="en-US" sz="4800" dirty="0" smtClean="0"/>
              <a:t>去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9588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CN" altLang="en-US" dirty="0" smtClean="0"/>
              <a:t>我哥哥把这张桌子从这里搬到那里，又从那里搬到这里，不知道放哪里好。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 ________________________________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这些书，你每天从家里带到学校，又从学校带回家，不累吗？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  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________________________________</a:t>
            </a:r>
            <a:r>
              <a:rPr lang="zh-CN" altLang="en-US" dirty="0" smtClean="0"/>
              <a:t>。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" y="0"/>
            <a:ext cx="2123728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4800" dirty="0" smtClean="0"/>
              <a:t>V</a:t>
            </a:r>
            <a:r>
              <a:rPr lang="zh-TW" altLang="en-US" sz="4800" dirty="0" smtClean="0"/>
              <a:t>来</a:t>
            </a:r>
            <a:r>
              <a:rPr lang="en-US" altLang="zh-TW" sz="4800" dirty="0" smtClean="0"/>
              <a:t>V</a:t>
            </a:r>
            <a:r>
              <a:rPr lang="zh-TW" altLang="en-US" sz="4800" dirty="0" smtClean="0"/>
              <a:t>去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3830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" y="0"/>
            <a:ext cx="3419872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 smtClean="0"/>
              <a:t>的，得，地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43813"/>
              </p:ext>
            </p:extLst>
          </p:nvPr>
        </p:nvGraphicFramePr>
        <p:xfrm>
          <a:off x="971600" y="1772816"/>
          <a:ext cx="7056784" cy="277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50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</a:rPr>
                        <a:t>Attributive</a:t>
                      </a:r>
                      <a:endParaRPr lang="zh-TW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zh-TW" alt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>
                          <a:solidFill>
                            <a:schemeClr val="tx1"/>
                          </a:solidFill>
                        </a:rPr>
                        <a:t>的</a:t>
                      </a:r>
                      <a:endParaRPr lang="zh-TW" alt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</a:rPr>
                        <a:t>Noun(phrase)</a:t>
                      </a:r>
                      <a:endParaRPr lang="zh-TW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01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</a:rPr>
                        <a:t>V/</a:t>
                      </a:r>
                      <a:r>
                        <a:rPr lang="en-US" altLang="zh-TW" sz="3200" b="0" dirty="0" err="1" smtClean="0">
                          <a:solidFill>
                            <a:schemeClr val="tx1"/>
                          </a:solidFill>
                        </a:rPr>
                        <a:t>adj</a:t>
                      </a:r>
                      <a:endParaRPr lang="zh-TW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zh-TW" alt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>
                          <a:solidFill>
                            <a:schemeClr val="tx1"/>
                          </a:solidFill>
                        </a:rPr>
                        <a:t>得</a:t>
                      </a:r>
                      <a:endParaRPr lang="zh-TW" alt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</a:rPr>
                        <a:t>complement</a:t>
                      </a:r>
                      <a:endParaRPr lang="zh-TW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0" dirty="0" smtClean="0">
                          <a:solidFill>
                            <a:schemeClr val="tx1"/>
                          </a:solidFill>
                        </a:rPr>
                        <a:t>Adverbial</a:t>
                      </a:r>
                      <a:endParaRPr lang="zh-TW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b="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zh-TW" alt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dirty="0" smtClean="0">
                          <a:solidFill>
                            <a:schemeClr val="tx1"/>
                          </a:solidFill>
                        </a:rPr>
                        <a:t>地</a:t>
                      </a:r>
                      <a:endParaRPr lang="zh-TW" altLang="en-US" sz="4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Verb</a:t>
                      </a:r>
                      <a:r>
                        <a:rPr lang="zh-CN" altLang="en-US" sz="3200" b="0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3200" b="0" dirty="0" smtClean="0">
                          <a:solidFill>
                            <a:schemeClr val="tx1"/>
                          </a:solidFill>
                        </a:rPr>
                        <a:t>phrase)</a:t>
                      </a:r>
                      <a:endParaRPr lang="zh-TW" alt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49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3648" y="1939516"/>
            <a:ext cx="7560840" cy="4657836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zh-CN" altLang="en-US" dirty="0"/>
              <a:t>你</a:t>
            </a:r>
            <a:r>
              <a:rPr lang="zh-CN" altLang="en-US" dirty="0" smtClean="0"/>
              <a:t>家（    ）电视真大。</a:t>
            </a:r>
            <a:endParaRPr lang="en-US" altLang="zh-CN" dirty="0" smtClean="0"/>
          </a:p>
          <a:p>
            <a:pPr marL="742950" indent="-742950">
              <a:buFont typeface="+mj-lt"/>
              <a:buAutoNum type="arabicParenR"/>
            </a:pPr>
            <a:r>
              <a:rPr lang="zh-CN" altLang="en-US" dirty="0" smtClean="0"/>
              <a:t>他走（    ）很快。</a:t>
            </a:r>
            <a:endParaRPr lang="en-US" altLang="zh-CN" dirty="0" smtClean="0"/>
          </a:p>
          <a:p>
            <a:pPr marL="742950" indent="-742950">
              <a:buFont typeface="+mj-lt"/>
              <a:buAutoNum type="arabicParenR"/>
            </a:pPr>
            <a:r>
              <a:rPr lang="zh-CN" altLang="en-US" dirty="0" smtClean="0"/>
              <a:t>他慢慢（    ）走出去。</a:t>
            </a:r>
            <a:endParaRPr lang="en-US" altLang="zh-CN" dirty="0" smtClean="0"/>
          </a:p>
          <a:p>
            <a:pPr marL="742950" indent="-742950">
              <a:buFont typeface="+mj-lt"/>
              <a:buAutoNum type="arabicParenR"/>
            </a:pPr>
            <a:r>
              <a:rPr lang="zh-CN" altLang="en-US" dirty="0"/>
              <a:t>这</a:t>
            </a:r>
            <a:r>
              <a:rPr lang="zh-CN" altLang="en-US" dirty="0" smtClean="0"/>
              <a:t>件好看（    </a:t>
            </a:r>
            <a:r>
              <a:rPr lang="zh-CN" altLang="en-US" dirty="0" smtClean="0"/>
              <a:t>）衣</a:t>
            </a:r>
            <a:r>
              <a:rPr lang="zh-CN" altLang="en-US" dirty="0" smtClean="0"/>
              <a:t>服是谁买给你的？</a:t>
            </a:r>
            <a:endParaRPr lang="en-US" altLang="zh-CN" dirty="0" smtClean="0"/>
          </a:p>
          <a:p>
            <a:pPr marL="742950" indent="-742950">
              <a:buFont typeface="+mj-lt"/>
              <a:buAutoNum type="arabicParenR"/>
            </a:pPr>
            <a:r>
              <a:rPr lang="zh-CN" altLang="en-US" dirty="0" smtClean="0"/>
              <a:t>今天天气热（    ）很。</a:t>
            </a:r>
            <a:endParaRPr lang="en-US" altLang="zh-CN" dirty="0" smtClean="0"/>
          </a:p>
          <a:p>
            <a:pPr marL="742950" indent="-742950">
              <a:buFont typeface="+mj-lt"/>
              <a:buAutoNum type="arabicParenR"/>
            </a:pPr>
            <a:r>
              <a:rPr lang="zh-CN" altLang="en-US" dirty="0" smtClean="0"/>
              <a:t>爸爸买（    ）西瓜很好吃。</a:t>
            </a:r>
            <a:endParaRPr lang="en-US" altLang="zh-CN" dirty="0" smtClean="0"/>
          </a:p>
          <a:p>
            <a:pPr marL="742950" indent="-742950">
              <a:buFont typeface="+mj-lt"/>
              <a:buAutoNum type="arabicParenR"/>
            </a:pPr>
            <a:r>
              <a:rPr lang="zh-CN" altLang="en-US" dirty="0" smtClean="0"/>
              <a:t>她（    ）汉字写（    ）比我好。</a:t>
            </a:r>
            <a:endParaRPr lang="en-US" altLang="zh-CN" dirty="0" smtClean="0"/>
          </a:p>
          <a:p>
            <a:pPr marL="742950" indent="-742950">
              <a:buFont typeface="+mj-lt"/>
              <a:buAutoNum type="arabicParenR"/>
            </a:pPr>
            <a:r>
              <a:rPr lang="zh-CN" altLang="en-US" dirty="0" smtClean="0"/>
              <a:t>她着急（    ）跑进房间。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" y="0"/>
            <a:ext cx="3419872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800" dirty="0" smtClean="0"/>
              <a:t>的，得，地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23579" y="1190836"/>
            <a:ext cx="5482952" cy="7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TW" sz="4000" dirty="0" smtClean="0"/>
              <a:t>1. </a:t>
            </a:r>
            <a:r>
              <a:rPr lang="zh-CN" altLang="en-US" sz="4000" dirty="0" smtClean="0"/>
              <a:t>的   </a:t>
            </a:r>
            <a:r>
              <a:rPr lang="en-US" altLang="zh-CN" sz="4000" dirty="0" smtClean="0"/>
              <a:t>2. </a:t>
            </a:r>
            <a:r>
              <a:rPr lang="zh-CN" altLang="en-US" sz="4000" dirty="0" smtClean="0"/>
              <a:t>得  </a:t>
            </a:r>
            <a:r>
              <a:rPr lang="en-US" altLang="zh-CN" sz="4000" dirty="0" smtClean="0"/>
              <a:t>3.</a:t>
            </a:r>
            <a:r>
              <a:rPr lang="zh-CN" altLang="en-US" sz="4000" dirty="0" smtClean="0"/>
              <a:t>地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273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0"/>
            <a:ext cx="2188029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原来</a:t>
            </a: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3509" y="1293222"/>
            <a:ext cx="8789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solidFill>
                  <a:schemeClr val="accent6">
                    <a:lumMod val="75000"/>
                  </a:schemeClr>
                </a:solidFill>
              </a:rPr>
              <a:t>A:</a:t>
            </a:r>
            <a:r>
              <a:rPr lang="zh-TW" alt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TW" sz="4000" dirty="0" smtClean="0"/>
              <a:t>it </a:t>
            </a:r>
            <a:r>
              <a:rPr lang="en-US" altLang="zh-TW" sz="4000" dirty="0"/>
              <a:t>can be used to indicate a sudden realization of something previously unknown, a bit like "so it's been like that all along, how could I not have realized?".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55576" y="4663358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u="sng" dirty="0">
                <a:solidFill>
                  <a:srgbClr val="FF0000"/>
                </a:solidFill>
              </a:rPr>
              <a:t>原</a:t>
            </a:r>
            <a:r>
              <a:rPr lang="zh-TW" altLang="en-US" sz="4800" b="1" u="sng" dirty="0" smtClean="0">
                <a:solidFill>
                  <a:srgbClr val="FF0000"/>
                </a:solidFill>
              </a:rPr>
              <a:t>来</a:t>
            </a:r>
            <a:r>
              <a:rPr lang="en-US" altLang="zh-TW" sz="4800" u="sng" dirty="0" smtClean="0"/>
              <a:t>+</a:t>
            </a:r>
            <a:r>
              <a:rPr lang="zh-TW" altLang="en-US" sz="4800" u="sng" dirty="0" smtClean="0"/>
              <a:t> </a:t>
            </a:r>
            <a:r>
              <a:rPr lang="en-US" altLang="zh-TW" sz="4800" b="1" u="sng" dirty="0" smtClean="0">
                <a:solidFill>
                  <a:srgbClr val="00B050"/>
                </a:solidFill>
              </a:rPr>
              <a:t>[new information]</a:t>
            </a:r>
            <a:endParaRPr lang="zh-TW" altLang="en-US" sz="4800" b="1" u="sng" dirty="0">
              <a:solidFill>
                <a:srgbClr val="00B05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679887" y="5582111"/>
            <a:ext cx="60563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u="sng" dirty="0">
                <a:solidFill>
                  <a:srgbClr val="FF0000"/>
                </a:solidFill>
              </a:rPr>
              <a:t>原</a:t>
            </a:r>
            <a:r>
              <a:rPr lang="zh-TW" altLang="en-US" sz="6000" b="1" u="sng" dirty="0" smtClean="0">
                <a:solidFill>
                  <a:srgbClr val="FF0000"/>
                </a:solidFill>
              </a:rPr>
              <a:t>来</a:t>
            </a:r>
            <a:r>
              <a:rPr lang="zh-TW" altLang="en-US" sz="6000" dirty="0" smtClean="0">
                <a:solidFill>
                  <a:srgbClr val="00B050"/>
                </a:solidFill>
              </a:rPr>
              <a:t>是你啊</a:t>
            </a:r>
            <a:r>
              <a:rPr lang="en-US" altLang="zh-TW" sz="6000" dirty="0"/>
              <a:t>!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0862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https://quizlet.com/337463357/%E4%B8%AD%E6%96%87%E8%81%BD%E8%AA%AA%E8%AE%80%E5%AF%ABl6%E7%94%B7%E6%9C%8B%E5%8F%8B%E5%A5%B3%E6%9C%8B%E5%8F%8B-flash-cards/?new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488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zh-CN" altLang="en-US" dirty="0" smtClean="0"/>
              <a:t>今天我才知道你们认识。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我现在才知道是你。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     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我现在才知道你很有钱！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我现在才知道你在家！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     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我现在才知道哥哥喜欢中国菜！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     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2188029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原来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441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我以为天明是高中生，</a:t>
            </a:r>
            <a:r>
              <a:rPr lang="en-US" altLang="zh-TW" dirty="0" smtClean="0"/>
              <a:t> 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我以为妹妹对中文很有兴趣，</a:t>
            </a:r>
            <a:r>
              <a:rPr lang="en-US" altLang="zh-TW" dirty="0" smtClean="0"/>
              <a:t>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我以为小张的专业是英文，</a:t>
            </a:r>
            <a:r>
              <a:rPr lang="en-US" altLang="zh-TW" dirty="0" smtClean="0"/>
              <a:t>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我以为雪梅去看</a:t>
            </a:r>
            <a:r>
              <a:rPr lang="en-US" altLang="zh-CN" dirty="0" err="1" smtClean="0"/>
              <a:t>Maroom</a:t>
            </a:r>
            <a:r>
              <a:rPr lang="en-US" altLang="zh-CN" dirty="0" smtClean="0"/>
              <a:t> 5</a:t>
            </a:r>
            <a:r>
              <a:rPr lang="zh-CN" altLang="en-US" dirty="0" smtClean="0"/>
              <a:t>的演唱会</a:t>
            </a:r>
            <a:r>
              <a:rPr lang="en-US" altLang="zh-TW" dirty="0" smtClean="0"/>
              <a:t>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dirty="0" smtClean="0"/>
              <a:t>我以为你是中国人，</a:t>
            </a:r>
            <a:r>
              <a:rPr lang="en-US" altLang="zh-TW" dirty="0" smtClean="0"/>
              <a:t> 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2188029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原来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6556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" y="0"/>
            <a:ext cx="1554182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原来</a:t>
            </a: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84626" y="15246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B:</a:t>
            </a:r>
            <a:r>
              <a:rPr lang="zh-TW" altLang="en-US" sz="3600" dirty="0" smtClean="0"/>
              <a:t> 原来</a:t>
            </a:r>
            <a:r>
              <a:rPr lang="en-US" altLang="zh-TW" sz="3600" dirty="0" smtClean="0"/>
              <a:t>+</a:t>
            </a:r>
            <a:r>
              <a:rPr lang="zh-TW" altLang="en-US" sz="3600" dirty="0" smtClean="0"/>
              <a:t>的</a:t>
            </a:r>
            <a:r>
              <a:rPr lang="en-US" altLang="zh-TW" sz="3600" dirty="0" smtClean="0"/>
              <a:t>+noun / S+</a:t>
            </a:r>
            <a:r>
              <a:rPr lang="zh-TW" altLang="en-US" sz="3600" dirty="0" smtClean="0"/>
              <a:t>原来</a:t>
            </a:r>
            <a:r>
              <a:rPr lang="en-US" altLang="zh-TW" sz="3600" dirty="0" smtClean="0"/>
              <a:t>+predicate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36639" y="1319709"/>
            <a:ext cx="875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Use as originally or meaning “in the past, before a change occurred.”</a:t>
            </a:r>
            <a:endParaRPr lang="zh-TW" altLang="en-US" sz="3600" dirty="0"/>
          </a:p>
        </p:txBody>
      </p:sp>
      <p:sp>
        <p:nvSpPr>
          <p:cNvPr id="7" name="矩形 6"/>
          <p:cNvSpPr/>
          <p:nvPr/>
        </p:nvSpPr>
        <p:spPr>
          <a:xfrm>
            <a:off x="1926382" y="3177467"/>
            <a:ext cx="50585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000" b="1" u="sng" dirty="0">
                <a:solidFill>
                  <a:srgbClr val="FF0000"/>
                </a:solidFill>
              </a:rPr>
              <a:t>原来</a:t>
            </a:r>
            <a:r>
              <a:rPr lang="en-US" altLang="zh-TW" sz="6000" u="sng" dirty="0"/>
              <a:t>+</a:t>
            </a:r>
            <a:r>
              <a:rPr lang="zh-TW" altLang="en-US" sz="6000" b="1" u="sng" dirty="0">
                <a:solidFill>
                  <a:srgbClr val="00B050"/>
                </a:solidFill>
              </a:rPr>
              <a:t>的</a:t>
            </a:r>
            <a:r>
              <a:rPr lang="en-US" altLang="zh-TW" sz="6000" b="1" u="sng" dirty="0">
                <a:solidFill>
                  <a:srgbClr val="00B050"/>
                </a:solidFill>
              </a:rPr>
              <a:t>+noun </a:t>
            </a:r>
            <a:endParaRPr lang="zh-TW" altLang="en-US" sz="6000" b="1" u="sng" dirty="0">
              <a:solidFill>
                <a:srgbClr val="00B05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98968" y="4523546"/>
            <a:ext cx="8226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/>
              <a:t>你还住在</a:t>
            </a:r>
            <a:r>
              <a:rPr lang="zh-TW" altLang="en-US" sz="6000" b="1" u="sng" dirty="0">
                <a:solidFill>
                  <a:srgbClr val="FF0000"/>
                </a:solidFill>
              </a:rPr>
              <a:t>原</a:t>
            </a:r>
            <a:r>
              <a:rPr lang="zh-TW" altLang="en-US" sz="6000" b="1" u="sng" dirty="0" smtClean="0">
                <a:solidFill>
                  <a:srgbClr val="FF0000"/>
                </a:solidFill>
              </a:rPr>
              <a:t>来</a:t>
            </a:r>
            <a:r>
              <a:rPr lang="zh-TW" altLang="en-US" sz="6000" b="1" dirty="0" smtClean="0">
                <a:solidFill>
                  <a:srgbClr val="00B050"/>
                </a:solidFill>
              </a:rPr>
              <a:t>的宿舍</a:t>
            </a:r>
            <a:r>
              <a:rPr lang="zh-TW" altLang="en-US" sz="6000" dirty="0" smtClean="0"/>
              <a:t>吗</a:t>
            </a:r>
            <a:r>
              <a:rPr lang="en-US" altLang="zh-TW" sz="6000" dirty="0"/>
              <a:t>?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34485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" y="0"/>
            <a:ext cx="1554182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原来</a:t>
            </a: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84626" y="15246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B:</a:t>
            </a:r>
            <a:r>
              <a:rPr lang="zh-TW" altLang="en-US" sz="3600" dirty="0" smtClean="0"/>
              <a:t> 原来</a:t>
            </a:r>
            <a:r>
              <a:rPr lang="en-US" altLang="zh-TW" sz="3600" dirty="0" smtClean="0"/>
              <a:t>+</a:t>
            </a:r>
            <a:r>
              <a:rPr lang="zh-TW" altLang="en-US" sz="3600" dirty="0" smtClean="0"/>
              <a:t>的</a:t>
            </a:r>
            <a:r>
              <a:rPr lang="en-US" altLang="zh-TW" sz="3600" dirty="0" smtClean="0"/>
              <a:t>+noun / S+</a:t>
            </a:r>
            <a:r>
              <a:rPr lang="zh-TW" altLang="en-US" sz="3600" dirty="0" smtClean="0"/>
              <a:t>原来</a:t>
            </a:r>
            <a:r>
              <a:rPr lang="en-US" altLang="zh-TW" sz="3600" dirty="0" smtClean="0"/>
              <a:t>+predicate</a:t>
            </a:r>
            <a:endParaRPr lang="zh-TW" alt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36639" y="1319709"/>
            <a:ext cx="8750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Use as originally or meaning “in the past, before a change occurred.”</a:t>
            </a:r>
            <a:endParaRPr lang="zh-TW" altLang="en-US" sz="3600" dirty="0"/>
          </a:p>
        </p:txBody>
      </p:sp>
      <p:sp>
        <p:nvSpPr>
          <p:cNvPr id="9" name="矩形 8"/>
          <p:cNvSpPr/>
          <p:nvPr/>
        </p:nvSpPr>
        <p:spPr>
          <a:xfrm>
            <a:off x="2200588" y="3068960"/>
            <a:ext cx="52230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u="sng" dirty="0"/>
              <a:t>S+</a:t>
            </a:r>
            <a:r>
              <a:rPr lang="zh-TW" altLang="en-US" sz="5400" b="1" u="sng" dirty="0">
                <a:solidFill>
                  <a:srgbClr val="FF0000"/>
                </a:solidFill>
              </a:rPr>
              <a:t>原来</a:t>
            </a:r>
            <a:r>
              <a:rPr lang="en-US" altLang="zh-TW" sz="5400" u="sng" dirty="0"/>
              <a:t>+</a:t>
            </a:r>
            <a:r>
              <a:rPr lang="en-US" altLang="zh-TW" sz="5400" u="sng" dirty="0">
                <a:solidFill>
                  <a:srgbClr val="00B050"/>
                </a:solidFill>
              </a:rPr>
              <a:t>predicate</a:t>
            </a:r>
            <a:endParaRPr lang="zh-TW" altLang="en-US" sz="5400" u="sng" dirty="0">
              <a:solidFill>
                <a:srgbClr val="00B05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36639" y="4332684"/>
            <a:ext cx="83119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/>
              <a:t>我的同屋</a:t>
            </a:r>
            <a:r>
              <a:rPr lang="zh-TW" altLang="en-US" sz="4400" b="1" u="sng" dirty="0" smtClean="0">
                <a:solidFill>
                  <a:srgbClr val="FF0000"/>
                </a:solidFill>
              </a:rPr>
              <a:t>原来</a:t>
            </a:r>
            <a:r>
              <a:rPr lang="zh-TW" altLang="en-US" sz="4400" b="1" dirty="0" smtClean="0">
                <a:solidFill>
                  <a:srgbClr val="00B050"/>
                </a:solidFill>
              </a:rPr>
              <a:t>不喜欢吃菠菜，后来听说菠菜对身体健康有好处，就开始吃菠菜了。</a:t>
            </a:r>
            <a:endParaRPr lang="zh-TW" alt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小</a:t>
            </a:r>
            <a:r>
              <a:rPr lang="zh-CN" altLang="en-US" dirty="0" smtClean="0"/>
              <a:t>李三年前是中文老师，现在是英文老师了。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她上高中的时候，住宿舍，上大学以后，就住公寓。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     ____________________</a:t>
            </a:r>
            <a:r>
              <a:rPr lang="zh-CN" altLang="en-US" dirty="0" smtClean="0"/>
              <a:t>。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2188029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原来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2649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天明想刷卡买衣服，但是他没有带信用卡，只好付现金。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____________________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她两年前常常喝酒，现在只喝水，不喝酒了。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TW" dirty="0" smtClean="0"/>
              <a:t>     ____________________</a:t>
            </a:r>
            <a:r>
              <a:rPr lang="zh-CN" altLang="en-US" dirty="0" smtClean="0"/>
              <a:t>。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0" y="0"/>
            <a:ext cx="2188029" cy="83099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/>
              <a:t>原来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8076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-1" y="0"/>
            <a:ext cx="8532441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一会儿</a:t>
            </a:r>
            <a:r>
              <a:rPr lang="en-US" altLang="zh-TW" sz="4400" dirty="0" smtClean="0"/>
              <a:t>…</a:t>
            </a:r>
            <a:r>
              <a:rPr lang="zh-TW" altLang="en-US" sz="4400" dirty="0" smtClean="0"/>
              <a:t>，一会儿</a:t>
            </a:r>
            <a:r>
              <a:rPr lang="en-US" altLang="zh-TW" sz="4400" dirty="0" smtClean="0"/>
              <a:t>…</a:t>
            </a:r>
            <a:r>
              <a:rPr lang="zh-TW" altLang="en-US" sz="4400" dirty="0" smtClean="0"/>
              <a:t>，一会儿又</a:t>
            </a:r>
            <a:r>
              <a:rPr lang="en-US" altLang="zh-TW" sz="4400" dirty="0" smtClean="0"/>
              <a:t>…</a:t>
            </a:r>
            <a:endParaRPr lang="zh-TW" altLang="en-US" sz="4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564969" y="3573016"/>
            <a:ext cx="77617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小张觉得他哥哥很麻烦，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一会儿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叫他洗衣服</a:t>
            </a:r>
            <a:r>
              <a:rPr lang="zh-TW" altLang="en-US" sz="4000" dirty="0" smtClean="0"/>
              <a:t>，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一会儿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叫他出去买东西</a:t>
            </a:r>
            <a:r>
              <a:rPr lang="zh-TW" altLang="en-US" sz="4000" dirty="0" smtClean="0"/>
              <a:t>，</a:t>
            </a:r>
            <a:r>
              <a:rPr lang="zh-TW" altLang="en-US" sz="4000" b="1" u="sng" dirty="0" smtClean="0">
                <a:solidFill>
                  <a:srgbClr val="FF0000"/>
                </a:solidFill>
              </a:rPr>
              <a:t>一会儿又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叫他做饭</a:t>
            </a:r>
            <a:r>
              <a:rPr lang="zh-TW" altLang="en-US" sz="4000" dirty="0" smtClean="0"/>
              <a:t>，小张根本不能做自己的事。</a:t>
            </a:r>
            <a:endParaRPr lang="zh-TW" altLang="en-US" sz="4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59228" y="1052736"/>
            <a:ext cx="8173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Used in this way, </a:t>
            </a:r>
            <a:r>
              <a:rPr lang="zh-TW" altLang="en-US" sz="2400" dirty="0" smtClean="0"/>
              <a:t>一会儿，一会儿，一会儿又</a:t>
            </a:r>
            <a:r>
              <a:rPr lang="en-US" altLang="zh-TW" sz="2400" dirty="0" smtClean="0"/>
              <a:t>suggests two or more alternative actions or </a:t>
            </a:r>
            <a:r>
              <a:rPr lang="en-US" altLang="zh-TW" sz="2400" dirty="0" err="1" smtClean="0"/>
              <a:t>states.If</a:t>
            </a:r>
            <a:r>
              <a:rPr lang="en-US" altLang="zh-TW" sz="2400" dirty="0" smtClean="0"/>
              <a:t> it is repeated three times, there needs to be a </a:t>
            </a:r>
            <a:r>
              <a:rPr lang="zh-TW" altLang="en-US" sz="2400" dirty="0" smtClean="0"/>
              <a:t>又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after the third </a:t>
            </a:r>
            <a:r>
              <a:rPr lang="zh-TW" altLang="en-US" sz="2400" dirty="0" smtClean="0"/>
              <a:t>一会儿</a:t>
            </a:r>
            <a:r>
              <a:rPr lang="en-US" altLang="zh-TW" sz="2400" dirty="0" smtClean="0"/>
              <a:t>.The implication is that someone or something is constantly changing or unpredictable.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18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/>
          <a:lstStyle/>
          <a:p>
            <a:r>
              <a:rPr lang="zh-CN" altLang="en-US" dirty="0" smtClean="0"/>
              <a:t>小李去年学法文，今年学中文，他到底想学什么？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________________________________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CN" altLang="en-US" dirty="0" smtClean="0"/>
              <a:t>我爷爷身体不好，今天头疼，明天脚疼，所以得常常看医生。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________________________________</a:t>
            </a:r>
            <a:r>
              <a:rPr lang="zh-TW" altLang="en-US" dirty="0" smtClean="0"/>
              <a:t>。 </a:t>
            </a:r>
            <a:endParaRPr lang="en-US" altLang="zh-TW" dirty="0" smtClean="0"/>
          </a:p>
          <a:p>
            <a:r>
              <a:rPr lang="zh-CN" altLang="en-US" dirty="0" smtClean="0"/>
              <a:t>最近天气很奇怪，早上冷，中午热，不少人都感冒了。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    ________________________________</a:t>
            </a:r>
            <a:r>
              <a:rPr lang="zh-TW" altLang="en-US" dirty="0" smtClean="0"/>
              <a:t>。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-1" y="0"/>
            <a:ext cx="8532441" cy="7694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4400" dirty="0" smtClean="0"/>
              <a:t>一会儿</a:t>
            </a:r>
            <a:r>
              <a:rPr lang="en-US" altLang="zh-TW" sz="4400" dirty="0" smtClean="0"/>
              <a:t>…</a:t>
            </a:r>
            <a:r>
              <a:rPr lang="zh-TW" altLang="en-US" sz="4400" dirty="0" smtClean="0"/>
              <a:t>，一会儿</a:t>
            </a:r>
            <a:r>
              <a:rPr lang="en-US" altLang="zh-TW" sz="4400" dirty="0" smtClean="0"/>
              <a:t>…</a:t>
            </a:r>
            <a:r>
              <a:rPr lang="zh-TW" altLang="en-US" sz="4400" dirty="0" smtClean="0"/>
              <a:t>，一会儿又</a:t>
            </a:r>
            <a:r>
              <a:rPr lang="en-US" altLang="zh-TW" sz="4400" dirty="0" smtClean="0"/>
              <a:t>…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529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说一说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什么事会让你心情不好？</a:t>
            </a:r>
            <a:endParaRPr lang="en-US" altLang="zh-CN" dirty="0" smtClean="0"/>
          </a:p>
          <a:p>
            <a:r>
              <a:rPr lang="zh-CN" altLang="en-US" dirty="0"/>
              <a:t>什</a:t>
            </a:r>
            <a:r>
              <a:rPr lang="zh-CN" altLang="en-US" dirty="0" smtClean="0"/>
              <a:t>么事会让你着急？</a:t>
            </a:r>
            <a:endParaRPr lang="en-US" altLang="zh-CN" dirty="0" smtClean="0"/>
          </a:p>
          <a:p>
            <a:r>
              <a:rPr lang="zh-CN" altLang="en-US" dirty="0"/>
              <a:t>什么</a:t>
            </a:r>
            <a:r>
              <a:rPr lang="zh-CN" altLang="en-US" dirty="0" smtClean="0"/>
              <a:t>事会让你生气？</a:t>
            </a:r>
            <a:endParaRPr lang="en-US" altLang="zh-CN" dirty="0" smtClean="0"/>
          </a:p>
          <a:p>
            <a:r>
              <a:rPr lang="zh-CN" altLang="en-US" dirty="0"/>
              <a:t>你对什</a:t>
            </a:r>
            <a:r>
              <a:rPr lang="zh-CN" altLang="en-US" dirty="0" smtClean="0"/>
              <a:t>么有兴趣？</a:t>
            </a:r>
            <a:endParaRPr lang="en-US" altLang="zh-CN" dirty="0" smtClean="0"/>
          </a:p>
          <a:p>
            <a:r>
              <a:rPr lang="zh-CN" altLang="en-US" dirty="0"/>
              <a:t>你</a:t>
            </a:r>
            <a:r>
              <a:rPr lang="zh-CN" altLang="en-US" dirty="0" smtClean="0"/>
              <a:t>家里谁常常忘这忘那，丢三落四？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28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清大\碩二上\實習\上課用\drill\GROUP 3\正課\MyIdeal_Frie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21504" r="9461" b="22599"/>
          <a:stretch/>
        </p:blipFill>
        <p:spPr bwMode="auto">
          <a:xfrm>
            <a:off x="0" y="1021080"/>
            <a:ext cx="5755757" cy="50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5829970" y="676870"/>
            <a:ext cx="31144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Think about your ideal </a:t>
            </a:r>
            <a:r>
              <a:rPr lang="zh-CN" altLang="en-US" sz="2800" dirty="0" smtClean="0"/>
              <a:t>男朋友</a:t>
            </a:r>
            <a:r>
              <a:rPr lang="en-US" altLang="zh-CN" sz="2800" dirty="0" smtClean="0"/>
              <a:t>/</a:t>
            </a:r>
            <a:r>
              <a:rPr lang="zh-CN" altLang="en-US" sz="2800" dirty="0"/>
              <a:t>女</a:t>
            </a:r>
            <a:r>
              <a:rPr lang="zh-CN" altLang="en-US" sz="2800" dirty="0" smtClean="0"/>
              <a:t>朋友 </a:t>
            </a:r>
            <a:r>
              <a:rPr lang="en-US" altLang="zh-TW" sz="2800" dirty="0" smtClean="0"/>
              <a:t>must have in these aspects.</a:t>
            </a:r>
          </a:p>
        </p:txBody>
      </p:sp>
      <p:sp>
        <p:nvSpPr>
          <p:cNvPr id="4" name="矩形 3"/>
          <p:cNvSpPr/>
          <p:nvPr/>
        </p:nvSpPr>
        <p:spPr>
          <a:xfrm>
            <a:off x="1331640" y="4653136"/>
            <a:ext cx="1800200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397892" y="4293096"/>
            <a:ext cx="47998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7387" r="3490"/>
          <a:stretch/>
        </p:blipFill>
        <p:spPr>
          <a:xfrm>
            <a:off x="5796136" y="3182627"/>
            <a:ext cx="3314030" cy="377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BINGO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1954560" cy="5257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zh-CN" altLang="en-US" dirty="0" smtClean="0"/>
              <a:t>心事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闹</a:t>
            </a:r>
            <a:r>
              <a:rPr lang="zh-CN" altLang="en-US" dirty="0"/>
              <a:t>别</a:t>
            </a:r>
            <a:r>
              <a:rPr lang="zh-CN" altLang="en-US" dirty="0" smtClean="0"/>
              <a:t>扭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高中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性格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开</a:t>
            </a:r>
            <a:r>
              <a:rPr lang="zh-CN" altLang="en-US" dirty="0" smtClean="0"/>
              <a:t>朗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爱</a:t>
            </a:r>
            <a:r>
              <a:rPr lang="zh-CN" altLang="en-US" dirty="0" smtClean="0"/>
              <a:t>好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相</a:t>
            </a:r>
            <a:r>
              <a:rPr lang="zh-CN" altLang="en-US" dirty="0" smtClean="0"/>
              <a:t>处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之</a:t>
            </a:r>
            <a:r>
              <a:rPr lang="zh-CN" altLang="en-US" dirty="0" smtClean="0"/>
              <a:t>间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到底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/>
              <a:t>发</a:t>
            </a:r>
            <a:r>
              <a:rPr lang="zh-CN" altLang="en-US" dirty="0" smtClean="0"/>
              <a:t>生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zh-CN" altLang="en-US" dirty="0" smtClean="0"/>
              <a:t>背景</a:t>
            </a:r>
            <a:endParaRPr lang="en-US" altLang="zh-CN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altLang="zh-CN" dirty="0" smtClean="0"/>
              <a:t> </a:t>
            </a:r>
            <a:r>
              <a:rPr lang="zh-CN" altLang="en-US" dirty="0" smtClean="0"/>
              <a:t>提</a:t>
            </a:r>
            <a:endParaRPr lang="en-US" altLang="zh-CN" dirty="0" smtClean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699792" y="1556792"/>
            <a:ext cx="3816424" cy="5301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 smtClean="0"/>
              <a:t>根本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 smtClean="0"/>
              <a:t>一干</a:t>
            </a:r>
            <a:r>
              <a:rPr lang="zh-CN" altLang="en-US" sz="3400" dirty="0"/>
              <a:t>二</a:t>
            </a:r>
            <a:r>
              <a:rPr lang="zh-CN" altLang="en-US" sz="3400" dirty="0" smtClean="0"/>
              <a:t>净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/>
              <a:t>生</a:t>
            </a:r>
            <a:r>
              <a:rPr lang="zh-CN" altLang="en-US" sz="3400" dirty="0" smtClean="0"/>
              <a:t>气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 smtClean="0"/>
              <a:t>陪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/>
              <a:t>原</a:t>
            </a:r>
            <a:r>
              <a:rPr lang="zh-CN" altLang="en-US" sz="3400" dirty="0" smtClean="0"/>
              <a:t>来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/>
              <a:t>马</a:t>
            </a:r>
            <a:r>
              <a:rPr lang="zh-CN" altLang="en-US" sz="3400" dirty="0" smtClean="0"/>
              <a:t>虎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/>
              <a:t>难</a:t>
            </a:r>
            <a:r>
              <a:rPr lang="zh-CN" altLang="en-US" sz="3400" dirty="0" smtClean="0"/>
              <a:t>怪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 smtClean="0"/>
              <a:t>心情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 smtClean="0"/>
              <a:t>道歉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 smtClean="0"/>
              <a:t>说不定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 smtClean="0"/>
              <a:t>分手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/>
              <a:t>实际</a:t>
            </a:r>
            <a:r>
              <a:rPr lang="zh-CN" altLang="en-US" sz="3400" dirty="0" smtClean="0"/>
              <a:t>上</a:t>
            </a:r>
            <a:endParaRPr lang="en-US" altLang="zh-CN" sz="3400" dirty="0" smtClean="0"/>
          </a:p>
          <a:p>
            <a:pPr marL="514350" indent="-514350">
              <a:buFont typeface="+mj-lt"/>
              <a:buAutoNum type="arabicPeriod" startAt="13"/>
            </a:pPr>
            <a:r>
              <a:rPr lang="zh-CN" altLang="en-US" sz="3400" dirty="0"/>
              <a:t>丢三落</a:t>
            </a:r>
            <a:r>
              <a:rPr lang="zh-CN" altLang="en-US" sz="3400" dirty="0" smtClean="0"/>
              <a:t>四</a:t>
            </a:r>
            <a:endParaRPr lang="en-US" altLang="zh-CN" sz="3400" dirty="0" smtClean="0"/>
          </a:p>
          <a:p>
            <a:pPr marL="0" indent="0">
              <a:buNone/>
            </a:pPr>
            <a:endParaRPr lang="en-US" altLang="zh-TW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995664"/>
              </p:ext>
            </p:extLst>
          </p:nvPr>
        </p:nvGraphicFramePr>
        <p:xfrm>
          <a:off x="4860032" y="2492896"/>
          <a:ext cx="3923930" cy="3184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4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826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2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2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2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26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9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发音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他一会儿忘了我的生日，一会儿找不到钥匙，一会儿又</a:t>
            </a:r>
            <a:r>
              <a:rPr lang="en-US" altLang="zh-CN" dirty="0" smtClean="0"/>
              <a:t>..</a:t>
            </a:r>
            <a:r>
              <a:rPr lang="zh-CN" altLang="en-US" dirty="0"/>
              <a:t>有的时</a:t>
            </a:r>
            <a:r>
              <a:rPr lang="zh-CN" altLang="en-US" dirty="0" smtClean="0"/>
              <a:t>候真让人着急。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10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他一会儿</a:t>
            </a:r>
            <a:endParaRPr lang="en-US" altLang="zh-CN" dirty="0" smtClean="0"/>
          </a:p>
          <a:p>
            <a:r>
              <a:rPr lang="zh-CN" altLang="en-US" dirty="0" smtClean="0"/>
              <a:t>他一会儿忘了我的生日，</a:t>
            </a:r>
            <a:endParaRPr lang="zh-TW" altLang="en-US" dirty="0" smtClean="0"/>
          </a:p>
          <a:p>
            <a:r>
              <a:rPr lang="zh-CN" altLang="en-US" dirty="0" smtClean="0"/>
              <a:t>他一会儿忘了我的生日，一会儿</a:t>
            </a:r>
            <a:endParaRPr lang="zh-TW" altLang="en-US" dirty="0" smtClean="0"/>
          </a:p>
          <a:p>
            <a:r>
              <a:rPr lang="zh-CN" altLang="en-US" dirty="0" smtClean="0"/>
              <a:t>他一会儿忘了我的生日，一会儿找不到钥匙，</a:t>
            </a:r>
            <a:endParaRPr lang="en-US" altLang="zh-CN" dirty="0" smtClean="0"/>
          </a:p>
          <a:p>
            <a:r>
              <a:rPr lang="zh-CN" altLang="en-US" dirty="0" smtClean="0"/>
              <a:t>他一会儿忘了我的生日，一会儿找不到钥匙，一会儿又</a:t>
            </a:r>
            <a:r>
              <a:rPr lang="en-US" altLang="zh-CN" dirty="0" smtClean="0"/>
              <a:t>.. .</a:t>
            </a:r>
          </a:p>
          <a:p>
            <a:r>
              <a:rPr lang="zh-CN" altLang="en-US" dirty="0" smtClean="0"/>
              <a:t> 他一会儿忘了我的生日，一会儿找不到钥匙，一会儿又</a:t>
            </a:r>
            <a:r>
              <a:rPr lang="en-US" altLang="zh-CN" dirty="0" smtClean="0"/>
              <a:t>. .. </a:t>
            </a:r>
            <a:r>
              <a:rPr lang="zh-CN" altLang="en-US" dirty="0" smtClean="0"/>
              <a:t>有的时候</a:t>
            </a:r>
            <a:endParaRPr lang="en-US" altLang="zh-CN" dirty="0" smtClean="0"/>
          </a:p>
          <a:p>
            <a:r>
              <a:rPr lang="zh-CN" altLang="en-US" dirty="0" smtClean="0"/>
              <a:t>他一会儿忘了我的生日，一会儿找不到钥匙，一会儿又</a:t>
            </a:r>
            <a:r>
              <a:rPr lang="en-US" altLang="zh-CN" dirty="0" smtClean="0"/>
              <a:t>…</a:t>
            </a:r>
            <a:r>
              <a:rPr lang="zh-CN" altLang="en-US" dirty="0" smtClean="0"/>
              <a:t>有的时候真让人着急。</a:t>
            </a:r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88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Users\ASUS\Desktop\清大\碩二上\實習\上課用\drill\GROUP 3\圖片\第六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2392"/>
            <a:ext cx="8505504" cy="567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73908"/>
            <a:ext cx="8229600" cy="1143000"/>
          </a:xfrm>
        </p:spPr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40" y="2280541"/>
            <a:ext cx="8482293" cy="17737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90019" b="83527"/>
          <a:stretch/>
        </p:blipFill>
        <p:spPr>
          <a:xfrm>
            <a:off x="421588" y="4054318"/>
            <a:ext cx="835712" cy="4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-5" t="17370" r="316" b="-1549"/>
          <a:stretch/>
        </p:blipFill>
        <p:spPr>
          <a:xfrm>
            <a:off x="35496" y="1827568"/>
            <a:ext cx="9169945" cy="255327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8567" r="-255" b="83527"/>
          <a:stretch/>
        </p:blipFill>
        <p:spPr>
          <a:xfrm>
            <a:off x="1547664" y="1155100"/>
            <a:ext cx="7596336" cy="64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83595"/>
            <a:ext cx="9150102" cy="31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Microsoft Office PowerPoint</Application>
  <PresentationFormat>Předvádění na obrazovce (4:3)</PresentationFormat>
  <Paragraphs>149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新細明體</vt:lpstr>
      <vt:lpstr>宋体</vt:lpstr>
      <vt:lpstr>Arial</vt:lpstr>
      <vt:lpstr>Calibri</vt:lpstr>
      <vt:lpstr>Office 佈景主題</vt:lpstr>
      <vt:lpstr>Drill</vt:lpstr>
      <vt:lpstr>生詞</vt:lpstr>
      <vt:lpstr>BINGO</vt:lpstr>
      <vt:lpstr>发音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说一说</vt:lpstr>
      <vt:lpstr>Prezentace aplikace PowerPoint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Drill</dc:title>
  <dc:creator>ASUS</dc:creator>
  <cp:lastModifiedBy>Minghua Wu</cp:lastModifiedBy>
  <cp:revision>26</cp:revision>
  <dcterms:created xsi:type="dcterms:W3CDTF">2018-11-07T07:01:27Z</dcterms:created>
  <dcterms:modified xsi:type="dcterms:W3CDTF">2018-11-08T12:30:10Z</dcterms:modified>
</cp:coreProperties>
</file>