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61" r:id="rId8"/>
    <p:sldId id="262" r:id="rId9"/>
    <p:sldId id="264" r:id="rId10"/>
    <p:sldId id="265" r:id="rId11"/>
    <p:sldId id="290" r:id="rId12"/>
    <p:sldId id="266" r:id="rId13"/>
    <p:sldId id="268" r:id="rId14"/>
    <p:sldId id="279" r:id="rId15"/>
    <p:sldId id="267" r:id="rId16"/>
    <p:sldId id="27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63" r:id="rId26"/>
    <p:sldId id="280" r:id="rId27"/>
    <p:sldId id="281" r:id="rId28"/>
    <p:sldId id="282" r:id="rId29"/>
    <p:sldId id="283" r:id="rId30"/>
    <p:sldId id="284" r:id="rId31"/>
    <p:sldId id="287" r:id="rId32"/>
    <p:sldId id="285" r:id="rId33"/>
    <p:sldId id="286" r:id="rId34"/>
    <p:sldId id="288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9273" autoAdjust="0"/>
  </p:normalViewPr>
  <p:slideViewPr>
    <p:cSldViewPr>
      <p:cViewPr varScale="1">
        <p:scale>
          <a:sx n="53" d="100"/>
          <a:sy n="53" d="100"/>
        </p:scale>
        <p:origin x="16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9A9-FB32-481C-ABB2-1E4AFD62D4D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FD75-377C-4879-B14E-BBBD7CDC25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666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9A9-FB32-481C-ABB2-1E4AFD62D4D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FD75-377C-4879-B14E-BBBD7CDC25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51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9A9-FB32-481C-ABB2-1E4AFD62D4D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FD75-377C-4879-B14E-BBBD7CDC25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75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9A9-FB32-481C-ABB2-1E4AFD62D4D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FD75-377C-4879-B14E-BBBD7CDC25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54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9A9-FB32-481C-ABB2-1E4AFD62D4D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FD75-377C-4879-B14E-BBBD7CDC25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21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9A9-FB32-481C-ABB2-1E4AFD62D4D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FD75-377C-4879-B14E-BBBD7CDC25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20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9A9-FB32-481C-ABB2-1E4AFD62D4D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FD75-377C-4879-B14E-BBBD7CDC25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9A9-FB32-481C-ABB2-1E4AFD62D4D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FD75-377C-4879-B14E-BBBD7CDC25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89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9A9-FB32-481C-ABB2-1E4AFD62D4D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FD75-377C-4879-B14E-BBBD7CDC25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7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9A9-FB32-481C-ABB2-1E4AFD62D4D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FD75-377C-4879-B14E-BBBD7CDC25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85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19A9-FB32-481C-ABB2-1E4AFD62D4D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FD75-377C-4879-B14E-BBBD7CDC25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56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C19A9-FB32-481C-ABB2-1E4AFD62D4D9}" type="datetimeFigureOut">
              <a:rPr lang="zh-TW" altLang="en-US" smtClean="0"/>
              <a:t>2018/12/8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FD75-377C-4879-B14E-BBBD7CDC25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8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Drill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2018/11/15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880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3" y="764704"/>
            <a:ext cx="9109327" cy="51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9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7638"/>
            <a:ext cx="8874416" cy="265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8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" y="0"/>
            <a:ext cx="1920240" cy="10156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6000" dirty="0"/>
              <a:t>甚至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79512" y="1727674"/>
            <a:ext cx="8746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The conjunction</a:t>
            </a:r>
            <a:r>
              <a:rPr lang="zh-TW" altLang="en-US" sz="3200" dirty="0"/>
              <a:t>甚至 </a:t>
            </a:r>
            <a:r>
              <a:rPr lang="en-US" altLang="zh-TW" sz="3200" dirty="0"/>
              <a:t>is used to single our an item for emphasis in order to stress the speaker’s point of view.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79512" y="3717032"/>
            <a:ext cx="8746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/>
              <a:t>弟弟很聪明，才五岁，不但能看英文书，甚至能看中文书。</a:t>
            </a:r>
          </a:p>
        </p:txBody>
      </p:sp>
    </p:spTree>
    <p:extLst>
      <p:ext uri="{BB962C8B-B14F-4D97-AF65-F5344CB8AC3E}">
        <p14:creationId xmlns:p14="http://schemas.microsoft.com/office/powerpoint/2010/main" val="124977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6016" y="4005064"/>
            <a:ext cx="3382301" cy="75294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_______________</a:t>
            </a:r>
            <a:r>
              <a:rPr lang="zh-CN" altLang="en-US" dirty="0"/>
              <a:t>。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" y="0"/>
            <a:ext cx="1920240" cy="10156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6000" dirty="0"/>
              <a:t>甚至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7659" t="4137" r="24815" b="34244"/>
          <a:stretch/>
        </p:blipFill>
        <p:spPr>
          <a:xfrm>
            <a:off x="960121" y="1844824"/>
            <a:ext cx="5758760" cy="18135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6908" t="77767" r="49248" b="3385"/>
          <a:stretch/>
        </p:blipFill>
        <p:spPr>
          <a:xfrm rot="21441687">
            <a:off x="467544" y="4054792"/>
            <a:ext cx="4389120" cy="5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8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251521" y="1556792"/>
            <a:ext cx="8784976" cy="1775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b="47332"/>
          <a:stretch/>
        </p:blipFill>
        <p:spPr>
          <a:xfrm>
            <a:off x="251521" y="3789040"/>
            <a:ext cx="8543053" cy="187220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" y="0"/>
            <a:ext cx="1920240" cy="10156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6000" dirty="0"/>
              <a:t>甚至</a:t>
            </a:r>
          </a:p>
        </p:txBody>
      </p:sp>
    </p:spTree>
    <p:extLst>
      <p:ext uri="{BB962C8B-B14F-4D97-AF65-F5344CB8AC3E}">
        <p14:creationId xmlns:p14="http://schemas.microsoft.com/office/powerpoint/2010/main" val="130465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妹妹很聪明，才</a:t>
            </a:r>
            <a:r>
              <a:rPr lang="en-US" altLang="zh-CN" dirty="0"/>
              <a:t>6</a:t>
            </a:r>
            <a:r>
              <a:rPr lang="zh-CN" altLang="en-US" dirty="0"/>
              <a:t>岁，不但能说英文，</a:t>
            </a:r>
            <a:r>
              <a:rPr lang="en-US" altLang="zh-CN" dirty="0"/>
              <a:t>_____________</a:t>
            </a:r>
            <a:r>
              <a:rPr lang="zh-CN" altLang="en-US" dirty="0"/>
              <a:t>。</a:t>
            </a:r>
            <a:endParaRPr lang="en-US" altLang="zh-TW" dirty="0"/>
          </a:p>
          <a:p>
            <a:r>
              <a:rPr lang="zh-TW" altLang="en-US" dirty="0"/>
              <a:t>他很会做中国菜，</a:t>
            </a:r>
            <a:r>
              <a:rPr lang="en-US" altLang="zh-CN" dirty="0"/>
              <a:t>_____________</a:t>
            </a:r>
            <a:r>
              <a:rPr lang="zh-CN" altLang="en-US" dirty="0"/>
              <a:t>。</a:t>
            </a:r>
            <a:endParaRPr lang="en-US" altLang="zh-TW" dirty="0"/>
          </a:p>
          <a:p>
            <a:r>
              <a:rPr lang="zh-TW" altLang="en-US" dirty="0"/>
              <a:t>他对中国的城市一点都不清楚，</a:t>
            </a:r>
            <a:r>
              <a:rPr lang="en-US" altLang="zh-CN" dirty="0"/>
              <a:t>________</a:t>
            </a:r>
            <a:r>
              <a:rPr lang="zh-CN" altLang="en-US" dirty="0"/>
              <a:t>。</a:t>
            </a:r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1" y="0"/>
            <a:ext cx="1920240" cy="10156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6000" dirty="0"/>
              <a:t>甚至</a:t>
            </a:r>
          </a:p>
        </p:txBody>
      </p:sp>
    </p:spTree>
    <p:extLst>
      <p:ext uri="{BB962C8B-B14F-4D97-AF65-F5344CB8AC3E}">
        <p14:creationId xmlns:p14="http://schemas.microsoft.com/office/powerpoint/2010/main" val="283806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4608004" cy="9807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Potential Complements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1620686"/>
            <a:ext cx="7992888" cy="508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T</a:t>
            </a:r>
            <a:r>
              <a:rPr lang="en-US" altLang="zh-CN" dirty="0"/>
              <a:t>hink of it as: does this action have the potential to be achieved or not?</a:t>
            </a:r>
          </a:p>
          <a:p>
            <a:pPr lvl="1"/>
            <a:r>
              <a:rPr lang="en-US" altLang="zh-CN" sz="3200" dirty="0"/>
              <a:t>Have the potential=Verb </a:t>
            </a:r>
            <a:r>
              <a:rPr lang="zh-CN" altLang="en-US" sz="3200" dirty="0"/>
              <a:t>得 </a:t>
            </a:r>
            <a:r>
              <a:rPr lang="en-US" altLang="zh-CN" sz="3200" dirty="0"/>
              <a:t>Complement (showing achievement)</a:t>
            </a:r>
          </a:p>
          <a:p>
            <a:pPr lvl="1"/>
            <a:r>
              <a:rPr lang="en-US" altLang="zh-CN" sz="3200" dirty="0"/>
              <a:t>Not have the potential= Verb </a:t>
            </a:r>
            <a:r>
              <a:rPr lang="zh-CN" altLang="en-US" sz="3200" dirty="0"/>
              <a:t>不 </a:t>
            </a:r>
            <a:r>
              <a:rPr lang="en-US" altLang="zh-CN" sz="3200" dirty="0"/>
              <a:t>Complement (showing failure)</a:t>
            </a:r>
          </a:p>
          <a:p>
            <a:pPr>
              <a:buFont typeface="Arial" panose="020B0604020202020204" pitchFamily="34" charset="0"/>
              <a:buNone/>
            </a:pPr>
            <a:endParaRPr lang="en-US" sz="2000" dirty="0"/>
          </a:p>
          <a:p>
            <a:r>
              <a:rPr lang="en-US" sz="2800" dirty="0" err="1"/>
              <a:t>Resultative</a:t>
            </a:r>
            <a:r>
              <a:rPr lang="en-US" sz="2800" dirty="0"/>
              <a:t> complements you already know:</a:t>
            </a:r>
          </a:p>
          <a:p>
            <a:pPr lvl="1"/>
            <a:r>
              <a:rPr lang="zh-CN" altLang="en-US" dirty="0"/>
              <a:t>到，完，好，清楚，懂， 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8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40</a:t>
            </a:r>
            <a:r>
              <a:rPr lang="zh-CN" altLang="en-US" sz="4400" dirty="0"/>
              <a:t>个面包你一次吃得完吗？</a:t>
            </a:r>
            <a:endParaRPr lang="en-US" altLang="zh-CN" sz="4400" dirty="0"/>
          </a:p>
          <a:p>
            <a:r>
              <a:rPr lang="zh-CN" altLang="en-US" sz="4400" dirty="0"/>
              <a:t>一瓶可乐你一次喝得完吗？</a:t>
            </a:r>
            <a:endParaRPr lang="en-US" altLang="zh-CN" sz="4400" dirty="0"/>
          </a:p>
          <a:p>
            <a:r>
              <a:rPr lang="zh-CN" altLang="en-US" sz="4400" dirty="0"/>
              <a:t>一个西瓜你一个人吃得完吗？</a:t>
            </a:r>
            <a:endParaRPr lang="en-US" altLang="zh-CN" sz="4400" dirty="0"/>
          </a:p>
          <a:p>
            <a:r>
              <a:rPr lang="zh-CN" altLang="en-US" sz="4400" dirty="0"/>
              <a:t>作业一个晚上你做得完吗？</a:t>
            </a:r>
            <a:endParaRPr lang="en-US" altLang="zh-CN" sz="4400" dirty="0"/>
          </a:p>
          <a:p>
            <a:r>
              <a:rPr lang="en-US" altLang="zh-CN" sz="4400" dirty="0"/>
              <a:t>10000</a:t>
            </a:r>
            <a:r>
              <a:rPr lang="zh-CN" altLang="en-US" sz="4400" dirty="0"/>
              <a:t>块钱你一天用得完吗？</a:t>
            </a:r>
            <a:endParaRPr lang="zh-TW" altLang="en-US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1"/>
            <a:ext cx="4608004" cy="9807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Potential Complements</a:t>
            </a:r>
          </a:p>
        </p:txBody>
      </p:sp>
    </p:spTree>
    <p:extLst>
      <p:ext uri="{BB962C8B-B14F-4D97-AF65-F5344CB8AC3E}">
        <p14:creationId xmlns:p14="http://schemas.microsoft.com/office/powerpoint/2010/main" val="2999584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400" dirty="0"/>
              <a:t>我说台语的时候，你们听得懂吗？</a:t>
            </a:r>
            <a:endParaRPr lang="en-US" altLang="zh-CN" sz="4400" dirty="0"/>
          </a:p>
          <a:p>
            <a:r>
              <a:rPr lang="zh-CN" altLang="en-US" sz="4400" dirty="0"/>
              <a:t>中国人写字写得很快的时候，你们看得懂吗？</a:t>
            </a:r>
            <a:endParaRPr lang="en-US" altLang="zh-CN" sz="4400" dirty="0"/>
          </a:p>
          <a:p>
            <a:r>
              <a:rPr lang="zh-CN" altLang="en-US" sz="4400" dirty="0"/>
              <a:t>越南书，你们看得懂吗</a:t>
            </a:r>
            <a:r>
              <a:rPr lang="en-US" altLang="zh-CN" sz="4400" dirty="0"/>
              <a:t>?</a:t>
            </a:r>
          </a:p>
          <a:p>
            <a:endParaRPr lang="zh-TW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4608004" cy="9807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Potential Complements</a:t>
            </a:r>
          </a:p>
        </p:txBody>
      </p:sp>
    </p:spTree>
    <p:extLst>
      <p:ext uri="{BB962C8B-B14F-4D97-AF65-F5344CB8AC3E}">
        <p14:creationId xmlns:p14="http://schemas.microsoft.com/office/powerpoint/2010/main" val="56064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你每天的作业多吗？一个小时你做得完吗？</a:t>
            </a:r>
            <a:endParaRPr lang="en-US" altLang="zh-CN" dirty="0"/>
          </a:p>
          <a:p>
            <a:r>
              <a:rPr lang="zh-CN" altLang="en-US" dirty="0"/>
              <a:t>你</a:t>
            </a:r>
            <a:r>
              <a:rPr lang="zh-CN" altLang="en-US"/>
              <a:t>中文变好了</a:t>
            </a:r>
            <a:r>
              <a:rPr lang="zh-CN" altLang="en-US" dirty="0"/>
              <a:t>吗？中国人说话你听得懂吗？</a:t>
            </a:r>
            <a:endParaRPr lang="en-US" altLang="zh-CN" dirty="0"/>
          </a:p>
          <a:p>
            <a:r>
              <a:rPr lang="en-US" altLang="zh-CN" dirty="0"/>
              <a:t>20</a:t>
            </a:r>
            <a:r>
              <a:rPr lang="zh-CN" altLang="en-US" dirty="0"/>
              <a:t>个苹果你一个人吃得完吗？</a:t>
            </a:r>
            <a:r>
              <a:rPr lang="en-US" altLang="zh-CN" dirty="0"/>
              <a:t>20</a:t>
            </a:r>
            <a:r>
              <a:rPr lang="zh-CN" altLang="en-US" dirty="0"/>
              <a:t>个西瓜呢</a:t>
            </a:r>
            <a:r>
              <a:rPr lang="en-US" altLang="zh-CN" dirty="0"/>
              <a:t>?</a:t>
            </a:r>
          </a:p>
          <a:p>
            <a:r>
              <a:rPr lang="zh-CN" altLang="en-US" dirty="0"/>
              <a:t>这个周末在中国有</a:t>
            </a:r>
            <a:r>
              <a:rPr lang="en-US" altLang="zh-CN" dirty="0"/>
              <a:t>Bruno Mars</a:t>
            </a:r>
            <a:r>
              <a:rPr lang="zh-CN" altLang="en-US" dirty="0"/>
              <a:t>的免费演唱会，你去得了去不了？</a:t>
            </a:r>
            <a:endParaRPr lang="en-US" altLang="zh-CN" dirty="0"/>
          </a:p>
          <a:p>
            <a:r>
              <a:rPr lang="zh-CN" altLang="en-US" dirty="0"/>
              <a:t>一个星期看</a:t>
            </a:r>
            <a:r>
              <a:rPr lang="en-US" altLang="zh-CN" dirty="0"/>
              <a:t>20</a:t>
            </a:r>
            <a:r>
              <a:rPr lang="zh-CN" altLang="en-US" dirty="0"/>
              <a:t>本书，你看得了看不了？</a:t>
            </a:r>
            <a:endParaRPr lang="zh-TW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1"/>
            <a:ext cx="4608004" cy="9807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Potential Complements</a:t>
            </a:r>
          </a:p>
        </p:txBody>
      </p:sp>
    </p:spTree>
    <p:extLst>
      <p:ext uri="{BB962C8B-B14F-4D97-AF65-F5344CB8AC3E}">
        <p14:creationId xmlns:p14="http://schemas.microsoft.com/office/powerpoint/2010/main" val="138443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生词复习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https://quizlet.com/_5ml17e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298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67240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_____</a:t>
            </a:r>
            <a:r>
              <a:rPr lang="zh-CN" altLang="en-US" dirty="0"/>
              <a:t>，是我同屋的女朋友生日。</a:t>
            </a:r>
            <a:r>
              <a:rPr lang="en-US" altLang="zh-TW" dirty="0"/>
              <a:t> _____</a:t>
            </a:r>
            <a:r>
              <a:rPr lang="zh-CN" altLang="en-US" dirty="0"/>
              <a:t>，在我们宿舍她开了一个小小的生日晚会。</a:t>
            </a:r>
            <a:r>
              <a:rPr lang="en-US" altLang="zh-TW" dirty="0"/>
              <a:t> _____</a:t>
            </a:r>
            <a:r>
              <a:rPr lang="en-US" altLang="zh-CN" dirty="0"/>
              <a:t>8</a:t>
            </a:r>
            <a:r>
              <a:rPr lang="zh-CN" altLang="en-US" dirty="0"/>
              <a:t>点半开始。</a:t>
            </a:r>
            <a:r>
              <a:rPr lang="en-US" altLang="zh-TW" dirty="0"/>
              <a:t> _____</a:t>
            </a:r>
            <a:r>
              <a:rPr lang="zh-CN" altLang="en-US" dirty="0"/>
              <a:t>，我们一边唱歌、聊天，一边吃东西。</a:t>
            </a:r>
            <a:r>
              <a:rPr lang="en-US" altLang="zh-TW" dirty="0"/>
              <a:t> _____</a:t>
            </a:r>
            <a:r>
              <a:rPr lang="zh-CN" altLang="en-US" dirty="0"/>
              <a:t>，晚会快开完的时候，我们吃蛋糕，大家玩得很高兴。</a:t>
            </a:r>
            <a:r>
              <a:rPr lang="en-US" altLang="zh-TW" dirty="0"/>
              <a:t> _____</a:t>
            </a:r>
            <a:r>
              <a:rPr lang="zh-CN" altLang="en-US" dirty="0"/>
              <a:t>，我同屋的女朋友对大家说：“谢谢你们！”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" y="0"/>
            <a:ext cx="5292080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400" dirty="0"/>
              <a:t>Connecting sentences</a:t>
            </a:r>
            <a:endParaRPr lang="zh-TW" altLang="en-US" sz="4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64894"/>
              </p:ext>
            </p:extLst>
          </p:nvPr>
        </p:nvGraphicFramePr>
        <p:xfrm>
          <a:off x="827583" y="1397000"/>
          <a:ext cx="7488834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6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晚会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那天晚上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/>
                        <a:t>11</a:t>
                      </a:r>
                      <a:r>
                        <a:rPr lang="zh-CN" altLang="en-US" sz="3200" dirty="0"/>
                        <a:t>点</a:t>
                      </a:r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上个月</a:t>
                      </a:r>
                      <a:r>
                        <a:rPr lang="en-US" altLang="zh-CN" sz="3200" dirty="0"/>
                        <a:t>25</a:t>
                      </a:r>
                      <a:r>
                        <a:rPr lang="zh-CN" altLang="en-US" sz="3200" dirty="0"/>
                        <a:t>号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最后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/>
                        <a:t>在晚会上</a:t>
                      </a:r>
                      <a:endParaRPr lang="zh-TW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664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zh-CN" altLang="en-US" dirty="0"/>
              <a:t>早</a:t>
            </a:r>
            <a:r>
              <a:rPr lang="en-US" altLang="zh-CN" dirty="0"/>
              <a:t>/</a:t>
            </a:r>
            <a:r>
              <a:rPr lang="zh-CN" altLang="en-US" dirty="0"/>
              <a:t>晚</a:t>
            </a:r>
            <a:r>
              <a:rPr lang="en-US" altLang="zh-CN" dirty="0"/>
              <a:t>/</a:t>
            </a:r>
            <a:r>
              <a:rPr lang="zh-CN" altLang="en-US" dirty="0"/>
              <a:t>学中文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_______________________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学电脑</a:t>
            </a:r>
            <a:r>
              <a:rPr lang="en-US" altLang="zh-CN" dirty="0"/>
              <a:t>/</a:t>
            </a:r>
            <a:r>
              <a:rPr lang="zh-CN" altLang="en-US" dirty="0"/>
              <a:t>易</a:t>
            </a:r>
            <a:r>
              <a:rPr lang="en-US" altLang="zh-CN" dirty="0"/>
              <a:t>/</a:t>
            </a:r>
            <a:r>
              <a:rPr lang="zh-CN" altLang="en-US" dirty="0"/>
              <a:t>难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_______________________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小</a:t>
            </a:r>
            <a:r>
              <a:rPr lang="en-US" altLang="zh-CN" dirty="0"/>
              <a:t>/</a:t>
            </a:r>
            <a:r>
              <a:rPr lang="zh-CN" altLang="en-US" dirty="0"/>
              <a:t>大</a:t>
            </a:r>
            <a:r>
              <a:rPr lang="en-US" altLang="zh-CN" dirty="0"/>
              <a:t>/</a:t>
            </a:r>
            <a:r>
              <a:rPr lang="zh-CN" altLang="en-US" dirty="0"/>
              <a:t>不喜欢看书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_______________________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你家</a:t>
            </a:r>
            <a:r>
              <a:rPr lang="en-US" altLang="zh-CN" dirty="0"/>
              <a:t>/</a:t>
            </a:r>
            <a:r>
              <a:rPr lang="zh-CN" altLang="en-US" dirty="0"/>
              <a:t>我家</a:t>
            </a:r>
            <a:r>
              <a:rPr lang="en-US" altLang="zh-CN" dirty="0"/>
              <a:t>/</a:t>
            </a:r>
            <a:r>
              <a:rPr lang="zh-CN" altLang="en-US" dirty="0"/>
              <a:t>近</a:t>
            </a:r>
            <a:r>
              <a:rPr lang="en-US" altLang="zh-CN" dirty="0"/>
              <a:t>/</a:t>
            </a:r>
            <a:r>
              <a:rPr lang="zh-CN" altLang="en-US" dirty="0"/>
              <a:t>走路十分钟</a:t>
            </a:r>
            <a:endParaRPr lang="en-US" altLang="zh-CN" dirty="0"/>
          </a:p>
          <a:p>
            <a:pPr marL="0" indent="0">
              <a:buNone/>
            </a:pPr>
            <a:r>
              <a:rPr lang="en-US" altLang="zh-TW" dirty="0"/>
              <a:t>_______________________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3065929" cy="10156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/>
              <a:t>从</a:t>
            </a:r>
            <a:r>
              <a:rPr lang="en-US" altLang="zh-TW" sz="6000" dirty="0"/>
              <a:t>…</a:t>
            </a:r>
            <a:r>
              <a:rPr lang="zh-TW" altLang="en-US" sz="6000" dirty="0"/>
              <a:t>到</a:t>
            </a:r>
            <a:r>
              <a:rPr lang="en-US" altLang="zh-TW" sz="6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73780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" y="0"/>
            <a:ext cx="1828800" cy="10156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/>
              <a:t>结果</a:t>
            </a:r>
          </a:p>
        </p:txBody>
      </p:sp>
      <p:sp>
        <p:nvSpPr>
          <p:cNvPr id="5" name="矩形 4"/>
          <p:cNvSpPr/>
          <p:nvPr/>
        </p:nvSpPr>
        <p:spPr>
          <a:xfrm>
            <a:off x="395536" y="1556792"/>
            <a:ext cx="86180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333333"/>
                </a:solidFill>
                <a:latin typeface="Open Sans"/>
              </a:rPr>
              <a:t>结果 </a:t>
            </a:r>
            <a:r>
              <a:rPr lang="en-US" altLang="zh-TW" sz="3200" dirty="0">
                <a:solidFill>
                  <a:srgbClr val="333333"/>
                </a:solidFill>
                <a:latin typeface="Open Sans"/>
              </a:rPr>
              <a:t>can be used as a conjunction or adverb, meaning "as a result" or "consequently." </a:t>
            </a:r>
          </a:p>
          <a:p>
            <a:r>
              <a:rPr lang="en-US" altLang="zh-TW" sz="3200" dirty="0">
                <a:solidFill>
                  <a:srgbClr val="333333"/>
                </a:solidFill>
                <a:latin typeface="Open Sans"/>
              </a:rPr>
              <a:t>It normally starts the second half of a sentence and can also introduce an unexpected or undesirable result.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368558" y="4827363"/>
            <a:ext cx="7821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u="sng" dirty="0">
                <a:solidFill>
                  <a:srgbClr val="FF0000"/>
                </a:solidFill>
              </a:rPr>
              <a:t>Situation</a:t>
            </a:r>
            <a:r>
              <a:rPr lang="zh-TW" altLang="en-US" sz="3600" b="1" u="sng" dirty="0">
                <a:solidFill>
                  <a:srgbClr val="FF0000"/>
                </a:solidFill>
              </a:rPr>
              <a:t>，结果＋</a:t>
            </a:r>
            <a:r>
              <a:rPr lang="en-US" altLang="zh-TW" sz="3600" b="1" u="sng" dirty="0">
                <a:solidFill>
                  <a:srgbClr val="FF0000"/>
                </a:solidFill>
              </a:rPr>
              <a:t>unexpected result</a:t>
            </a:r>
            <a:endParaRPr lang="zh-TW" alt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68559" y="3905255"/>
            <a:ext cx="906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u="sng" dirty="0">
                <a:solidFill>
                  <a:srgbClr val="FF0000"/>
                </a:solidFill>
              </a:rPr>
              <a:t>reason/condition</a:t>
            </a:r>
            <a:r>
              <a:rPr lang="zh-TW" altLang="en-US" sz="3600" b="1" u="sng" dirty="0">
                <a:solidFill>
                  <a:srgbClr val="FF0000"/>
                </a:solidFill>
              </a:rPr>
              <a:t>，结果＋</a:t>
            </a:r>
            <a:r>
              <a:rPr lang="en-US" altLang="zh-TW" sz="3600" b="1" u="sng" dirty="0">
                <a:solidFill>
                  <a:srgbClr val="FF0000"/>
                </a:solidFill>
              </a:rPr>
              <a:t>resulting/ending.</a:t>
            </a:r>
            <a:endParaRPr lang="zh-TW" altLang="en-US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38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293096"/>
          </a:xfrm>
        </p:spPr>
        <p:txBody>
          <a:bodyPr>
            <a:normAutofit/>
          </a:bodyPr>
          <a:lstStyle/>
          <a:p>
            <a:r>
              <a:rPr lang="zh-CN" altLang="en-US" sz="4400" dirty="0"/>
              <a:t>她穿得很少，</a:t>
            </a:r>
            <a:r>
              <a:rPr lang="en-US" altLang="zh-CN" sz="4400" dirty="0"/>
              <a:t>_____________</a:t>
            </a:r>
            <a:r>
              <a:rPr lang="zh-CN" altLang="en-US" sz="4400" dirty="0"/>
              <a:t>。</a:t>
            </a:r>
            <a:endParaRPr lang="en-US" altLang="zh-CN" sz="4400" dirty="0"/>
          </a:p>
          <a:p>
            <a:r>
              <a:rPr lang="zh-CN" altLang="en-US" sz="4400" dirty="0"/>
              <a:t>我太紧张了，</a:t>
            </a:r>
            <a:r>
              <a:rPr lang="en-US" altLang="zh-CN" sz="4400" dirty="0"/>
              <a:t> _____________</a:t>
            </a:r>
            <a:r>
              <a:rPr lang="zh-CN" altLang="en-US" sz="4400" dirty="0"/>
              <a:t>。</a:t>
            </a:r>
            <a:endParaRPr lang="en-US" altLang="zh-CN" sz="4400" dirty="0"/>
          </a:p>
          <a:p>
            <a:r>
              <a:rPr lang="zh-CN" altLang="en-US" sz="4400" dirty="0"/>
              <a:t>他没好好复习，</a:t>
            </a:r>
            <a:r>
              <a:rPr lang="en-US" altLang="zh-CN" sz="4400" dirty="0"/>
              <a:t> _____________</a:t>
            </a:r>
            <a:r>
              <a:rPr lang="zh-CN" altLang="en-US" sz="4400" dirty="0"/>
              <a:t>。</a:t>
            </a:r>
            <a:endParaRPr lang="en-US" altLang="zh-CN" sz="4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" y="0"/>
            <a:ext cx="1828800" cy="10156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/>
              <a:t>结果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51520" y="1217847"/>
            <a:ext cx="9061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u="sng" dirty="0">
                <a:solidFill>
                  <a:srgbClr val="FF0000"/>
                </a:solidFill>
              </a:rPr>
              <a:t>reason/condition</a:t>
            </a:r>
            <a:r>
              <a:rPr lang="zh-TW" altLang="en-US" sz="3600" b="1" u="sng" dirty="0">
                <a:solidFill>
                  <a:srgbClr val="FF0000"/>
                </a:solidFill>
              </a:rPr>
              <a:t>，结果＋</a:t>
            </a:r>
            <a:r>
              <a:rPr lang="en-US" altLang="zh-TW" sz="3600" b="1" u="sng" dirty="0">
                <a:solidFill>
                  <a:srgbClr val="FF0000"/>
                </a:solidFill>
              </a:rPr>
              <a:t>resulting/ending.</a:t>
            </a:r>
            <a:endParaRPr lang="zh-TW" altLang="en-US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85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zh-CN" altLang="en-US" dirty="0"/>
              <a:t>我去机场接她，</a:t>
            </a:r>
            <a:r>
              <a:rPr lang="en-US" altLang="zh-CN" dirty="0"/>
              <a:t> 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我点的是酸辣汤，</a:t>
            </a:r>
            <a:r>
              <a:rPr lang="en-US" altLang="zh-CN" dirty="0"/>
              <a:t> 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她吃了很多药，</a:t>
            </a:r>
            <a:r>
              <a:rPr lang="en-US" altLang="zh-CN" dirty="0"/>
              <a:t> _____________</a:t>
            </a:r>
            <a:r>
              <a:rPr lang="zh-CN" altLang="en-US" dirty="0"/>
              <a:t>。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" y="0"/>
            <a:ext cx="1828800" cy="10156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/>
              <a:t>结果</a:t>
            </a:r>
          </a:p>
        </p:txBody>
      </p:sp>
      <p:sp>
        <p:nvSpPr>
          <p:cNvPr id="5" name="矩形 4"/>
          <p:cNvSpPr/>
          <p:nvPr/>
        </p:nvSpPr>
        <p:spPr>
          <a:xfrm>
            <a:off x="368558" y="1196752"/>
            <a:ext cx="7821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u="sng" dirty="0">
                <a:solidFill>
                  <a:srgbClr val="FF0000"/>
                </a:solidFill>
              </a:rPr>
              <a:t>Situation</a:t>
            </a:r>
            <a:r>
              <a:rPr lang="zh-TW" altLang="en-US" sz="3600" b="1" u="sng" dirty="0">
                <a:solidFill>
                  <a:srgbClr val="FF0000"/>
                </a:solidFill>
              </a:rPr>
              <a:t>，结果＋</a:t>
            </a:r>
            <a:r>
              <a:rPr lang="en-US" altLang="zh-TW" sz="3600" b="1" u="sng" dirty="0">
                <a:solidFill>
                  <a:srgbClr val="FF0000"/>
                </a:solidFill>
              </a:rPr>
              <a:t>unexpected result</a:t>
            </a:r>
            <a:endParaRPr lang="zh-TW" altLang="en-US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2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0"/>
            <a:ext cx="2939143" cy="10156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/>
              <a:t>或者 </a:t>
            </a:r>
            <a:r>
              <a:rPr lang="en-US" altLang="zh-TW" sz="6000" dirty="0"/>
              <a:t>or 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1746179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张老师叫你们去一个人，你</a:t>
            </a:r>
            <a:r>
              <a:rPr lang="zh-TW" altLang="en-US" sz="3600" dirty="0">
                <a:solidFill>
                  <a:srgbClr val="FF0000"/>
                </a:solidFill>
              </a:rPr>
              <a:t>或者</a:t>
            </a:r>
            <a:r>
              <a:rPr lang="zh-TW" altLang="en-US" sz="3600" dirty="0"/>
              <a:t>你的同屋都可以。</a:t>
            </a:r>
            <a:endParaRPr lang="en-US" altLang="zh-TW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55171" y="3212976"/>
            <a:ext cx="7093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In questions, use </a:t>
            </a:r>
            <a:r>
              <a:rPr lang="zh-TW" altLang="en-US" sz="4000" b="1" dirty="0">
                <a:solidFill>
                  <a:schemeClr val="accent6"/>
                </a:solidFill>
              </a:rPr>
              <a:t>还是 </a:t>
            </a:r>
            <a:r>
              <a:rPr lang="en-US" altLang="zh-TW" sz="4000" dirty="0"/>
              <a:t>instead.</a:t>
            </a:r>
            <a:endParaRPr lang="zh-TW" altLang="en-US" sz="4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3529" y="414515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A:</a:t>
            </a:r>
            <a:r>
              <a:rPr lang="zh-TW" altLang="en-US" sz="3600" dirty="0"/>
              <a:t>你毕业以后准备念研究生还是找工作？</a:t>
            </a:r>
            <a:endParaRPr lang="en-US" altLang="zh-TW" sz="3600" dirty="0"/>
          </a:p>
          <a:p>
            <a:r>
              <a:rPr lang="en-US" altLang="zh-TW" sz="3600" dirty="0"/>
              <a:t>B</a:t>
            </a:r>
            <a:r>
              <a:rPr lang="zh-TW" altLang="en-US" sz="3600" dirty="0"/>
              <a:t>：我打算工作赚钱。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你上网还是去商店购物？</a:t>
            </a:r>
          </a:p>
        </p:txBody>
      </p:sp>
    </p:spTree>
    <p:extLst>
      <p:ext uri="{BB962C8B-B14F-4D97-AF65-F5344CB8AC3E}">
        <p14:creationId xmlns:p14="http://schemas.microsoft.com/office/powerpoint/2010/main" val="93667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2800" dirty="0"/>
              <a:t>这个暑假，我去美国也可以，去英国也可以。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>
                <a:sym typeface="Wingdings" panose="05000000000000000000" pitchFamily="2" charset="2"/>
              </a:rPr>
              <a:t>______________________</a:t>
            </a:r>
            <a:r>
              <a:rPr lang="zh-CN" altLang="en-US" sz="2800" dirty="0">
                <a:sym typeface="Wingdings" panose="05000000000000000000" pitchFamily="2" charset="2"/>
              </a:rPr>
              <a:t>。</a:t>
            </a:r>
            <a:endParaRPr lang="en-US" altLang="zh-CN" sz="2800" dirty="0">
              <a:sym typeface="Wingdings" panose="05000000000000000000" pitchFamily="2" charset="2"/>
            </a:endParaRPr>
          </a:p>
          <a:p>
            <a:r>
              <a:rPr lang="zh-CN" altLang="en-US" sz="2800" dirty="0">
                <a:sym typeface="Wingdings" panose="05000000000000000000" pitchFamily="2" charset="2"/>
              </a:rPr>
              <a:t>我家离学校不远，可以走路去，也可以骑自行车去。</a:t>
            </a:r>
            <a:endParaRPr lang="en-US" altLang="zh-CN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sz="2800" dirty="0">
                <a:sym typeface="Wingdings" panose="05000000000000000000" pitchFamily="2" charset="2"/>
              </a:rPr>
              <a:t>______________________</a:t>
            </a:r>
            <a:r>
              <a:rPr lang="zh-CN" altLang="en-US" sz="2800" dirty="0">
                <a:sym typeface="Wingdings" panose="05000000000000000000" pitchFamily="2" charset="2"/>
              </a:rPr>
              <a:t>。</a:t>
            </a:r>
            <a:endParaRPr lang="en-US" altLang="zh-CN" sz="2800" dirty="0">
              <a:sym typeface="Wingdings" panose="05000000000000000000" pitchFamily="2" charset="2"/>
            </a:endParaRPr>
          </a:p>
          <a:p>
            <a:r>
              <a:rPr lang="zh-CN" altLang="en-US" sz="2800" dirty="0"/>
              <a:t>广东菜和四川菜，你想吃哪一个？</a:t>
            </a: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>
                <a:sym typeface="Wingdings" panose="05000000000000000000" pitchFamily="2" charset="2"/>
              </a:rPr>
              <a:t>______________________</a:t>
            </a:r>
            <a:r>
              <a:rPr lang="zh-CN" altLang="en-US" sz="2800" dirty="0">
                <a:sym typeface="Wingdings" panose="05000000000000000000" pitchFamily="2" charset="2"/>
              </a:rPr>
              <a:t>。</a:t>
            </a:r>
            <a:endParaRPr lang="en-US" altLang="zh-CN" sz="2800" dirty="0">
              <a:sym typeface="Wingdings" panose="05000000000000000000" pitchFamily="2" charset="2"/>
            </a:endParaRPr>
          </a:p>
          <a:p>
            <a:r>
              <a:rPr lang="zh-CN" altLang="en-US" sz="2800" dirty="0">
                <a:sym typeface="Wingdings" panose="05000000000000000000" pitchFamily="2" charset="2"/>
              </a:rPr>
              <a:t>饺子和面包，你喜欢哪一种？</a:t>
            </a:r>
            <a:endParaRPr lang="en-US" altLang="zh-CN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sz="2800" dirty="0">
                <a:sym typeface="Wingdings" panose="05000000000000000000" pitchFamily="2" charset="2"/>
              </a:rPr>
              <a:t>______________________</a:t>
            </a:r>
            <a:r>
              <a:rPr lang="zh-CN" altLang="en-US" sz="2800" dirty="0">
                <a:sym typeface="Wingdings" panose="05000000000000000000" pitchFamily="2" charset="2"/>
              </a:rPr>
              <a:t>。</a:t>
            </a:r>
            <a:endParaRPr lang="en-US" altLang="zh-CN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2939143" cy="10156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6000" dirty="0"/>
              <a:t>或者 </a:t>
            </a:r>
            <a:r>
              <a:rPr lang="en-US" altLang="zh-TW" sz="6000" dirty="0"/>
              <a:t>or 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75690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" y="0"/>
            <a:ext cx="2195735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/>
              <a:t>害（得）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411760" y="246221"/>
            <a:ext cx="781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To cause trouble so that ,to do harm so that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9592" y="1441755"/>
            <a:ext cx="850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This verb means to make someone suffer or adversely affect someone.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" y="3146850"/>
            <a:ext cx="90885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/>
              <a:t>你昨天晚上没回来，</a:t>
            </a:r>
            <a:r>
              <a:rPr lang="zh-TW" altLang="en-US" sz="6600" b="1" dirty="0">
                <a:solidFill>
                  <a:srgbClr val="FF0000"/>
                </a:solidFill>
              </a:rPr>
              <a:t>害（得）</a:t>
            </a:r>
            <a:r>
              <a:rPr lang="zh-TW" altLang="en-US" sz="6600" dirty="0"/>
              <a:t>我等了你一夜。</a:t>
            </a:r>
          </a:p>
        </p:txBody>
      </p:sp>
    </p:spTree>
    <p:extLst>
      <p:ext uri="{BB962C8B-B14F-4D97-AF65-F5344CB8AC3E}">
        <p14:creationId xmlns:p14="http://schemas.microsoft.com/office/powerpoint/2010/main" val="868077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芥兰牛肉太辣了，</a:t>
            </a:r>
            <a:r>
              <a:rPr lang="en-US" altLang="zh-CN" dirty="0"/>
              <a:t> 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下午喝了两杯咖啡，</a:t>
            </a:r>
            <a:r>
              <a:rPr lang="en-US" altLang="zh-CN" dirty="0"/>
              <a:t> 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外面太吵了，</a:t>
            </a:r>
            <a:r>
              <a:rPr lang="en-US" altLang="zh-CN" dirty="0"/>
              <a:t> 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" y="0"/>
            <a:ext cx="2195735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/>
              <a:t>害（得）</a:t>
            </a:r>
          </a:p>
        </p:txBody>
      </p:sp>
    </p:spTree>
    <p:extLst>
      <p:ext uri="{BB962C8B-B14F-4D97-AF65-F5344CB8AC3E}">
        <p14:creationId xmlns:p14="http://schemas.microsoft.com/office/powerpoint/2010/main" val="745042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" y="0"/>
            <a:ext cx="4572000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/>
              <a:t>看起来（</a:t>
            </a:r>
            <a:r>
              <a:rPr lang="en-US" altLang="zh-TW" sz="4400" dirty="0"/>
              <a:t>it seems)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51164" y="1330036"/>
            <a:ext cx="7737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This expression can be used before or after the subject.</a:t>
            </a:r>
            <a:endParaRPr lang="zh-TW" altLang="en-US" sz="32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257945" y="3480317"/>
            <a:ext cx="8628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李阿姨这几天常常哭，</a:t>
            </a:r>
            <a:r>
              <a:rPr lang="zh-TW" altLang="en-US" sz="3600" b="1" u="sng" dirty="0">
                <a:solidFill>
                  <a:srgbClr val="FF0000"/>
                </a:solidFill>
              </a:rPr>
              <a:t>看起来</a:t>
            </a:r>
            <a:r>
              <a:rPr lang="zh-TW" altLang="en-US" sz="3600" dirty="0"/>
              <a:t>心情很不好，他到底怎么了？</a:t>
            </a:r>
          </a:p>
        </p:txBody>
      </p:sp>
    </p:spTree>
    <p:extLst>
      <p:ext uri="{BB962C8B-B14F-4D97-AF65-F5344CB8AC3E}">
        <p14:creationId xmlns:p14="http://schemas.microsoft.com/office/powerpoint/2010/main" val="269718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Pictionary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One people come up to the front</a:t>
            </a:r>
          </a:p>
          <a:p>
            <a:r>
              <a:rPr lang="en-US" altLang="zh-TW" dirty="0"/>
              <a:t>You will have </a:t>
            </a:r>
            <a:r>
              <a:rPr lang="en-US" altLang="zh-CN" dirty="0"/>
              <a:t>15</a:t>
            </a:r>
            <a:r>
              <a:rPr lang="en-US" altLang="zh-TW" dirty="0"/>
              <a:t> seconds to draw a picture that the teacher assigned.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286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ASUS\Desktop\清大\碩二上\實習\上課用\drill\GROUP 3\1115\彭于晏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06814" cy="427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58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ASUS\Desktop\清大\碩二上\實習\上課用\drill\GROUP 3\1115\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831161" cy="58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91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ASUS\Desktop\清大\碩二上\實習\上課用\drill\GROUP 3\1115\弟弟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4461074" cy="571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57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ASUS\Desktop\清大\碩二上\實習\上課用\drill\GROUP 3\1115\渐层饮料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4" r="12403"/>
          <a:stretch/>
        </p:blipFill>
        <p:spPr bwMode="auto">
          <a:xfrm>
            <a:off x="2267744" y="1196752"/>
            <a:ext cx="4217437" cy="44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86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Answer these questions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你每天都上网吗？</a:t>
            </a:r>
            <a:endParaRPr lang="en-US" altLang="zh-CN" dirty="0"/>
          </a:p>
          <a:p>
            <a:r>
              <a:rPr lang="zh-CN" altLang="en-US" dirty="0"/>
              <a:t>你每天上几次网？</a:t>
            </a:r>
            <a:endParaRPr lang="en-US" altLang="zh-CN" dirty="0"/>
          </a:p>
          <a:p>
            <a:r>
              <a:rPr lang="zh-CN" altLang="en-US" dirty="0"/>
              <a:t>你每次上网多长时间？</a:t>
            </a:r>
            <a:endParaRPr lang="en-US" altLang="zh-CN" dirty="0"/>
          </a:p>
          <a:p>
            <a:r>
              <a:rPr lang="zh-CN" altLang="en-US" dirty="0"/>
              <a:t>你上网做什么？（三个）</a:t>
            </a:r>
            <a:endParaRPr lang="en-US" altLang="zh-CN" dirty="0"/>
          </a:p>
          <a:p>
            <a:r>
              <a:rPr lang="zh-CN" altLang="en-US" dirty="0"/>
              <a:t>你最常用的网站</a:t>
            </a:r>
            <a:r>
              <a:rPr lang="en-US" altLang="zh-CN" dirty="0"/>
              <a:t>? (2</a:t>
            </a:r>
            <a:r>
              <a:rPr lang="zh-CN" altLang="en-US" dirty="0"/>
              <a:t>个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上网对你的生活有什么好处？（</a:t>
            </a:r>
            <a:r>
              <a:rPr lang="en-US" altLang="zh-CN" dirty="0"/>
              <a:t>2</a:t>
            </a:r>
            <a:r>
              <a:rPr lang="zh-CN" altLang="en-US" dirty="0"/>
              <a:t>个）</a:t>
            </a:r>
            <a:endParaRPr lang="en-US" altLang="zh-CN" dirty="0"/>
          </a:p>
          <a:p>
            <a:r>
              <a:rPr lang="zh-CN" altLang="en-US" dirty="0"/>
              <a:t>上网对你的生活有什么坏处</a:t>
            </a:r>
            <a:r>
              <a:rPr lang="en-US" altLang="zh-CN" dirty="0"/>
              <a:t>?  (2</a:t>
            </a:r>
            <a:r>
              <a:rPr lang="zh-CN" altLang="en-US" dirty="0"/>
              <a:t>个）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079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声调练习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我们教授不让我们用网上的东西，一定要用正式出版的书或者杂志。他说网上的垃圾太多了。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409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912768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我们教授</a:t>
            </a:r>
            <a:endParaRPr lang="en-US" altLang="zh-CN" dirty="0"/>
          </a:p>
          <a:p>
            <a:r>
              <a:rPr lang="zh-CN" altLang="en-US" dirty="0"/>
              <a:t>我们教授不让我们</a:t>
            </a:r>
            <a:endParaRPr lang="zh-TW" altLang="en-US" dirty="0"/>
          </a:p>
          <a:p>
            <a:r>
              <a:rPr lang="zh-CN" altLang="en-US" dirty="0"/>
              <a:t>我们教授不让我们用网上的东西，</a:t>
            </a:r>
            <a:endParaRPr lang="zh-TW" altLang="en-US" dirty="0"/>
          </a:p>
          <a:p>
            <a:r>
              <a:rPr lang="zh-CN" altLang="en-US" dirty="0"/>
              <a:t>我们教授不让我们用网上的东西，一定要用</a:t>
            </a:r>
            <a:endParaRPr lang="en-US" altLang="zh-CN" dirty="0"/>
          </a:p>
          <a:p>
            <a:r>
              <a:rPr lang="zh-CN" altLang="en-US" dirty="0"/>
              <a:t>我们教授不让我们用网上的东西，一定要用正式出版的</a:t>
            </a:r>
            <a:endParaRPr lang="en-US" altLang="zh-CN" dirty="0"/>
          </a:p>
          <a:p>
            <a:r>
              <a:rPr lang="zh-CN" altLang="en-US" dirty="0"/>
              <a:t>我们教授不让我们用网上的东西，一定要用正式出版的书或者杂志。</a:t>
            </a:r>
            <a:endParaRPr lang="zh-TW" altLang="en-US" dirty="0"/>
          </a:p>
          <a:p>
            <a:r>
              <a:rPr lang="zh-CN" altLang="en-US" dirty="0"/>
              <a:t>我们教授不让我们用网上的东西，一定要用正式出版的书或者杂志。他说网上的垃圾</a:t>
            </a:r>
            <a:endParaRPr lang="en-US" altLang="zh-CN" dirty="0"/>
          </a:p>
          <a:p>
            <a:r>
              <a:rPr lang="zh-CN" altLang="en-US" dirty="0"/>
              <a:t>我们教授不让我们用网上的东西，一定要用正式出版的书或者杂志。他说网上的垃圾太多了。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60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79" y="548680"/>
            <a:ext cx="8078319" cy="5707509"/>
          </a:xfrm>
        </p:spPr>
      </p:pic>
    </p:spTree>
    <p:extLst>
      <p:ext uri="{BB962C8B-B14F-4D97-AF65-F5344CB8AC3E}">
        <p14:creationId xmlns:p14="http://schemas.microsoft.com/office/powerpoint/2010/main" val="256444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190"/>
            <a:ext cx="9144000" cy="213276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2936"/>
            <a:ext cx="9144000" cy="20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6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63" y="836712"/>
            <a:ext cx="9063960" cy="42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7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487"/>
            <a:ext cx="9144000" cy="43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1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Microsoft Office PowerPoint</Application>
  <PresentationFormat>如螢幕大小 (4:3)</PresentationFormat>
  <Paragraphs>117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8" baseType="lpstr">
      <vt:lpstr>Open Sans</vt:lpstr>
      <vt:lpstr>Arial</vt:lpstr>
      <vt:lpstr>Calibri</vt:lpstr>
      <vt:lpstr>Office 佈景主題</vt:lpstr>
      <vt:lpstr>Drill</vt:lpstr>
      <vt:lpstr>生词复习</vt:lpstr>
      <vt:lpstr>Pictionary</vt:lpstr>
      <vt:lpstr>声调练习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Answer these questions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</dc:title>
  <dc:creator>ASUS</dc:creator>
  <cp:lastModifiedBy>李明璇</cp:lastModifiedBy>
  <cp:revision>29</cp:revision>
  <dcterms:created xsi:type="dcterms:W3CDTF">2018-11-14T07:58:09Z</dcterms:created>
  <dcterms:modified xsi:type="dcterms:W3CDTF">2018-12-08T21:40:11Z</dcterms:modified>
</cp:coreProperties>
</file>