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7" r:id="rId13"/>
    <p:sldId id="293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1" r:id="rId26"/>
    <p:sldId id="29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7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02" autoAdjust="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519B9-6408-4C01-B222-7D87E214E8BF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A97B-89DC-4E13-9B6F-313B871323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45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大学时打工，你觉得早不早？</a:t>
            </a:r>
            <a:endParaRPr lang="en-US" altLang="zh-CN" dirty="0" smtClean="0"/>
          </a:p>
          <a:p>
            <a:r>
              <a:rPr lang="zh-CN" altLang="en-US" dirty="0" smtClean="0"/>
              <a:t>学生打工，你听说过可能碰到什么不好的事？</a:t>
            </a: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A97B-89DC-4E13-9B6F-313B871323A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73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如果在句末又多加上一個「了」，說明動作到目前說話當下持續的時間長度，例如：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你今天的作業多不多？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今天的作業很多，我寫了一個小時了，還沒寫完。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A97B-89DC-4E13-9B6F-313B871323A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18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32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13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51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6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8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1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17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69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2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94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42C0-D5E2-424A-8621-C0AE874D5178}" type="datetimeFigureOut">
              <a:rPr lang="zh-TW" altLang="en-US" smtClean="0"/>
              <a:t>2018/12/1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80C8-52A7-4498-A5BA-AE772976CB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37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第八课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打工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2018//11/22  </a:t>
            </a:r>
            <a:r>
              <a:rPr lang="zh-CN" altLang="en-US" sz="2800" dirty="0" smtClean="0">
                <a:solidFill>
                  <a:schemeClr val="tx1"/>
                </a:solidFill>
              </a:rPr>
              <a:t>吴</a:t>
            </a:r>
            <a:r>
              <a:rPr lang="zh-CN" altLang="en-US" sz="2800" dirty="0">
                <a:solidFill>
                  <a:schemeClr val="tx1"/>
                </a:solidFill>
              </a:rPr>
              <a:t>明桦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8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1"/>
            <a:ext cx="9144000" cy="15521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9144000" cy="18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" y="980728"/>
            <a:ext cx="91497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6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" y="874548"/>
            <a:ext cx="9120877" cy="45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1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5" y="1556792"/>
            <a:ext cx="929524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4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077087" cy="48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36512" y="0"/>
            <a:ext cx="835292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Directional complements suggesting result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4333" y="1101206"/>
            <a:ext cx="7880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By definition ,directional complements have to do with direction. For instance,</a:t>
            </a:r>
            <a:r>
              <a:rPr lang="zh-TW" altLang="en-US" sz="2800" dirty="0" smtClean="0"/>
              <a:t>来 </a:t>
            </a:r>
            <a:r>
              <a:rPr lang="en-US" altLang="zh-TW" sz="2800" dirty="0" smtClean="0"/>
              <a:t>signifies movement toward the speaker;</a:t>
            </a:r>
            <a:r>
              <a:rPr lang="zh-TW" altLang="en-US" sz="2800" dirty="0" smtClean="0"/>
              <a:t>上 </a:t>
            </a:r>
            <a:r>
              <a:rPr lang="en-US" altLang="zh-TW" sz="2800" dirty="0" smtClean="0"/>
              <a:t>indicates upward movement, and so on.</a:t>
            </a:r>
          </a:p>
          <a:p>
            <a:r>
              <a:rPr lang="en-US" altLang="zh-TW" sz="2800" dirty="0" smtClean="0"/>
              <a:t>However, many directional complements do not actually deal with direction in a literal sense, but rather suggest a result or state of being. In this lesson, we have directional complements that express result.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33" y="5071524"/>
            <a:ext cx="7880116" cy="15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19672" y="796701"/>
            <a:ext cx="621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/>
              <a:t>Verb + </a:t>
            </a:r>
            <a:r>
              <a:rPr lang="en-US" altLang="zh-TW" sz="3600" dirty="0" smtClean="0"/>
              <a:t>[Direction </a:t>
            </a:r>
            <a:r>
              <a:rPr lang="en-US" altLang="zh-TW" sz="3600" dirty="0"/>
              <a:t>Complement]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770" y="1823526"/>
            <a:ext cx="820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他们希望两个孩子能受到良好的教育，所以孩子一</a:t>
            </a:r>
            <a:r>
              <a:rPr lang="zh-TW" altLang="en-US" sz="4800" b="1" u="sng" dirty="0" smtClean="0">
                <a:solidFill>
                  <a:srgbClr val="00B050"/>
                </a:solidFill>
              </a:rPr>
              <a:t>生</a:t>
            </a:r>
            <a:r>
              <a:rPr lang="zh-TW" altLang="en-US" sz="4800" b="1" u="sng" dirty="0" smtClean="0">
                <a:solidFill>
                  <a:srgbClr val="FF0000"/>
                </a:solidFill>
              </a:rPr>
              <a:t>下来</a:t>
            </a:r>
            <a:r>
              <a:rPr lang="zh-TW" altLang="en-US" sz="4800" dirty="0" smtClean="0"/>
              <a:t>就开始给他们存教育费。</a:t>
            </a:r>
            <a:endParaRPr lang="zh-TW" altLang="en-US" sz="4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2770" y="4365104"/>
            <a:ext cx="75442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Here, </a:t>
            </a:r>
            <a:r>
              <a:rPr lang="zh-TW" altLang="en-US" sz="3200" dirty="0" smtClean="0"/>
              <a:t>下来</a:t>
            </a:r>
            <a:r>
              <a:rPr lang="en-US" altLang="zh-TW" sz="3200" dirty="0" smtClean="0"/>
              <a:t>implies detachment or separation of one thing from another.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r>
              <a:rPr lang="en-US" altLang="zh-TW" sz="3200" dirty="0" smtClean="0"/>
              <a:t>Similarly, we say </a:t>
            </a:r>
            <a:r>
              <a:rPr lang="zh-TW" altLang="en-US" sz="3200" u="sng" dirty="0" smtClean="0"/>
              <a:t>从本子上</a:t>
            </a:r>
            <a:r>
              <a:rPr lang="zh-TW" altLang="en-US" sz="3200" dirty="0" smtClean="0">
                <a:solidFill>
                  <a:srgbClr val="00B050"/>
                </a:solidFill>
              </a:rPr>
              <a:t>撕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下</a:t>
            </a:r>
            <a:r>
              <a:rPr lang="zh-TW" altLang="en-US" sz="3200" dirty="0" smtClean="0"/>
              <a:t>一张纸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来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把西瓜</a:t>
            </a:r>
            <a:r>
              <a:rPr lang="zh-TW" altLang="en-US" sz="3200" dirty="0" smtClean="0">
                <a:solidFill>
                  <a:srgbClr val="00B050"/>
                </a:solidFill>
              </a:rPr>
              <a:t>切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下来</a:t>
            </a:r>
            <a:r>
              <a:rPr lang="zh-TW" altLang="en-US" sz="3200" dirty="0" smtClean="0"/>
              <a:t>一块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-36512" y="0"/>
            <a:ext cx="835292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Directional complements suggesting result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276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SUS\Desktop\清大\碩二上\實習\上課用\drill\GROUP 3\1122\起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269"/>
            <a:ext cx="9144000" cy="61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-36512" y="0"/>
            <a:ext cx="835292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Directional complements suggesting result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2172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小狗  出去  房间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文中    回来    几瓶酒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天明    进去    办公室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TW" dirty="0" smtClean="0"/>
              <a:t>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我</a:t>
            </a:r>
            <a:r>
              <a:rPr lang="zh-CN" altLang="en-US" dirty="0" smtClean="0"/>
              <a:t>们    过去    一些书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TW" dirty="0" smtClean="0"/>
              <a:t>_____________________</a:t>
            </a:r>
            <a:r>
              <a:rPr lang="zh-CN" altLang="en-US" dirty="0" smtClean="0"/>
              <a:t>。   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-36512" y="0"/>
            <a:ext cx="835292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Directional complements suggesting result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3387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7020271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/>
              <a:t>来 </a:t>
            </a:r>
            <a:r>
              <a:rPr lang="en-US" altLang="zh-TW" sz="3600" dirty="0" smtClean="0"/>
              <a:t>connecting two verb phrases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6572" y="1423851"/>
            <a:ext cx="8247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When </a:t>
            </a:r>
            <a:r>
              <a:rPr lang="zh-TW" altLang="en-US" sz="3200" dirty="0" smtClean="0"/>
              <a:t>来 </a:t>
            </a:r>
            <a:r>
              <a:rPr lang="en-US" altLang="zh-TW" sz="3200" dirty="0" smtClean="0"/>
              <a:t>connects two verb phrases with the second phrase indicating a purpose , it is similar to “to”,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or”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in order to “ in English.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66206" y="4206240"/>
            <a:ext cx="7794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大家决定开一个舞会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来</a:t>
            </a:r>
            <a:r>
              <a:rPr lang="zh-TW" altLang="en-US" sz="5400" dirty="0" smtClean="0"/>
              <a:t>给他过生日。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8145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https://quizlet.com/342615079/flashcards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98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你来做什么？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7020271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/>
              <a:t>来 </a:t>
            </a:r>
            <a:r>
              <a:rPr lang="en-US" altLang="zh-TW" sz="3600" dirty="0" smtClean="0"/>
              <a:t>connecting two verb phrases</a:t>
            </a:r>
            <a:endParaRPr lang="zh-TW" altLang="en-US" sz="3600" dirty="0"/>
          </a:p>
        </p:txBody>
      </p:sp>
      <p:pic>
        <p:nvPicPr>
          <p:cNvPr id="3074" name="Picture 2" descr="C:\Users\ASUS\Desktop\清大\碩二上\實習\上課用\博雅漢語\第九周\图片\买东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25" y="23705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清大\碩二上\實習\上課用\博雅漢語\第九周\图片\吃东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56309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清大\碩二上\實習\上課用\博雅漢語\第九周\图片\上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25" y="476245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清大\碩二上\實習\上課用\博雅漢語\第九周\图片\搬电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52" y="45811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5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5508103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The dynamic particle</a:t>
            </a:r>
            <a:r>
              <a:rPr lang="zh-TW" altLang="en-US" sz="3600" dirty="0" smtClean="0"/>
              <a:t>了</a:t>
            </a:r>
            <a:r>
              <a:rPr lang="en-US" altLang="zh-TW" sz="3600" dirty="0" smtClean="0"/>
              <a:t>(II)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093548"/>
            <a:ext cx="79963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We have already learned that</a:t>
            </a:r>
            <a:r>
              <a:rPr lang="zh-TW" altLang="en-US" sz="2800" dirty="0" smtClean="0"/>
              <a:t>了 </a:t>
            </a:r>
            <a:r>
              <a:rPr lang="en-US" altLang="zh-TW" sz="2800" dirty="0" smtClean="0"/>
              <a:t>can indicate the realization of an action or the emergence of a </a:t>
            </a:r>
            <a:r>
              <a:rPr lang="en-US" altLang="zh-TW" sz="2800" dirty="0" err="1" smtClean="0"/>
              <a:t>state.However</a:t>
            </a:r>
            <a:r>
              <a:rPr lang="en-US" altLang="zh-TW" sz="2800" dirty="0" smtClean="0"/>
              <a:t>, that does not mean that </a:t>
            </a:r>
            <a:r>
              <a:rPr lang="zh-TW" altLang="en-US" sz="2800" dirty="0" smtClean="0"/>
              <a:t>了 </a:t>
            </a:r>
            <a:r>
              <a:rPr lang="en-US" altLang="zh-TW" sz="2800" dirty="0" smtClean="0"/>
              <a:t>is always required with completed actions 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3212976"/>
            <a:ext cx="7919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张天明的父母收入虽然不少，但是供天明和上大学，经济上还是有些压力。他们希望孩子们能受到良好的教育，所以孩子一生下来就开始给他们存教育费。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61892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62355"/>
            <a:ext cx="8229600" cy="595102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比赛一开始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，每个人都紧张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起来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从去年到现在，他慢慢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地存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不少的钱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，大家都很羡慕</a:t>
            </a:r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原来他觉得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身体不舒服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，难怪他今天没来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上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课。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我想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下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课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就去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昨天我给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姐姐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写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一封信。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5508103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The dynamic particle</a:t>
            </a:r>
            <a:r>
              <a:rPr lang="zh-TW" altLang="en-US" sz="3600" dirty="0" smtClean="0"/>
              <a:t>了</a:t>
            </a:r>
            <a:r>
              <a:rPr lang="en-US" altLang="zh-TW" sz="3600" dirty="0" smtClean="0"/>
              <a:t>(II)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55089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421196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Rhetorical questions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512366"/>
            <a:ext cx="849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Rhetorical questions are interrogative in form , but the speaker is really emphasizing a point rather than asking a real question of which an answer is expected.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4077072"/>
            <a:ext cx="6395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他昨天没复习，怎么能考</a:t>
            </a:r>
            <a:r>
              <a:rPr lang="en-US" altLang="zh-TW" sz="5400" dirty="0" smtClean="0"/>
              <a:t>100</a:t>
            </a:r>
            <a:r>
              <a:rPr lang="zh-TW" altLang="en-US" sz="5400" dirty="0" smtClean="0"/>
              <a:t>分呢？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95820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 想 进去？你 有 票 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他 </a:t>
            </a:r>
            <a:r>
              <a:rPr lang="zh-CN" altLang="en-US" dirty="0" smtClean="0"/>
              <a:t>要 </a:t>
            </a:r>
            <a:r>
              <a:rPr lang="zh-CN" altLang="en-US" dirty="0"/>
              <a:t>来 我 家？我 认识 他 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我 已经 说 </a:t>
            </a:r>
            <a:r>
              <a:rPr lang="zh-CN" altLang="en-US" dirty="0" smtClean="0"/>
              <a:t>对</a:t>
            </a:r>
            <a:r>
              <a:rPr lang="zh-CN" altLang="en-US" dirty="0"/>
              <a:t>不起 了。你 还 生气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已经 十一 点 半 了！他 还 没 到 家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六 个 </a:t>
            </a:r>
            <a:r>
              <a:rPr lang="zh-CN" altLang="en-US" dirty="0" smtClean="0"/>
              <a:t>月 </a:t>
            </a:r>
            <a:r>
              <a:rPr lang="zh-CN" altLang="en-US" dirty="0"/>
              <a:t>大 的 宝宝 怎么 会 走路 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/>
              <a:t>你 怎么 能 这样 跟 你 父母 说话 呢？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4211960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600" dirty="0" smtClean="0"/>
              <a:t>Rhetorical questions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17521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2627784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400" dirty="0" smtClean="0"/>
              <a:t>Adverb</a:t>
            </a:r>
            <a:r>
              <a:rPr lang="zh-TW" altLang="en-US" sz="4400" dirty="0" smtClean="0"/>
              <a:t>可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26876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可</a:t>
            </a:r>
            <a:r>
              <a:rPr lang="en-US" altLang="zh-TW" sz="4000" dirty="0" smtClean="0"/>
              <a:t>is employed in colloquial speech to lend force to a statement. You can leave out </a:t>
            </a:r>
            <a:r>
              <a:rPr lang="zh-TW" altLang="en-US" sz="4000" dirty="0" smtClean="0"/>
              <a:t>可 </a:t>
            </a:r>
            <a:r>
              <a:rPr lang="en-US" altLang="zh-TW" sz="4000" dirty="0" smtClean="0"/>
              <a:t>without changing the meaning, but the tone of voice will be weakened.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7584" y="4803733"/>
            <a:ext cx="784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我可做不出这样的事情。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5488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2627784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400" dirty="0" smtClean="0"/>
              <a:t>Adverb</a:t>
            </a:r>
            <a:r>
              <a:rPr lang="zh-TW" altLang="en-US" sz="4400" dirty="0" smtClean="0"/>
              <a:t>可</a:t>
            </a:r>
            <a:endParaRPr lang="zh-TW" altLang="en-US" sz="44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我等了那么久，你来了。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 panose="05000000000000000000" pitchFamily="2" charset="2"/>
              </a:rPr>
              <a:t>我不像你这么有钱，想买什么就买什么。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 panose="05000000000000000000" pitchFamily="2" charset="2"/>
              </a:rPr>
              <a:t>这一个月的衣服，我洗完了。</a:t>
            </a: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 panose="05000000000000000000" pitchFamily="2" charset="2"/>
              </a:rPr>
              <a:t>丽莎真爱看电影，她每天都要看。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 panose="05000000000000000000" pitchFamily="2" charset="2"/>
              </a:rPr>
              <a:t>这个药每四个小时吃一次，你别忘了。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9403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0"/>
            <a:ext cx="4428309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说到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speaking of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1484784"/>
            <a:ext cx="655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To expand on a topic already mentioned, we can say </a:t>
            </a:r>
            <a:r>
              <a:rPr lang="zh-TW" altLang="en-US" sz="3600" dirty="0" smtClean="0"/>
              <a:t>说到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852" y="33569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说到钱，我的同屋今天跟我说，他妈妈生气了，不给他钱了。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1974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A</a:t>
            </a:r>
            <a:r>
              <a:rPr lang="zh-CN" altLang="en-US" dirty="0" smtClean="0"/>
              <a:t>：爸爸的头发越来越少了。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B</a:t>
            </a:r>
            <a:r>
              <a:rPr lang="zh-CN" altLang="en-US" dirty="0" smtClean="0"/>
              <a:t>：说到爸爸，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74712" y="3717032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A</a:t>
            </a:r>
            <a:r>
              <a:rPr lang="zh-CN" altLang="en-US" dirty="0" smtClean="0"/>
              <a:t>：昨天我写作业写到</a:t>
            </a:r>
            <a:r>
              <a:rPr lang="en-US" altLang="zh-CN" dirty="0" smtClean="0"/>
              <a:t>3</a:t>
            </a:r>
            <a:r>
              <a:rPr lang="zh-CN" altLang="en-US" dirty="0" smtClean="0"/>
              <a:t>点。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 smtClean="0"/>
              <a:t>B</a:t>
            </a:r>
            <a:r>
              <a:rPr lang="zh-CN" altLang="en-US" dirty="0" smtClean="0"/>
              <a:t>：说到作业，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-1" y="0"/>
            <a:ext cx="4428309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说到</a:t>
            </a:r>
            <a:r>
              <a:rPr lang="en-US" altLang="zh-TW" sz="4400" dirty="0"/>
              <a:t> </a:t>
            </a:r>
            <a:r>
              <a:rPr lang="en-US" altLang="zh-TW" sz="4400" dirty="0" smtClean="0"/>
              <a:t>speaking of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311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" y="0"/>
            <a:ext cx="7884369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/>
              <a:t>不是</a:t>
            </a:r>
            <a:r>
              <a:rPr lang="en-US" altLang="zh-TW" sz="3200" dirty="0" smtClean="0"/>
              <a:t>A</a:t>
            </a:r>
            <a:r>
              <a:rPr lang="zh-TW" altLang="en-US" sz="3200" dirty="0" smtClean="0"/>
              <a:t>就是</a:t>
            </a:r>
            <a:r>
              <a:rPr lang="en-US" altLang="zh-TW" sz="3200" dirty="0" smtClean="0"/>
              <a:t>B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if it is not </a:t>
            </a:r>
            <a:r>
              <a:rPr lang="en-US" altLang="zh-TW" sz="3200" dirty="0" err="1" smtClean="0"/>
              <a:t>A,it</a:t>
            </a:r>
            <a:r>
              <a:rPr lang="en-US" altLang="zh-TW" sz="3200" dirty="0" smtClean="0"/>
              <a:t> is B;either A or B)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5576" y="14847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The pattern is often used to enumerate two predictable scenarios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4137" y="3383280"/>
            <a:ext cx="844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她嫌学校餐厅的菜不好吃，不是叫外卖，就是跟同学去饭馆。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7600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bomb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If you see the bomb, please clap.</a:t>
            </a:r>
          </a:p>
          <a:p>
            <a:r>
              <a:rPr lang="en-US" altLang="zh-TW" dirty="0" smtClean="0"/>
              <a:t>https://quizlet.com/342619107/flashcards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60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老张去哪里了？（办公室、女朋友家）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你在这家餐馆都吃什么？（糖醋鱼、芥兰牛肉）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/>
              <a:t>这里冬天的天气怎么样？（下雨、下雪）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/>
              <a:t>这是谁的书？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你这两</a:t>
            </a:r>
            <a:r>
              <a:rPr lang="zh-CN" altLang="en-US" dirty="0" smtClean="0">
                <a:sym typeface="Wingdings" panose="05000000000000000000" pitchFamily="2" charset="2"/>
              </a:rPr>
              <a:t>天忙</a:t>
            </a:r>
            <a:r>
              <a:rPr lang="zh-CN" altLang="en-US" dirty="0" smtClean="0">
                <a:sym typeface="Wingdings" panose="05000000000000000000" pitchFamily="2" charset="2"/>
              </a:rPr>
              <a:t>什么？（查资料、写报告）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-1" y="0"/>
            <a:ext cx="7884369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/>
              <a:t>不是</a:t>
            </a:r>
            <a:r>
              <a:rPr lang="en-US" altLang="zh-TW" sz="3200" dirty="0" smtClean="0"/>
              <a:t>A</a:t>
            </a:r>
            <a:r>
              <a:rPr lang="zh-TW" altLang="en-US" sz="3200" dirty="0" smtClean="0"/>
              <a:t>就是</a:t>
            </a:r>
            <a:r>
              <a:rPr lang="en-US" altLang="zh-TW" sz="3200" dirty="0" smtClean="0"/>
              <a:t>B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if it is not </a:t>
            </a:r>
            <a:r>
              <a:rPr lang="en-US" altLang="zh-TW" sz="3200" dirty="0" err="1" smtClean="0"/>
              <a:t>A,it</a:t>
            </a:r>
            <a:r>
              <a:rPr lang="en-US" altLang="zh-TW" sz="3200" dirty="0" smtClean="0"/>
              <a:t> is B;either A or B)</a:t>
            </a:r>
          </a:p>
        </p:txBody>
      </p:sp>
    </p:spTree>
    <p:extLst>
      <p:ext uri="{BB962C8B-B14F-4D97-AF65-F5344CB8AC3E}">
        <p14:creationId xmlns:p14="http://schemas.microsoft.com/office/powerpoint/2010/main" val="171595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96" y="0"/>
            <a:ext cx="424847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多（</a:t>
            </a:r>
            <a:r>
              <a:rPr lang="en-US" altLang="zh-TW" sz="4400" dirty="0" smtClean="0"/>
              <a:t>how…it is!)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6" y="137346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This is an adverb used as an intensifier in exclamatory sentences</a:t>
            </a:r>
          </a:p>
        </p:txBody>
      </p:sp>
      <p:sp>
        <p:nvSpPr>
          <p:cNvPr id="6" name="矩形 5"/>
          <p:cNvSpPr/>
          <p:nvPr/>
        </p:nvSpPr>
        <p:spPr>
          <a:xfrm>
            <a:off x="2387706" y="3224440"/>
            <a:ext cx="4309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srgbClr val="333333"/>
                </a:solidFill>
                <a:latin typeface="Open Sans"/>
              </a:rPr>
              <a:t>Subj. + </a:t>
            </a:r>
            <a:r>
              <a:rPr lang="zh-TW" altLang="en-US" sz="4800" dirty="0">
                <a:solidFill>
                  <a:srgbClr val="333333"/>
                </a:solidFill>
                <a:latin typeface="Open Sans"/>
              </a:rPr>
              <a:t>多 </a:t>
            </a:r>
            <a:r>
              <a:rPr lang="en-US" altLang="zh-TW" sz="4800" dirty="0">
                <a:solidFill>
                  <a:srgbClr val="333333"/>
                </a:solidFill>
                <a:latin typeface="Open Sans"/>
              </a:rPr>
              <a:t>+ Adj.</a:t>
            </a:r>
            <a:endParaRPr lang="zh-TW" altLang="en-US" sz="4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5576" y="4367981"/>
            <a:ext cx="7524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/>
              <a:t>学中文多有意思啊！</a:t>
            </a:r>
            <a:endParaRPr lang="en-US" altLang="zh-TW" sz="6600" dirty="0" smtClean="0"/>
          </a:p>
        </p:txBody>
      </p:sp>
    </p:spTree>
    <p:extLst>
      <p:ext uri="{BB962C8B-B14F-4D97-AF65-F5344CB8AC3E}">
        <p14:creationId xmlns:p14="http://schemas.microsoft.com/office/powerpoint/2010/main" val="2156873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一个人住，想做什么就做什么，很自由。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CN" altLang="en-US" dirty="0" smtClean="0"/>
              <a:t>你男朋友像做饭给你吃，你觉得自己做饭很麻烦。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96" y="0"/>
            <a:ext cx="4248472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多（</a:t>
            </a:r>
            <a:r>
              <a:rPr lang="en-US" altLang="zh-TW" sz="4400" dirty="0" smtClean="0"/>
              <a:t>how…it is!) </a:t>
            </a:r>
          </a:p>
        </p:txBody>
      </p:sp>
    </p:spTree>
    <p:extLst>
      <p:ext uri="{BB962C8B-B14F-4D97-AF65-F5344CB8AC3E}">
        <p14:creationId xmlns:p14="http://schemas.microsoft.com/office/powerpoint/2010/main" val="3622553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你觉得一边读书一边打工挣钱有什么好处？有什么坏处？</a:t>
            </a:r>
            <a:endParaRPr lang="zh-TW" altLang="en-US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CN" altLang="en-US" sz="3900" b="0" dirty="0">
                <a:solidFill>
                  <a:schemeClr val="accent6">
                    <a:lumMod val="75000"/>
                  </a:schemeClr>
                </a:solidFill>
              </a:rPr>
              <a:t>好</a:t>
            </a:r>
            <a:r>
              <a:rPr lang="zh-CN" altLang="en-US" sz="3900" b="0" dirty="0" smtClean="0">
                <a:solidFill>
                  <a:schemeClr val="accent6">
                    <a:lumMod val="75000"/>
                  </a:schemeClr>
                </a:solidFill>
              </a:rPr>
              <a:t>处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</a:t>
            </a:r>
          </a:p>
          <a:p>
            <a:pPr marL="0" indent="0">
              <a:buNone/>
            </a:pPr>
            <a:r>
              <a:rPr lang="en-US" altLang="zh-CN" dirty="0" smtClean="0"/>
              <a:t>2. </a:t>
            </a:r>
          </a:p>
          <a:p>
            <a:pPr marL="0" indent="0">
              <a:buNone/>
            </a:pPr>
            <a:r>
              <a:rPr lang="en-US" altLang="zh-CN" dirty="0" smtClean="0"/>
              <a:t>3. 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b="0" dirty="0" smtClean="0">
                <a:solidFill>
                  <a:schemeClr val="accent6">
                    <a:lumMod val="75000"/>
                  </a:schemeClr>
                </a:solidFill>
              </a:rPr>
              <a:t>坏处</a:t>
            </a:r>
            <a:endParaRPr lang="zh-TW" altLang="en-US" sz="36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</a:t>
            </a:r>
          </a:p>
          <a:p>
            <a:pPr marL="0" indent="0">
              <a:buNone/>
            </a:pPr>
            <a:r>
              <a:rPr lang="en-US" altLang="zh-CN" dirty="0" smtClean="0"/>
              <a:t>2. </a:t>
            </a:r>
          </a:p>
          <a:p>
            <a:pPr marL="0" indent="0">
              <a:buNone/>
            </a:pPr>
            <a:r>
              <a:rPr lang="en-US" altLang="zh-CN" dirty="0" smtClean="0"/>
              <a:t>3.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905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37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一、不变调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/>
              <a:t>一、不</a:t>
            </a:r>
            <a:r>
              <a:rPr lang="en-US" altLang="zh-CN" sz="3600" dirty="0" smtClean="0"/>
              <a:t>+1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声</a:t>
            </a:r>
            <a:r>
              <a:rPr lang="en-US" altLang="zh-CN" sz="3600" dirty="0" smtClean="0">
                <a:sym typeface="Wingdings" panose="05000000000000000000" pitchFamily="2" charset="2"/>
              </a:rPr>
              <a:t> </a:t>
            </a:r>
            <a:r>
              <a:rPr lang="zh-CN" altLang="en-US" sz="3600" dirty="0" smtClean="0">
                <a:sym typeface="Wingdings" panose="05000000000000000000" pitchFamily="2" charset="2"/>
              </a:rPr>
              <a:t>四声</a:t>
            </a:r>
            <a:r>
              <a:rPr lang="en-US" altLang="zh-CN" sz="3600" dirty="0" smtClean="0">
                <a:sym typeface="Wingdings" panose="05000000000000000000" pitchFamily="2" charset="2"/>
              </a:rPr>
              <a:t>+</a:t>
            </a:r>
            <a:r>
              <a:rPr lang="en-US" altLang="zh-CN" sz="3600" dirty="0" smtClean="0"/>
              <a:t> 1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3</a:t>
            </a:r>
            <a:r>
              <a:rPr lang="zh-CN" altLang="en-US" sz="3600" dirty="0" smtClean="0"/>
              <a:t>声</a:t>
            </a:r>
            <a:endParaRPr lang="en-US" altLang="zh-CN" sz="3600" dirty="0" smtClean="0"/>
          </a:p>
        </p:txBody>
      </p:sp>
      <p:sp>
        <p:nvSpPr>
          <p:cNvPr id="4" name="矩形 3"/>
          <p:cNvSpPr/>
          <p:nvPr/>
        </p:nvSpPr>
        <p:spPr>
          <a:xfrm>
            <a:off x="467544" y="389066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/>
              <a:t>一、不</a:t>
            </a:r>
            <a:r>
              <a:rPr lang="en-US" altLang="zh-CN" sz="3600" dirty="0" smtClean="0"/>
              <a:t>+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声             </a:t>
            </a:r>
            <a:r>
              <a:rPr lang="en-US" altLang="zh-CN" sz="3600" dirty="0" smtClean="0">
                <a:sym typeface="Wingdings" panose="05000000000000000000" pitchFamily="2" charset="2"/>
              </a:rPr>
              <a:t></a:t>
            </a:r>
            <a:r>
              <a:rPr lang="zh-CN" altLang="en-US" sz="3600" dirty="0" smtClean="0">
                <a:sym typeface="Wingdings" panose="05000000000000000000" pitchFamily="2" charset="2"/>
              </a:rPr>
              <a:t>二声</a:t>
            </a:r>
            <a:r>
              <a:rPr lang="en-US" altLang="zh-CN" sz="3600" dirty="0" smtClean="0">
                <a:sym typeface="Wingdings" panose="05000000000000000000" pitchFamily="2" charset="2"/>
              </a:rPr>
              <a:t>+</a:t>
            </a:r>
            <a:r>
              <a:rPr lang="zh-CN" altLang="en-US" sz="3600" dirty="0" smtClean="0">
                <a:sym typeface="Wingdings" panose="05000000000000000000" pitchFamily="2" charset="2"/>
              </a:rPr>
              <a:t>四声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363587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93356"/>
              </p:ext>
            </p:extLst>
          </p:nvPr>
        </p:nvGraphicFramePr>
        <p:xfrm>
          <a:off x="457200" y="1600200"/>
          <a:ext cx="7643192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一</a:t>
                      </a:r>
                      <a:endParaRPr lang="zh-TW" altLang="en-US" sz="3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Yì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1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天 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tiān</a:t>
                      </a:r>
                      <a:r>
                        <a:rPr lang="zh-TW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周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zhōu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</a:t>
                      </a:r>
                      <a:r>
                        <a:rPr lang="zh-TW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张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hāng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2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nián</a:t>
                      </a:r>
                      <a:r>
                        <a:rPr lang="zh-TW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rén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直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zhí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3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碗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wǎn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朵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duǒ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起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qǐ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yí</a:t>
                      </a:r>
                      <a:endParaRPr lang="zh-TW" altLang="en-US" sz="3200" dirty="0" smtClean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4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gè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dìng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样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yàng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下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xià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不</a:t>
                      </a:r>
                      <a:endParaRPr lang="zh-TW" altLang="en-US" sz="3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bù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1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吃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chī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喝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hē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说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shuō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2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忙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máng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难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nán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néng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/>
                        <a:t>3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好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hǎo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冷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lěng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懂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dǒng</a:t>
                      </a:r>
                      <a:endParaRPr lang="zh-TW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bú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4</a:t>
                      </a:r>
                      <a:r>
                        <a:rPr lang="zh-CN" altLang="en-US" sz="3200" dirty="0" smtClean="0"/>
                        <a:t>声</a:t>
                      </a:r>
                      <a:endParaRPr lang="zh-TW" altLang="en-US" sz="3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去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qù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会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huì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对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duì</a:t>
                      </a:r>
                      <a:r>
                        <a:rPr lang="en-US" altLang="zh-TW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热</a:t>
                      </a:r>
                      <a:r>
                        <a:rPr lang="en-US" altLang="zh-TW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rè</a:t>
                      </a:r>
                      <a:endParaRPr lang="en-US" altLang="zh-TW" sz="3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2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不少</a:t>
            </a:r>
            <a:endParaRPr lang="en-US" altLang="zh-CN" dirty="0" smtClean="0"/>
          </a:p>
          <a:p>
            <a:r>
              <a:rPr lang="zh-CN" altLang="en-US" dirty="0"/>
              <a:t>一生下</a:t>
            </a:r>
            <a:r>
              <a:rPr lang="zh-CN" altLang="en-US" dirty="0" smtClean="0"/>
              <a:t>来</a:t>
            </a:r>
            <a:endParaRPr lang="en-US" altLang="zh-CN" dirty="0" smtClean="0"/>
          </a:p>
          <a:p>
            <a:r>
              <a:rPr lang="zh-CN" altLang="en-US" dirty="0"/>
              <a:t>不</a:t>
            </a:r>
            <a:r>
              <a:rPr lang="zh-CN" altLang="en-US" dirty="0" smtClean="0"/>
              <a:t>断</a:t>
            </a:r>
            <a:endParaRPr lang="en-US" altLang="zh-CN" dirty="0" smtClean="0"/>
          </a:p>
          <a:p>
            <a:r>
              <a:rPr lang="zh-CN" altLang="en-US" dirty="0" smtClean="0"/>
              <a:t>一点儿</a:t>
            </a:r>
            <a:endParaRPr lang="en-US" altLang="zh-CN" dirty="0" smtClean="0"/>
          </a:p>
          <a:p>
            <a:r>
              <a:rPr lang="zh-CN" altLang="en-US" dirty="0" smtClean="0"/>
              <a:t>一些</a:t>
            </a:r>
            <a:endParaRPr lang="en-US" altLang="zh-CN" dirty="0" smtClean="0"/>
          </a:p>
          <a:p>
            <a:r>
              <a:rPr lang="zh-CN" altLang="en-US" dirty="0"/>
              <a:t>不</a:t>
            </a:r>
            <a:r>
              <a:rPr lang="zh-CN" altLang="en-US" dirty="0" smtClean="0"/>
              <a:t>太多</a:t>
            </a:r>
            <a:endParaRPr lang="en-US" altLang="zh-CN" dirty="0" smtClean="0"/>
          </a:p>
          <a:p>
            <a:r>
              <a:rPr lang="zh-CN" altLang="en-US" dirty="0" smtClean="0"/>
              <a:t>不是</a:t>
            </a:r>
            <a:endParaRPr lang="en-US" altLang="zh-CN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004048" y="1628800"/>
            <a:ext cx="3394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不够</a:t>
            </a:r>
            <a:endParaRPr lang="en-US" altLang="zh-CN" dirty="0" smtClean="0"/>
          </a:p>
          <a:p>
            <a:r>
              <a:rPr lang="zh-CN" altLang="en-US" dirty="0" smtClean="0"/>
              <a:t>不用</a:t>
            </a:r>
            <a:endParaRPr lang="en-US" altLang="zh-CN" dirty="0" smtClean="0"/>
          </a:p>
          <a:p>
            <a:r>
              <a:rPr lang="zh-CN" altLang="en-US" dirty="0"/>
              <a:t>不想想</a:t>
            </a:r>
            <a:endParaRPr lang="en-US" altLang="zh-CN" dirty="0" smtClean="0"/>
          </a:p>
          <a:p>
            <a:r>
              <a:rPr lang="zh-CN" altLang="en-US" dirty="0"/>
              <a:t>不容易</a:t>
            </a:r>
            <a:endParaRPr lang="en-US" altLang="zh-CN" dirty="0" smtClean="0"/>
          </a:p>
          <a:p>
            <a:r>
              <a:rPr lang="zh-CN" altLang="en-US" dirty="0" smtClean="0"/>
              <a:t>做不出</a:t>
            </a:r>
            <a:endParaRPr lang="en-US" altLang="zh-CN" dirty="0" smtClean="0"/>
          </a:p>
          <a:p>
            <a:r>
              <a:rPr lang="zh-CN" altLang="en-US" dirty="0"/>
              <a:t>不知道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4066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声调练习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上个月父母给的零用钱，她不到十天就花完了，又跟妈妈要了一些，还是不够。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72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上个月父母</a:t>
            </a:r>
            <a:endParaRPr lang="en-US" altLang="zh-CN" dirty="0" smtClean="0"/>
          </a:p>
          <a:p>
            <a:r>
              <a:rPr lang="zh-CN" altLang="en-US" dirty="0" smtClean="0"/>
              <a:t>上个月父母给的零用钱，</a:t>
            </a:r>
            <a:endParaRPr lang="zh-TW" altLang="en-US" dirty="0" smtClean="0"/>
          </a:p>
          <a:p>
            <a:r>
              <a:rPr lang="zh-CN" altLang="en-US" dirty="0" smtClean="0"/>
              <a:t>上个月父母给的零用钱，她不到十天</a:t>
            </a:r>
            <a:endParaRPr lang="zh-TW" altLang="en-US" dirty="0" smtClean="0"/>
          </a:p>
          <a:p>
            <a:r>
              <a:rPr lang="zh-CN" altLang="en-US" dirty="0" smtClean="0"/>
              <a:t>上个月父母给的零用钱，她不到十天就花完了，</a:t>
            </a:r>
            <a:endParaRPr lang="en-US" altLang="zh-CN" dirty="0" smtClean="0"/>
          </a:p>
          <a:p>
            <a:r>
              <a:rPr lang="zh-CN" altLang="en-US" dirty="0" smtClean="0"/>
              <a:t>上个月父母给的零用钱，她不到十天就花完了，又跟妈妈</a:t>
            </a:r>
            <a:endParaRPr lang="zh-TW" altLang="en-US" dirty="0" smtClean="0"/>
          </a:p>
          <a:p>
            <a:r>
              <a:rPr lang="zh-CN" altLang="en-US" dirty="0" smtClean="0"/>
              <a:t>上个月父母给的零用钱，她不到十天就花完了，又跟妈妈要了一些，</a:t>
            </a:r>
            <a:endParaRPr lang="en-US" altLang="zh-CN" dirty="0" smtClean="0"/>
          </a:p>
          <a:p>
            <a:r>
              <a:rPr lang="zh-CN" altLang="en-US" dirty="0" smtClean="0"/>
              <a:t>上个月父母给的零用钱，她不到十天就花完了，又跟妈妈要了一些，还是不够。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48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SUS\Desktop\清大\碩二上\實習\上課用\drill\GROUP 3\1122\擷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81009" cy="60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8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1429</Words>
  <Application>Microsoft Office PowerPoint</Application>
  <PresentationFormat>如螢幕大小 (4:3)</PresentationFormat>
  <Paragraphs>158</Paragraphs>
  <Slides>34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Open Sans</vt:lpstr>
      <vt:lpstr>宋体</vt:lpstr>
      <vt:lpstr>宋体</vt:lpstr>
      <vt:lpstr>新細明體</vt:lpstr>
      <vt:lpstr>Arial</vt:lpstr>
      <vt:lpstr>Calibri</vt:lpstr>
      <vt:lpstr>Wingdings</vt:lpstr>
      <vt:lpstr>Office 佈景主題</vt:lpstr>
      <vt:lpstr>第八课  打工</vt:lpstr>
      <vt:lpstr>生词</vt:lpstr>
      <vt:lpstr>bomb</vt:lpstr>
      <vt:lpstr>一、不变调</vt:lpstr>
      <vt:lpstr>PowerPoint 簡報</vt:lpstr>
      <vt:lpstr>练习</vt:lpstr>
      <vt:lpstr>声调练习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你来做什么？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你觉得一边读书一边打工挣钱有什么好处？有什么坏处？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第八课  打工</dc:title>
  <dc:creator>ASUS</dc:creator>
  <cp:lastModifiedBy>ASUS</cp:lastModifiedBy>
  <cp:revision>18</cp:revision>
  <dcterms:created xsi:type="dcterms:W3CDTF">2018-11-21T13:37:19Z</dcterms:created>
  <dcterms:modified xsi:type="dcterms:W3CDTF">2018-12-01T22:29:17Z</dcterms:modified>
</cp:coreProperties>
</file>