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2" r:id="rId3"/>
    <p:sldId id="257" r:id="rId4"/>
    <p:sldId id="258" r:id="rId5"/>
    <p:sldId id="259" r:id="rId6"/>
    <p:sldId id="260" r:id="rId7"/>
    <p:sldId id="261" r:id="rId8"/>
    <p:sldId id="262" r:id="rId9"/>
    <p:sldId id="263" r:id="rId10"/>
    <p:sldId id="264" r:id="rId11"/>
    <p:sldId id="265" r:id="rId12"/>
    <p:sldId id="281" r:id="rId13"/>
    <p:sldId id="283" r:id="rId14"/>
    <p:sldId id="266" r:id="rId15"/>
    <p:sldId id="268" r:id="rId16"/>
    <p:sldId id="269" r:id="rId17"/>
    <p:sldId id="273" r:id="rId18"/>
    <p:sldId id="274" r:id="rId19"/>
    <p:sldId id="270" r:id="rId20"/>
    <p:sldId id="271" r:id="rId21"/>
    <p:sldId id="272" r:id="rId22"/>
    <p:sldId id="275" r:id="rId23"/>
    <p:sldId id="276" r:id="rId24"/>
    <p:sldId id="277" r:id="rId25"/>
    <p:sldId id="278" r:id="rId26"/>
    <p:sldId id="279" r:id="rId27"/>
    <p:sldId id="280"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3692"/>
  </p:normalViewPr>
  <p:slideViewPr>
    <p:cSldViewPr snapToGrid="0" snapToObjects="1">
      <p:cViewPr>
        <p:scale>
          <a:sx n="100" d="100"/>
          <a:sy n="100" d="100"/>
        </p:scale>
        <p:origin x="904" y="-5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186771-9945-1A41-A77C-D09C67348B2F}" type="datetimeFigureOut">
              <a:rPr lang="en-US" smtClean="0"/>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82337-ABF4-9E49-A00E-57797C2852EE}" type="slidenum">
              <a:rPr lang="en-US" smtClean="0"/>
              <a:t>‹#›</a:t>
            </a:fld>
            <a:endParaRPr lang="en-US"/>
          </a:p>
        </p:txBody>
      </p:sp>
    </p:spTree>
    <p:extLst>
      <p:ext uri="{BB962C8B-B14F-4D97-AF65-F5344CB8AC3E}">
        <p14:creationId xmlns:p14="http://schemas.microsoft.com/office/powerpoint/2010/main" val="421581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86771-9945-1A41-A77C-D09C67348B2F}" type="datetimeFigureOut">
              <a:rPr lang="en-US" smtClean="0"/>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82337-ABF4-9E49-A00E-57797C2852EE}" type="slidenum">
              <a:rPr lang="en-US" smtClean="0"/>
              <a:t>‹#›</a:t>
            </a:fld>
            <a:endParaRPr lang="en-US"/>
          </a:p>
        </p:txBody>
      </p:sp>
    </p:spTree>
    <p:extLst>
      <p:ext uri="{BB962C8B-B14F-4D97-AF65-F5344CB8AC3E}">
        <p14:creationId xmlns:p14="http://schemas.microsoft.com/office/powerpoint/2010/main" val="170032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86771-9945-1A41-A77C-D09C67348B2F}" type="datetimeFigureOut">
              <a:rPr lang="en-US" smtClean="0"/>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82337-ABF4-9E49-A00E-57797C2852EE}" type="slidenum">
              <a:rPr lang="en-US" smtClean="0"/>
              <a:t>‹#›</a:t>
            </a:fld>
            <a:endParaRPr lang="en-US"/>
          </a:p>
        </p:txBody>
      </p:sp>
    </p:spTree>
    <p:extLst>
      <p:ext uri="{BB962C8B-B14F-4D97-AF65-F5344CB8AC3E}">
        <p14:creationId xmlns:p14="http://schemas.microsoft.com/office/powerpoint/2010/main" val="905611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86771-9945-1A41-A77C-D09C67348B2F}" type="datetimeFigureOut">
              <a:rPr lang="en-US" smtClean="0"/>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82337-ABF4-9E49-A00E-57797C2852EE}" type="slidenum">
              <a:rPr lang="en-US" smtClean="0"/>
              <a:t>‹#›</a:t>
            </a:fld>
            <a:endParaRPr lang="en-US"/>
          </a:p>
        </p:txBody>
      </p:sp>
    </p:spTree>
    <p:extLst>
      <p:ext uri="{BB962C8B-B14F-4D97-AF65-F5344CB8AC3E}">
        <p14:creationId xmlns:p14="http://schemas.microsoft.com/office/powerpoint/2010/main" val="463373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186771-9945-1A41-A77C-D09C67348B2F}" type="datetimeFigureOut">
              <a:rPr lang="en-US" smtClean="0"/>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82337-ABF4-9E49-A00E-57797C2852EE}" type="slidenum">
              <a:rPr lang="en-US" smtClean="0"/>
              <a:t>‹#›</a:t>
            </a:fld>
            <a:endParaRPr lang="en-US"/>
          </a:p>
        </p:txBody>
      </p:sp>
    </p:spTree>
    <p:extLst>
      <p:ext uri="{BB962C8B-B14F-4D97-AF65-F5344CB8AC3E}">
        <p14:creationId xmlns:p14="http://schemas.microsoft.com/office/powerpoint/2010/main" val="4093974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186771-9945-1A41-A77C-D09C67348B2F}" type="datetimeFigureOut">
              <a:rPr lang="en-US" smtClean="0"/>
              <a:t>10/7/18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82337-ABF4-9E49-A00E-57797C2852EE}" type="slidenum">
              <a:rPr lang="en-US" smtClean="0"/>
              <a:t>‹#›</a:t>
            </a:fld>
            <a:endParaRPr lang="en-US"/>
          </a:p>
        </p:txBody>
      </p:sp>
    </p:spTree>
    <p:extLst>
      <p:ext uri="{BB962C8B-B14F-4D97-AF65-F5344CB8AC3E}">
        <p14:creationId xmlns:p14="http://schemas.microsoft.com/office/powerpoint/2010/main" val="250581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186771-9945-1A41-A77C-D09C67348B2F}" type="datetimeFigureOut">
              <a:rPr lang="en-US" smtClean="0"/>
              <a:t>10/7/18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82337-ABF4-9E49-A00E-57797C2852EE}" type="slidenum">
              <a:rPr lang="en-US" smtClean="0"/>
              <a:t>‹#›</a:t>
            </a:fld>
            <a:endParaRPr lang="en-US"/>
          </a:p>
        </p:txBody>
      </p:sp>
    </p:spTree>
    <p:extLst>
      <p:ext uri="{BB962C8B-B14F-4D97-AF65-F5344CB8AC3E}">
        <p14:creationId xmlns:p14="http://schemas.microsoft.com/office/powerpoint/2010/main" val="1583641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186771-9945-1A41-A77C-D09C67348B2F}" type="datetimeFigureOut">
              <a:rPr lang="en-US" smtClean="0"/>
              <a:t>10/7/18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82337-ABF4-9E49-A00E-57797C2852EE}" type="slidenum">
              <a:rPr lang="en-US" smtClean="0"/>
              <a:t>‹#›</a:t>
            </a:fld>
            <a:endParaRPr lang="en-US"/>
          </a:p>
        </p:txBody>
      </p:sp>
    </p:spTree>
    <p:extLst>
      <p:ext uri="{BB962C8B-B14F-4D97-AF65-F5344CB8AC3E}">
        <p14:creationId xmlns:p14="http://schemas.microsoft.com/office/powerpoint/2010/main" val="361287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86771-9945-1A41-A77C-D09C67348B2F}" type="datetimeFigureOut">
              <a:rPr lang="en-US" smtClean="0"/>
              <a:t>10/7/18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82337-ABF4-9E49-A00E-57797C2852EE}" type="slidenum">
              <a:rPr lang="en-US" smtClean="0"/>
              <a:t>‹#›</a:t>
            </a:fld>
            <a:endParaRPr lang="en-US"/>
          </a:p>
        </p:txBody>
      </p:sp>
    </p:spTree>
    <p:extLst>
      <p:ext uri="{BB962C8B-B14F-4D97-AF65-F5344CB8AC3E}">
        <p14:creationId xmlns:p14="http://schemas.microsoft.com/office/powerpoint/2010/main" val="2632515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186771-9945-1A41-A77C-D09C67348B2F}" type="datetimeFigureOut">
              <a:rPr lang="en-US" smtClean="0"/>
              <a:t>10/7/18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82337-ABF4-9E49-A00E-57797C2852EE}" type="slidenum">
              <a:rPr lang="en-US" smtClean="0"/>
              <a:t>‹#›</a:t>
            </a:fld>
            <a:endParaRPr lang="en-US"/>
          </a:p>
        </p:txBody>
      </p:sp>
    </p:spTree>
    <p:extLst>
      <p:ext uri="{BB962C8B-B14F-4D97-AF65-F5344CB8AC3E}">
        <p14:creationId xmlns:p14="http://schemas.microsoft.com/office/powerpoint/2010/main" val="330325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186771-9945-1A41-A77C-D09C67348B2F}" type="datetimeFigureOut">
              <a:rPr lang="en-US" smtClean="0"/>
              <a:t>10/7/18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82337-ABF4-9E49-A00E-57797C2852EE}" type="slidenum">
              <a:rPr lang="en-US" smtClean="0"/>
              <a:t>‹#›</a:t>
            </a:fld>
            <a:endParaRPr lang="en-US"/>
          </a:p>
        </p:txBody>
      </p:sp>
    </p:spTree>
    <p:extLst>
      <p:ext uri="{BB962C8B-B14F-4D97-AF65-F5344CB8AC3E}">
        <p14:creationId xmlns:p14="http://schemas.microsoft.com/office/powerpoint/2010/main" val="29167930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100000">
              <a:srgbClr val="FFFFFF"/>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86771-9945-1A41-A77C-D09C67348B2F}" type="datetimeFigureOut">
              <a:rPr lang="en-US" smtClean="0"/>
              <a:t>10/7/18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82337-ABF4-9E49-A00E-57797C2852EE}" type="slidenum">
              <a:rPr lang="en-US" smtClean="0"/>
              <a:t>‹#›</a:t>
            </a:fld>
            <a:endParaRPr lang="en-US"/>
          </a:p>
        </p:txBody>
      </p:sp>
    </p:spTree>
    <p:extLst>
      <p:ext uri="{BB962C8B-B14F-4D97-AF65-F5344CB8AC3E}">
        <p14:creationId xmlns:p14="http://schemas.microsoft.com/office/powerpoint/2010/main" val="2458133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Taiwan: Island at the Crossroads	</a:t>
            </a:r>
            <a:endParaRPr lang="en-US" dirty="0"/>
          </a:p>
        </p:txBody>
      </p:sp>
      <p:sp>
        <p:nvSpPr>
          <p:cNvPr id="3" name="Subtitle 2"/>
          <p:cNvSpPr>
            <a:spLocks noGrp="1"/>
          </p:cNvSpPr>
          <p:nvPr>
            <p:ph type="subTitle" idx="1"/>
          </p:nvPr>
        </p:nvSpPr>
        <p:spPr/>
        <p:txBody>
          <a:bodyPr>
            <a:normAutofit/>
          </a:bodyPr>
          <a:lstStyle/>
          <a:p>
            <a:r>
              <a:rPr lang="en-US" sz="2400" dirty="0" smtClean="0">
                <a:solidFill>
                  <a:schemeClr val="tx2">
                    <a:lumMod val="75000"/>
                  </a:schemeClr>
                </a:solidFill>
              </a:rPr>
              <a:t>Evan Dawley</a:t>
            </a:r>
          </a:p>
          <a:p>
            <a:r>
              <a:rPr lang="en-US" sz="2400" dirty="0" err="1" smtClean="0">
                <a:solidFill>
                  <a:schemeClr val="tx2">
                    <a:lumMod val="75000"/>
                  </a:schemeClr>
                </a:solidFill>
              </a:rPr>
              <a:t>Goucher</a:t>
            </a:r>
            <a:r>
              <a:rPr lang="en-US" sz="2400" dirty="0" smtClean="0">
                <a:solidFill>
                  <a:schemeClr val="tx2">
                    <a:lumMod val="75000"/>
                  </a:schemeClr>
                </a:solidFill>
              </a:rPr>
              <a:t> College</a:t>
            </a:r>
          </a:p>
          <a:p>
            <a:r>
              <a:rPr lang="en-US" sz="2400" dirty="0" smtClean="0">
                <a:solidFill>
                  <a:schemeClr val="tx2">
                    <a:lumMod val="75000"/>
                  </a:schemeClr>
                </a:solidFill>
              </a:rPr>
              <a:t>Baltimore, MD</a:t>
            </a:r>
            <a:endParaRPr lang="en-US" sz="2400" dirty="0">
              <a:solidFill>
                <a:schemeClr val="tx2">
                  <a:lumMod val="75000"/>
                </a:schemeClr>
              </a:solidFill>
            </a:endParaRPr>
          </a:p>
        </p:txBody>
      </p:sp>
    </p:spTree>
    <p:extLst>
      <p:ext uri="{BB962C8B-B14F-4D97-AF65-F5344CB8AC3E}">
        <p14:creationId xmlns:p14="http://schemas.microsoft.com/office/powerpoint/2010/main" val="4090323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4648" y="598570"/>
            <a:ext cx="6941738" cy="5591515"/>
          </a:xfrm>
          <a:prstGeom prst="rect">
            <a:avLst/>
          </a:prstGeom>
        </p:spPr>
      </p:pic>
    </p:spTree>
    <p:extLst>
      <p:ext uri="{BB962C8B-B14F-4D97-AF65-F5344CB8AC3E}">
        <p14:creationId xmlns:p14="http://schemas.microsoft.com/office/powerpoint/2010/main" val="2315940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ngmap.jpg"/>
          <p:cNvPicPr>
            <a:picLocks noChangeAspect="1"/>
          </p:cNvPicPr>
          <p:nvPr/>
        </p:nvPicPr>
        <p:blipFill>
          <a:blip r:embed="rId2"/>
          <a:stretch>
            <a:fillRect/>
          </a:stretch>
        </p:blipFill>
        <p:spPr>
          <a:xfrm>
            <a:off x="685800" y="273050"/>
            <a:ext cx="7772400" cy="6311900"/>
          </a:xfrm>
          <a:prstGeom prst="rect">
            <a:avLst/>
          </a:prstGeom>
        </p:spPr>
      </p:pic>
    </p:spTree>
    <p:extLst>
      <p:ext uri="{BB962C8B-B14F-4D97-AF65-F5344CB8AC3E}">
        <p14:creationId xmlns:p14="http://schemas.microsoft.com/office/powerpoint/2010/main" val="275418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000" y="838200"/>
            <a:ext cx="8051800" cy="4154984"/>
          </a:xfrm>
          <a:prstGeom prst="rect">
            <a:avLst/>
          </a:prstGeom>
          <a:solidFill>
            <a:schemeClr val="bg1"/>
          </a:solidFill>
        </p:spPr>
        <p:txBody>
          <a:bodyPr wrap="square" rtlCol="0">
            <a:spAutoFit/>
          </a:bodyPr>
          <a:lstStyle/>
          <a:p>
            <a:r>
              <a:rPr lang="en-US" sz="2400" dirty="0" smtClean="0"/>
              <a:t>Questions about Accounts of Aborigines:</a:t>
            </a:r>
          </a:p>
          <a:p>
            <a:endParaRPr lang="en-US" sz="2400" dirty="0"/>
          </a:p>
          <a:p>
            <a:pPr marL="342900" indent="-342900">
              <a:buAutoNum type="arabicParenR"/>
            </a:pPr>
            <a:r>
              <a:rPr lang="en-US" sz="2400" dirty="0" smtClean="0"/>
              <a:t>What aspects of aborigine life do the authors focus on?</a:t>
            </a:r>
          </a:p>
          <a:p>
            <a:pPr marL="342900" indent="-342900">
              <a:buAutoNum type="arabicParenR"/>
            </a:pPr>
            <a:r>
              <a:rPr lang="en-US" sz="2400" dirty="0" smtClean="0"/>
              <a:t>How do they describe these characteristics? What words do they use?</a:t>
            </a:r>
          </a:p>
          <a:p>
            <a:pPr marL="342900" indent="-342900">
              <a:buAutoNum type="arabicParenR"/>
            </a:pPr>
            <a:r>
              <a:rPr lang="en-US" sz="2400" dirty="0" smtClean="0"/>
              <a:t>What is their general </a:t>
            </a:r>
            <a:r>
              <a:rPr lang="en-US" sz="2400" dirty="0" smtClean="0"/>
              <a:t>opinion of </a:t>
            </a:r>
            <a:r>
              <a:rPr lang="en-US" sz="2400" dirty="0" smtClean="0"/>
              <a:t>aborigine life, culture, and society?</a:t>
            </a:r>
          </a:p>
          <a:p>
            <a:pPr marL="342900" indent="-342900">
              <a:buAutoNum type="arabicParenR"/>
            </a:pPr>
            <a:r>
              <a:rPr lang="en-US" sz="2400" dirty="0" smtClean="0"/>
              <a:t>Why do the different authors hold their views of the aborigines?</a:t>
            </a:r>
          </a:p>
          <a:p>
            <a:pPr marL="342900" indent="-342900">
              <a:buAutoNum type="arabicParenR"/>
            </a:pPr>
            <a:r>
              <a:rPr lang="en-US" sz="2400" dirty="0" smtClean="0"/>
              <a:t>How do the different accounts compare to each other? Are they similar or different? Why?</a:t>
            </a:r>
          </a:p>
        </p:txBody>
      </p:sp>
    </p:spTree>
    <p:extLst>
      <p:ext uri="{BB962C8B-B14F-4D97-AF65-F5344CB8AC3E}">
        <p14:creationId xmlns:p14="http://schemas.microsoft.com/office/powerpoint/2010/main" val="2611198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847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ingMap.jpg"/>
          <p:cNvPicPr>
            <a:picLocks noChangeAspect="1"/>
          </p:cNvPicPr>
          <p:nvPr/>
        </p:nvPicPr>
        <p:blipFill>
          <a:blip r:embed="rId2"/>
          <a:stretch>
            <a:fillRect/>
          </a:stretch>
        </p:blipFill>
        <p:spPr>
          <a:xfrm>
            <a:off x="685800" y="184150"/>
            <a:ext cx="7772400" cy="6489700"/>
          </a:xfrm>
          <a:prstGeom prst="rect">
            <a:avLst/>
          </a:prstGeom>
        </p:spPr>
      </p:pic>
    </p:spTree>
    <p:extLst>
      <p:ext uri="{BB962C8B-B14F-4D97-AF65-F5344CB8AC3E}">
        <p14:creationId xmlns:p14="http://schemas.microsoft.com/office/powerpoint/2010/main" val="18905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fan1.jpg"/>
          <p:cNvPicPr>
            <a:picLocks noChangeAspect="1"/>
          </p:cNvPicPr>
          <p:nvPr/>
        </p:nvPicPr>
        <p:blipFill>
          <a:blip r:embed="rId2"/>
          <a:stretch>
            <a:fillRect/>
          </a:stretch>
        </p:blipFill>
        <p:spPr>
          <a:xfrm>
            <a:off x="3080238" y="2449025"/>
            <a:ext cx="3446154" cy="4408975"/>
          </a:xfrm>
          <a:prstGeom prst="rect">
            <a:avLst/>
          </a:prstGeom>
        </p:spPr>
      </p:pic>
      <p:pic>
        <p:nvPicPr>
          <p:cNvPr id="4" name="Picture 3" descr="shufan2.jpg"/>
          <p:cNvPicPr>
            <a:picLocks noChangeAspect="1"/>
          </p:cNvPicPr>
          <p:nvPr/>
        </p:nvPicPr>
        <p:blipFill>
          <a:blip r:embed="rId3"/>
          <a:stretch>
            <a:fillRect/>
          </a:stretch>
        </p:blipFill>
        <p:spPr>
          <a:xfrm>
            <a:off x="0" y="0"/>
            <a:ext cx="3372485" cy="4828703"/>
          </a:xfrm>
          <a:prstGeom prst="rect">
            <a:avLst/>
          </a:prstGeom>
        </p:spPr>
      </p:pic>
      <p:pic>
        <p:nvPicPr>
          <p:cNvPr id="2" name="Picture 1" descr="shengfan1.jpg"/>
          <p:cNvPicPr>
            <a:picLocks noChangeAspect="1"/>
          </p:cNvPicPr>
          <p:nvPr/>
        </p:nvPicPr>
        <p:blipFill>
          <a:blip r:embed="rId4"/>
          <a:stretch>
            <a:fillRect/>
          </a:stretch>
        </p:blipFill>
        <p:spPr>
          <a:xfrm>
            <a:off x="6008728" y="0"/>
            <a:ext cx="3135271" cy="4408975"/>
          </a:xfrm>
          <a:prstGeom prst="rect">
            <a:avLst/>
          </a:prstGeom>
        </p:spPr>
      </p:pic>
      <p:sp>
        <p:nvSpPr>
          <p:cNvPr id="5" name="TextBox 4"/>
          <p:cNvSpPr txBox="1"/>
          <p:nvPr/>
        </p:nvSpPr>
        <p:spPr>
          <a:xfrm>
            <a:off x="3481269" y="476289"/>
            <a:ext cx="2527459" cy="1631216"/>
          </a:xfrm>
          <a:prstGeom prst="rect">
            <a:avLst/>
          </a:prstGeom>
          <a:noFill/>
        </p:spPr>
        <p:txBody>
          <a:bodyPr wrap="square" rtlCol="0">
            <a:spAutoFit/>
          </a:bodyPr>
          <a:lstStyle/>
          <a:p>
            <a:r>
              <a:rPr lang="en-US" sz="2000" dirty="0" smtClean="0"/>
              <a:t>Images from Encyclopedia of China’s Peoples, presented to Qianlong Emperor, 1770s</a:t>
            </a:r>
            <a:endParaRPr lang="en-US" sz="2000" dirty="0"/>
          </a:p>
        </p:txBody>
      </p:sp>
    </p:spTree>
    <p:extLst>
      <p:ext uri="{BB962C8B-B14F-4D97-AF65-F5344CB8AC3E}">
        <p14:creationId xmlns:p14="http://schemas.microsoft.com/office/powerpoint/2010/main" val="22069478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563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1673621" y="-346245"/>
            <a:ext cx="5834775" cy="8191582"/>
          </a:xfrm>
          <a:prstGeom prst="rect">
            <a:avLst/>
          </a:prstGeom>
        </p:spPr>
      </p:pic>
    </p:spTree>
    <p:extLst>
      <p:ext uri="{BB962C8B-B14F-4D97-AF65-F5344CB8AC3E}">
        <p14:creationId xmlns:p14="http://schemas.microsoft.com/office/powerpoint/2010/main" val="3932612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29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oHongxiang1579.jpg"/>
          <p:cNvPicPr>
            <a:picLocks noChangeAspect="1"/>
          </p:cNvPicPr>
          <p:nvPr/>
        </p:nvPicPr>
        <p:blipFill>
          <a:blip r:embed="rId2"/>
          <a:stretch>
            <a:fillRect/>
          </a:stretch>
        </p:blipFill>
        <p:spPr>
          <a:xfrm>
            <a:off x="478118" y="887224"/>
            <a:ext cx="8098117" cy="5837467"/>
          </a:xfrm>
          <a:prstGeom prst="rect">
            <a:avLst/>
          </a:prstGeom>
        </p:spPr>
      </p:pic>
      <p:sp>
        <p:nvSpPr>
          <p:cNvPr id="3" name="TextBox 2"/>
          <p:cNvSpPr txBox="1"/>
          <p:nvPr/>
        </p:nvSpPr>
        <p:spPr>
          <a:xfrm>
            <a:off x="1358900" y="292100"/>
            <a:ext cx="5880100" cy="461665"/>
          </a:xfrm>
          <a:prstGeom prst="rect">
            <a:avLst/>
          </a:prstGeom>
          <a:noFill/>
        </p:spPr>
        <p:txBody>
          <a:bodyPr wrap="square" rtlCol="0">
            <a:spAutoFit/>
          </a:bodyPr>
          <a:lstStyle/>
          <a:p>
            <a:pPr algn="ctr"/>
            <a:r>
              <a:rPr lang="en-US" sz="2400" dirty="0" smtClean="0"/>
              <a:t>Map of China, Ming Dynasty</a:t>
            </a:r>
            <a:endParaRPr lang="en-US" sz="2400" dirty="0"/>
          </a:p>
        </p:txBody>
      </p:sp>
    </p:spTree>
    <p:extLst>
      <p:ext uri="{BB962C8B-B14F-4D97-AF65-F5344CB8AC3E}">
        <p14:creationId xmlns:p14="http://schemas.microsoft.com/office/powerpoint/2010/main" val="4110704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027238"/>
            <a:ext cx="8229600" cy="1143000"/>
          </a:xfrm>
        </p:spPr>
        <p:txBody>
          <a:bodyPr/>
          <a:lstStyle/>
          <a:p>
            <a:r>
              <a:rPr lang="en-US" dirty="0" smtClean="0"/>
              <a:t>Session 1: Taiwan’s History to 1945</a:t>
            </a:r>
            <a:endParaRPr lang="en-US" dirty="0"/>
          </a:p>
        </p:txBody>
      </p:sp>
    </p:spTree>
    <p:extLst>
      <p:ext uri="{BB962C8B-B14F-4D97-AF65-F5344CB8AC3E}">
        <p14:creationId xmlns:p14="http://schemas.microsoft.com/office/powerpoint/2010/main" val="310904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iwan1790s_map.jpg"/>
          <p:cNvPicPr>
            <a:picLocks noChangeAspect="1"/>
          </p:cNvPicPr>
          <p:nvPr/>
        </p:nvPicPr>
        <p:blipFill>
          <a:blip r:embed="rId2"/>
          <a:stretch>
            <a:fillRect/>
          </a:stretch>
        </p:blipFill>
        <p:spPr>
          <a:xfrm>
            <a:off x="433298" y="1284838"/>
            <a:ext cx="8292353" cy="5078876"/>
          </a:xfrm>
          <a:prstGeom prst="rect">
            <a:avLst/>
          </a:prstGeom>
        </p:spPr>
      </p:pic>
      <p:sp>
        <p:nvSpPr>
          <p:cNvPr id="3" name="TextBox 2"/>
          <p:cNvSpPr txBox="1"/>
          <p:nvPr/>
        </p:nvSpPr>
        <p:spPr>
          <a:xfrm>
            <a:off x="1778000" y="444500"/>
            <a:ext cx="5410200" cy="461665"/>
          </a:xfrm>
          <a:prstGeom prst="rect">
            <a:avLst/>
          </a:prstGeom>
          <a:noFill/>
        </p:spPr>
        <p:txBody>
          <a:bodyPr wrap="square" rtlCol="0">
            <a:spAutoFit/>
          </a:bodyPr>
          <a:lstStyle/>
          <a:p>
            <a:pPr algn="ctr"/>
            <a:r>
              <a:rPr lang="en-US" sz="2400" dirty="0" smtClean="0"/>
              <a:t>Map of Taiwan, 18</a:t>
            </a:r>
            <a:r>
              <a:rPr lang="en-US" sz="2400" baseline="30000" dirty="0" smtClean="0"/>
              <a:t>th</a:t>
            </a:r>
            <a:r>
              <a:rPr lang="en-US" sz="2400" dirty="0" smtClean="0"/>
              <a:t> Century</a:t>
            </a:r>
            <a:endParaRPr lang="en-US" sz="2400" dirty="0"/>
          </a:p>
        </p:txBody>
      </p:sp>
    </p:spTree>
    <p:extLst>
      <p:ext uri="{BB962C8B-B14F-4D97-AF65-F5344CB8AC3E}">
        <p14:creationId xmlns:p14="http://schemas.microsoft.com/office/powerpoint/2010/main" val="1619461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38320"/>
          <a:stretch>
            <a:fillRect/>
          </a:stretch>
        </p:blipFill>
        <p:spPr>
          <a:xfrm>
            <a:off x="926383" y="1257558"/>
            <a:ext cx="7211207" cy="4318308"/>
          </a:xfrm>
          <a:prstGeom prst="rect">
            <a:avLst/>
          </a:prstGeom>
        </p:spPr>
      </p:pic>
      <p:sp>
        <p:nvSpPr>
          <p:cNvPr id="3" name="TextBox 2"/>
          <p:cNvSpPr txBox="1"/>
          <p:nvPr/>
        </p:nvSpPr>
        <p:spPr>
          <a:xfrm>
            <a:off x="2099733" y="397933"/>
            <a:ext cx="4817534" cy="461665"/>
          </a:xfrm>
          <a:prstGeom prst="rect">
            <a:avLst/>
          </a:prstGeom>
          <a:noFill/>
        </p:spPr>
        <p:txBody>
          <a:bodyPr wrap="square" rtlCol="0">
            <a:spAutoFit/>
          </a:bodyPr>
          <a:lstStyle/>
          <a:p>
            <a:pPr algn="ctr"/>
            <a:r>
              <a:rPr lang="en-US" sz="2400" dirty="0" smtClean="0"/>
              <a:t>Map of Taiwan, Late 19</a:t>
            </a:r>
            <a:r>
              <a:rPr lang="en-US" sz="2400" baseline="30000" dirty="0" smtClean="0"/>
              <a:t>th</a:t>
            </a:r>
            <a:r>
              <a:rPr lang="en-US" sz="2400" dirty="0" smtClean="0"/>
              <a:t> Century </a:t>
            </a:r>
            <a:endParaRPr lang="en-US" sz="2400" dirty="0"/>
          </a:p>
        </p:txBody>
      </p:sp>
    </p:spTree>
    <p:extLst>
      <p:ext uri="{BB962C8B-B14F-4D97-AF65-F5344CB8AC3E}">
        <p14:creationId xmlns:p14="http://schemas.microsoft.com/office/powerpoint/2010/main" val="1932124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922866"/>
            <a:ext cx="7315200" cy="4401205"/>
          </a:xfrm>
          <a:prstGeom prst="rect">
            <a:avLst/>
          </a:prstGeom>
          <a:solidFill>
            <a:schemeClr val="bg1"/>
          </a:solidFill>
        </p:spPr>
        <p:txBody>
          <a:bodyPr wrap="square" rtlCol="0">
            <a:spAutoFit/>
          </a:bodyPr>
          <a:lstStyle/>
          <a:p>
            <a:r>
              <a:rPr lang="en-US" sz="2000" dirty="0" err="1" smtClean="0"/>
              <a:t>Itō</a:t>
            </a:r>
            <a:r>
              <a:rPr lang="en-US" sz="2000" dirty="0" smtClean="0"/>
              <a:t> </a:t>
            </a:r>
            <a:r>
              <a:rPr lang="en-US" sz="2000" dirty="0" err="1" smtClean="0"/>
              <a:t>Hirobumi</a:t>
            </a:r>
            <a:r>
              <a:rPr lang="en-US" sz="2000" dirty="0" smtClean="0"/>
              <a:t> to Wu </a:t>
            </a:r>
            <a:r>
              <a:rPr lang="en-US" sz="2000" dirty="0" err="1" smtClean="0"/>
              <a:t>Tingfang</a:t>
            </a:r>
            <a:r>
              <a:rPr lang="en-US" sz="2000" dirty="0" smtClean="0"/>
              <a:t>, after first attempt at peace talks failed (February 1895):</a:t>
            </a:r>
          </a:p>
          <a:p>
            <a:endParaRPr lang="en-US" sz="2000" dirty="0"/>
          </a:p>
          <a:p>
            <a:r>
              <a:rPr lang="en-US" sz="2000" dirty="0" smtClean="0"/>
              <a:t>“As soon as you return home, convey to Viceroy Li [</a:t>
            </a:r>
            <a:r>
              <a:rPr lang="en-US" sz="2000" dirty="0" err="1" smtClean="0"/>
              <a:t>Hongzhang</a:t>
            </a:r>
            <a:r>
              <a:rPr lang="en-US" sz="2000" dirty="0" smtClean="0"/>
              <a:t>] this message…that our refusal to continue negotiations with these particular Chinese envoys is not prompted by any love of war or distaste for peace…we are therefore fully prepared to resume negotiations whenever China becomes sincerely desirous of peace and appoints properly qualified plenipotentiaries. China remains the repository of many old customs and traditions, and the Peking government frequently seems unable to observe the universal practices of international intercourse. Nevertheless, on this particular issue we insist that China act in accordance with the prevailing rules of international law.” </a:t>
            </a:r>
            <a:endParaRPr lang="en-US" sz="2000" dirty="0"/>
          </a:p>
        </p:txBody>
      </p:sp>
    </p:spTree>
    <p:extLst>
      <p:ext uri="{BB962C8B-B14F-4D97-AF65-F5344CB8AC3E}">
        <p14:creationId xmlns:p14="http://schemas.microsoft.com/office/powerpoint/2010/main" val="3811903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400" y="927100"/>
            <a:ext cx="8585200" cy="4708981"/>
          </a:xfrm>
          <a:prstGeom prst="rect">
            <a:avLst/>
          </a:prstGeom>
          <a:solidFill>
            <a:schemeClr val="bg1"/>
          </a:solidFill>
        </p:spPr>
        <p:txBody>
          <a:bodyPr wrap="square" rtlCol="0">
            <a:spAutoFit/>
          </a:bodyPr>
          <a:lstStyle/>
          <a:p>
            <a:r>
              <a:rPr lang="en-US" sz="2000" dirty="0" smtClean="0"/>
              <a:t>Summary of Comments made by Li </a:t>
            </a:r>
            <a:r>
              <a:rPr lang="en-US" sz="2000" dirty="0" err="1" smtClean="0"/>
              <a:t>Hongzhang</a:t>
            </a:r>
            <a:r>
              <a:rPr lang="en-US" sz="2000" dirty="0" smtClean="0"/>
              <a:t> during Talks at Shimonoseki (March 1895):</a:t>
            </a:r>
          </a:p>
          <a:p>
            <a:endParaRPr lang="en-US" sz="2000" dirty="0"/>
          </a:p>
          <a:p>
            <a:r>
              <a:rPr lang="en-US" sz="2000" dirty="0" smtClean="0"/>
              <a:t>“At least, he </a:t>
            </a:r>
            <a:r>
              <a:rPr lang="en-US" sz="2000" dirty="0" smtClean="0"/>
              <a:t>declared, </a:t>
            </a:r>
            <a:r>
              <a:rPr lang="en-US" sz="2000" dirty="0" smtClean="0"/>
              <a:t>the current war had had two beneficial consequences. First, </a:t>
            </a:r>
            <a:r>
              <a:rPr lang="en-US" sz="2000" dirty="0" smtClean="0"/>
              <a:t>Japan’s </a:t>
            </a:r>
            <a:r>
              <a:rPr lang="en-US" sz="2000" dirty="0" smtClean="0"/>
              <a:t>remarkable success in the utilization of European-style military organizations had given the world practical proof that the </a:t>
            </a:r>
            <a:r>
              <a:rPr lang="en-US" sz="2000" dirty="0"/>
              <a:t>y</a:t>
            </a:r>
            <a:r>
              <a:rPr lang="en-US" sz="2000" dirty="0" smtClean="0"/>
              <a:t>ellow races were in no way inferior to the white man. And second, the war had fortunately awakened China from her long slumber. By encouraging China to rouse herself, Japan </a:t>
            </a:r>
            <a:r>
              <a:rPr lang="en-US" sz="2000" dirty="0" smtClean="0"/>
              <a:t>made </a:t>
            </a:r>
            <a:r>
              <a:rPr lang="en-US" sz="2000" dirty="0" smtClean="0"/>
              <a:t>made a great contribution to China’s future progress. Hence, while many in China hated Japan bitterly, Li felt there was much for which Japan should be thanked. He reiterated that Japan and China were the two great powers of Asia; and as Japan was second to none of the powers in her knowledge and ability, while China possessed inexhaustible natural resources, he insisted that the two </a:t>
            </a:r>
            <a:r>
              <a:rPr lang="en-US" sz="2000" dirty="0"/>
              <a:t>w</a:t>
            </a:r>
            <a:r>
              <a:rPr lang="en-US" sz="2000" dirty="0" smtClean="0"/>
              <a:t>ould find it easy to oppose the Western powers if only they joined hands together in common cause.”</a:t>
            </a:r>
            <a:endParaRPr lang="en-US" dirty="0"/>
          </a:p>
        </p:txBody>
      </p:sp>
    </p:spTree>
    <p:extLst>
      <p:ext uri="{BB962C8B-B14F-4D97-AF65-F5344CB8AC3E}">
        <p14:creationId xmlns:p14="http://schemas.microsoft.com/office/powerpoint/2010/main" val="806987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6200" y="1485900"/>
            <a:ext cx="6718300" cy="3477875"/>
          </a:xfrm>
          <a:prstGeom prst="rect">
            <a:avLst/>
          </a:prstGeom>
          <a:solidFill>
            <a:schemeClr val="bg1"/>
          </a:solidFill>
        </p:spPr>
        <p:txBody>
          <a:bodyPr wrap="square" rtlCol="0">
            <a:spAutoFit/>
          </a:bodyPr>
          <a:lstStyle/>
          <a:p>
            <a:r>
              <a:rPr lang="en-US" sz="2000" dirty="0" smtClean="0"/>
              <a:t>Commentary on Li’s Remarks by </a:t>
            </a:r>
            <a:r>
              <a:rPr lang="en-US" sz="2000" dirty="0" err="1" smtClean="0"/>
              <a:t>Mutsu</a:t>
            </a:r>
            <a:r>
              <a:rPr lang="en-US" sz="2000" dirty="0" smtClean="0"/>
              <a:t> </a:t>
            </a:r>
            <a:r>
              <a:rPr lang="en-US" sz="2000" dirty="0" err="1" smtClean="0"/>
              <a:t>Munemitsu</a:t>
            </a:r>
            <a:r>
              <a:rPr lang="en-US" sz="2000" dirty="0" smtClean="0"/>
              <a:t>:</a:t>
            </a:r>
          </a:p>
          <a:p>
            <a:endParaRPr lang="en-US" sz="2000" dirty="0"/>
          </a:p>
          <a:p>
            <a:r>
              <a:rPr lang="en-US" sz="2000" dirty="0" smtClean="0"/>
              <a:t>“These words were little more than the daily fare we have now come to expect from Asian statesmen, but it was still interesting to see how he attempted to win our sympathy by his long and fluent discourse, and to watch how he tried to conceal the humiliating position in which China’s defeat had placed him by offering amicable analyses of the world situation. It made the old rogue a bit lovable and showed that we was truly worthy of his rank as the greatest man of his era in China.”</a:t>
            </a:r>
            <a:endParaRPr lang="en-US" sz="2000" dirty="0"/>
          </a:p>
        </p:txBody>
      </p:sp>
    </p:spTree>
    <p:extLst>
      <p:ext uri="{BB962C8B-B14F-4D97-AF65-F5344CB8AC3E}">
        <p14:creationId xmlns:p14="http://schemas.microsoft.com/office/powerpoint/2010/main" val="2335430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22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mosa-formosa-from-the-latest-japanese-government-surveys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453" y="241299"/>
            <a:ext cx="5135247" cy="6348781"/>
          </a:xfrm>
          <a:prstGeom prst="rect">
            <a:avLst/>
          </a:prstGeom>
        </p:spPr>
      </p:pic>
    </p:spTree>
    <p:extLst>
      <p:ext uri="{BB962C8B-B14F-4D97-AF65-F5344CB8AC3E}">
        <p14:creationId xmlns:p14="http://schemas.microsoft.com/office/powerpoint/2010/main" val="3045314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25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iwanmap.jpg"/>
          <p:cNvPicPr>
            <a:picLocks noChangeAspect="1"/>
          </p:cNvPicPr>
          <p:nvPr/>
        </p:nvPicPr>
        <p:blipFill>
          <a:blip r:embed="rId2"/>
          <a:stretch>
            <a:fillRect/>
          </a:stretch>
        </p:blipFill>
        <p:spPr>
          <a:xfrm>
            <a:off x="2199132" y="269748"/>
            <a:ext cx="4745736" cy="6318504"/>
          </a:xfrm>
          <a:prstGeom prst="rect">
            <a:avLst/>
          </a:prstGeom>
        </p:spPr>
      </p:pic>
    </p:spTree>
    <p:extLst>
      <p:ext uri="{BB962C8B-B14F-4D97-AF65-F5344CB8AC3E}">
        <p14:creationId xmlns:p14="http://schemas.microsoft.com/office/powerpoint/2010/main" val="134855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iwan_topo_gis.gif"/>
          <p:cNvPicPr>
            <a:picLocks noChangeAspect="1"/>
          </p:cNvPicPr>
          <p:nvPr/>
        </p:nvPicPr>
        <p:blipFill>
          <a:blip r:embed="rId2"/>
          <a:stretch>
            <a:fillRect/>
          </a:stretch>
        </p:blipFill>
        <p:spPr>
          <a:xfrm>
            <a:off x="2424697" y="978150"/>
            <a:ext cx="4071538" cy="4976324"/>
          </a:xfrm>
          <a:prstGeom prst="rect">
            <a:avLst/>
          </a:prstGeom>
        </p:spPr>
      </p:pic>
    </p:spTree>
    <p:extLst>
      <p:ext uri="{BB962C8B-B14F-4D97-AF65-F5344CB8AC3E}">
        <p14:creationId xmlns:p14="http://schemas.microsoft.com/office/powerpoint/2010/main" val="101287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iwan_relief_vegetationmap.jpg"/>
          <p:cNvPicPr>
            <a:picLocks noChangeAspect="1"/>
          </p:cNvPicPr>
          <p:nvPr/>
        </p:nvPicPr>
        <p:blipFill>
          <a:blip r:embed="rId2"/>
          <a:stretch>
            <a:fillRect/>
          </a:stretch>
        </p:blipFill>
        <p:spPr>
          <a:xfrm>
            <a:off x="2520950" y="889000"/>
            <a:ext cx="4102100" cy="5080000"/>
          </a:xfrm>
          <a:prstGeom prst="rect">
            <a:avLst/>
          </a:prstGeom>
        </p:spPr>
      </p:pic>
    </p:spTree>
    <p:extLst>
      <p:ext uri="{BB962C8B-B14F-4D97-AF65-F5344CB8AC3E}">
        <p14:creationId xmlns:p14="http://schemas.microsoft.com/office/powerpoint/2010/main" val="2037128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78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iwan_aborigines_map.png"/>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528441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521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naJapan_map.jpg"/>
          <p:cNvPicPr>
            <a:picLocks noChangeAspect="1"/>
          </p:cNvPicPr>
          <p:nvPr/>
        </p:nvPicPr>
        <p:blipFill>
          <a:blip r:embed="rId2"/>
          <a:stretch>
            <a:fillRect/>
          </a:stretch>
        </p:blipFill>
        <p:spPr>
          <a:xfrm>
            <a:off x="272671" y="394181"/>
            <a:ext cx="8727920" cy="6160884"/>
          </a:xfrm>
          <a:prstGeom prst="rect">
            <a:avLst/>
          </a:prstGeom>
        </p:spPr>
      </p:pic>
    </p:spTree>
    <p:extLst>
      <p:ext uri="{BB962C8B-B14F-4D97-AF65-F5344CB8AC3E}">
        <p14:creationId xmlns:p14="http://schemas.microsoft.com/office/powerpoint/2010/main" val="1009477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2089</TotalTime>
  <Words>532</Words>
  <Application>Microsoft Macintosh PowerPoint</Application>
  <PresentationFormat>On-screen Show (4:3)</PresentationFormat>
  <Paragraphs>25</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Calibri</vt:lpstr>
      <vt:lpstr>Arial</vt:lpstr>
      <vt:lpstr>Office Theme</vt:lpstr>
      <vt:lpstr>Taiwan: Island at the Crossroads </vt:lpstr>
      <vt:lpstr>Session 1: Taiwan’s History to 1945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PA/HO</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GSP 358 Taiwan: Island at the Crossroads </dc:title>
  <dc:creator>Evan Dawley</dc:creator>
  <cp:lastModifiedBy>Microsoft Office User</cp:lastModifiedBy>
  <cp:revision>19</cp:revision>
  <dcterms:created xsi:type="dcterms:W3CDTF">2016-01-11T00:20:16Z</dcterms:created>
  <dcterms:modified xsi:type="dcterms:W3CDTF">2018-10-07T21:32:49Z</dcterms:modified>
</cp:coreProperties>
</file>