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692"/>
  </p:normalViewPr>
  <p:slideViewPr>
    <p:cSldViewPr snapToGrid="0" snapToObjects="1">
      <p:cViewPr varScale="1">
        <p:scale>
          <a:sx n="66" d="100"/>
          <a:sy n="66" d="100"/>
        </p:scale>
        <p:origin x="19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4483F-0894-084F-8276-42F3B830B646}"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149639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4483F-0894-084F-8276-42F3B830B646}"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419835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4483F-0894-084F-8276-42F3B830B646}"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173515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4483F-0894-084F-8276-42F3B830B646}"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407013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4483F-0894-084F-8276-42F3B830B646}"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256674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4483F-0894-084F-8276-42F3B830B646}"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30265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4483F-0894-084F-8276-42F3B830B646}"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206121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4483F-0894-084F-8276-42F3B830B646}"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312139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4483F-0894-084F-8276-42F3B830B646}"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332400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4483F-0894-084F-8276-42F3B830B646}"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14936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4483F-0894-084F-8276-42F3B830B646}"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8D1A4-4B19-B243-8988-E6BC232F23E8}" type="slidenum">
              <a:rPr lang="en-US" smtClean="0"/>
              <a:t>‹#›</a:t>
            </a:fld>
            <a:endParaRPr lang="en-US"/>
          </a:p>
        </p:txBody>
      </p:sp>
    </p:spTree>
    <p:extLst>
      <p:ext uri="{BB962C8B-B14F-4D97-AF65-F5344CB8AC3E}">
        <p14:creationId xmlns:p14="http://schemas.microsoft.com/office/powerpoint/2010/main" val="345388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4483F-0894-084F-8276-42F3B830B646}" type="datetimeFigureOut">
              <a:rPr lang="en-US" smtClean="0"/>
              <a:t>10/9/18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8D1A4-4B19-B243-8988-E6BC232F23E8}" type="slidenum">
              <a:rPr lang="en-US" smtClean="0"/>
              <a:t>‹#›</a:t>
            </a:fld>
            <a:endParaRPr lang="en-US"/>
          </a:p>
        </p:txBody>
      </p:sp>
    </p:spTree>
    <p:extLst>
      <p:ext uri="{BB962C8B-B14F-4D97-AF65-F5344CB8AC3E}">
        <p14:creationId xmlns:p14="http://schemas.microsoft.com/office/powerpoint/2010/main" val="333891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aiwandocuments.org/taipei01.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aiwandocuments.org/mutual01.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aiwandocuments.org/communique02.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aiwandocuments.org/tra0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Session 2: </a:t>
            </a:r>
            <a:br>
              <a:rPr lang="en-US" dirty="0" smtClean="0"/>
            </a:br>
            <a:r>
              <a:rPr lang="en-US" dirty="0" smtClean="0"/>
              <a:t>The Nationalist Regime on Taiwan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9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96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526" y="1746334"/>
            <a:ext cx="6058520" cy="830997"/>
          </a:xfrm>
          <a:prstGeom prst="rect">
            <a:avLst/>
          </a:prstGeom>
          <a:noFill/>
        </p:spPr>
        <p:txBody>
          <a:bodyPr wrap="square" rtlCol="0">
            <a:spAutoFit/>
          </a:bodyPr>
          <a:lstStyle/>
          <a:p>
            <a:r>
              <a:rPr lang="en-US" sz="2400" dirty="0" smtClean="0">
                <a:hlinkClick r:id="rId2"/>
              </a:rPr>
              <a:t>The Treaty of Peace between the Republic of China and Japan (aka, The Taipei Treaty), 1952</a:t>
            </a:r>
            <a:endParaRPr lang="en-US" sz="2400" dirty="0"/>
          </a:p>
        </p:txBody>
      </p:sp>
    </p:spTree>
    <p:extLst>
      <p:ext uri="{BB962C8B-B14F-4D97-AF65-F5344CB8AC3E}">
        <p14:creationId xmlns:p14="http://schemas.microsoft.com/office/powerpoint/2010/main" val="247942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4231" y="1746334"/>
            <a:ext cx="4960579" cy="1200328"/>
          </a:xfrm>
          <a:prstGeom prst="rect">
            <a:avLst/>
          </a:prstGeom>
          <a:noFill/>
        </p:spPr>
        <p:txBody>
          <a:bodyPr wrap="square" rtlCol="0">
            <a:spAutoFit/>
          </a:bodyPr>
          <a:lstStyle/>
          <a:p>
            <a:r>
              <a:rPr lang="en-US" sz="2400" dirty="0" smtClean="0">
                <a:hlinkClick r:id="rId2"/>
              </a:rPr>
              <a:t>Mutual Defense Treaty between the United States of America and the Republic of China, 1954</a:t>
            </a:r>
            <a:endParaRPr lang="en-US" sz="2400" dirty="0"/>
          </a:p>
        </p:txBody>
      </p:sp>
    </p:spTree>
    <p:extLst>
      <p:ext uri="{BB962C8B-B14F-4D97-AF65-F5344CB8AC3E}">
        <p14:creationId xmlns:p14="http://schemas.microsoft.com/office/powerpoint/2010/main" val="351146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8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iwanmap.jpg"/>
          <p:cNvPicPr>
            <a:picLocks noChangeAspect="1"/>
          </p:cNvPicPr>
          <p:nvPr/>
        </p:nvPicPr>
        <p:blipFill>
          <a:blip r:embed="rId2"/>
          <a:stretch>
            <a:fillRect/>
          </a:stretch>
        </p:blipFill>
        <p:spPr>
          <a:xfrm>
            <a:off x="2199132" y="269748"/>
            <a:ext cx="4745736" cy="6318504"/>
          </a:xfrm>
          <a:prstGeom prst="rect">
            <a:avLst/>
          </a:prstGeom>
        </p:spPr>
      </p:pic>
    </p:spTree>
    <p:extLst>
      <p:ext uri="{BB962C8B-B14F-4D97-AF65-F5344CB8AC3E}">
        <p14:creationId xmlns:p14="http://schemas.microsoft.com/office/powerpoint/2010/main" val="346431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526" y="9406"/>
            <a:ext cx="5873325" cy="461665"/>
          </a:xfrm>
          <a:prstGeom prst="rect">
            <a:avLst/>
          </a:prstGeom>
          <a:noFill/>
        </p:spPr>
        <p:txBody>
          <a:bodyPr wrap="square" rtlCol="0">
            <a:spAutoFit/>
          </a:bodyPr>
          <a:lstStyle/>
          <a:p>
            <a:pPr algn="ctr"/>
            <a:r>
              <a:rPr lang="en-US" sz="2400" dirty="0" smtClean="0"/>
              <a:t>The Shanghai </a:t>
            </a:r>
            <a:r>
              <a:rPr lang="en-US" sz="2400" dirty="0" err="1" smtClean="0"/>
              <a:t>Communique</a:t>
            </a:r>
            <a:r>
              <a:rPr lang="en-US" sz="2400" dirty="0" smtClean="0"/>
              <a:t>, 1972</a:t>
            </a:r>
            <a:endParaRPr lang="en-US" sz="2400" dirty="0"/>
          </a:p>
        </p:txBody>
      </p:sp>
      <p:sp>
        <p:nvSpPr>
          <p:cNvPr id="3" name="TextBox 2"/>
          <p:cNvSpPr txBox="1"/>
          <p:nvPr/>
        </p:nvSpPr>
        <p:spPr>
          <a:xfrm>
            <a:off x="343933" y="1031925"/>
            <a:ext cx="184666" cy="369332"/>
          </a:xfrm>
          <a:prstGeom prst="rect">
            <a:avLst/>
          </a:prstGeom>
          <a:noFill/>
        </p:spPr>
        <p:txBody>
          <a:bodyPr wrap="none" rtlCol="0">
            <a:spAutoFit/>
          </a:bodyPr>
          <a:lstStyle/>
          <a:p>
            <a:endParaRPr lang="en-US" dirty="0"/>
          </a:p>
        </p:txBody>
      </p:sp>
      <p:sp>
        <p:nvSpPr>
          <p:cNvPr id="6" name="TextBox 5"/>
          <p:cNvSpPr txBox="1"/>
          <p:nvPr/>
        </p:nvSpPr>
        <p:spPr>
          <a:xfrm>
            <a:off x="109244" y="593962"/>
            <a:ext cx="4219520" cy="6186310"/>
          </a:xfrm>
          <a:prstGeom prst="rect">
            <a:avLst/>
          </a:prstGeom>
          <a:solidFill>
            <a:schemeClr val="bg1"/>
          </a:solidFill>
        </p:spPr>
        <p:txBody>
          <a:bodyPr wrap="square" rtlCol="0">
            <a:spAutoFit/>
          </a:bodyPr>
          <a:lstStyle/>
          <a:p>
            <a:r>
              <a:rPr lang="en-US" b="1" dirty="0" smtClean="0"/>
              <a:t>11.</a:t>
            </a:r>
            <a:r>
              <a:rPr lang="en-US" dirty="0" smtClean="0"/>
              <a:t> The </a:t>
            </a:r>
            <a:r>
              <a:rPr lang="en-US" dirty="0"/>
              <a:t>two sides reviewed the long-standing serious disputes between China and the United States. The Chinese side reaffirmed its position: the Taiwan question is the crucial question obstructing the normalization of relations between China and the United States; the Government of the People's Republic of China is the sole legal government of China; Taiwan is a province of China which has long been returned to the motherland; the liberation of Taiwan is China's internal affair in which no other country has the right to interfere; and all U.S. forces and military installations must be withdrawn from Taiwan. The Chinese Government firmly opposes any activities which aim at the creation of "one China, one Taiwan", "one China, two governments", "two Chinas", an "independent Taiwan" or advocate that "the status of Taiwan remains to be determined".</a:t>
            </a:r>
            <a:r>
              <a:rPr lang="en-US" dirty="0" smtClean="0">
                <a:effectLst/>
              </a:rPr>
              <a:t> </a:t>
            </a:r>
            <a:endParaRPr lang="en-US" dirty="0"/>
          </a:p>
        </p:txBody>
      </p:sp>
      <p:sp>
        <p:nvSpPr>
          <p:cNvPr id="7" name="TextBox 6"/>
          <p:cNvSpPr txBox="1"/>
          <p:nvPr/>
        </p:nvSpPr>
        <p:spPr>
          <a:xfrm>
            <a:off x="4460197" y="593962"/>
            <a:ext cx="4683803" cy="6186310"/>
          </a:xfrm>
          <a:prstGeom prst="rect">
            <a:avLst/>
          </a:prstGeom>
          <a:solidFill>
            <a:schemeClr val="bg1"/>
          </a:solidFill>
        </p:spPr>
        <p:txBody>
          <a:bodyPr wrap="square" rtlCol="0">
            <a:spAutoFit/>
          </a:bodyPr>
          <a:lstStyle/>
          <a:p>
            <a:r>
              <a:rPr lang="en-US" b="1" dirty="0" smtClean="0"/>
              <a:t>12. </a:t>
            </a:r>
            <a:r>
              <a:rPr lang="en-US" dirty="0" smtClean="0"/>
              <a:t>The </a:t>
            </a:r>
            <a:r>
              <a:rPr lang="en-US" dirty="0"/>
              <a:t>U.S. side declared: The United States acknowledges that all Chinese on either side of the Taiwan Strait maintain there is but one China and that Taiwan is a part of China. The United States Government does not challenge that position. It reaffirms its interest in a peaceful settlement of the Taiwan question by the Chinese themselves. With this prospect in mind, it affirms the ultimate objective of the withdrawal of all U.S. forces and military installations from Taiwan. In the meantime, it will progressively reduce its forces and military installations on Taiwan as the tension in the area diminishes. The two sides agreed that it is desirable to broaden the understanding between the two peoples. To this end, they discussed specific areas in such fields as science, technology, culture, sports and journalism, in which people-to-people contacts and exchanges would be mutually beneficial. Each side undertakes to facilitate the further development of such contacts and exchanges.</a:t>
            </a:r>
            <a:r>
              <a:rPr lang="en-US" dirty="0" smtClean="0">
                <a:effectLst/>
              </a:rPr>
              <a:t> </a:t>
            </a:r>
            <a:endParaRPr lang="en-US" dirty="0"/>
          </a:p>
        </p:txBody>
      </p:sp>
    </p:spTree>
    <p:extLst>
      <p:ext uri="{BB962C8B-B14F-4D97-AF65-F5344CB8AC3E}">
        <p14:creationId xmlns:p14="http://schemas.microsoft.com/office/powerpoint/2010/main" val="21203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57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1802514" y="1788747"/>
            <a:ext cx="5707958" cy="461665"/>
          </a:xfrm>
          <a:prstGeom prst="rect">
            <a:avLst/>
          </a:prstGeom>
          <a:noFill/>
        </p:spPr>
        <p:txBody>
          <a:bodyPr wrap="square" rtlCol="0">
            <a:spAutoFit/>
          </a:bodyPr>
          <a:lstStyle/>
          <a:p>
            <a:pPr algn="ctr"/>
            <a:r>
              <a:rPr lang="en-US" sz="2400" dirty="0" smtClean="0">
                <a:hlinkClick r:id="rId2"/>
              </a:rPr>
              <a:t>The Second Communiqué, January 1, 1972</a:t>
            </a:r>
            <a:endParaRPr lang="en-US" sz="2400" dirty="0"/>
          </a:p>
        </p:txBody>
      </p:sp>
    </p:spTree>
    <p:extLst>
      <p:ext uri="{BB962C8B-B14F-4D97-AF65-F5344CB8AC3E}">
        <p14:creationId xmlns:p14="http://schemas.microsoft.com/office/powerpoint/2010/main" val="15840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655" y="1379109"/>
            <a:ext cx="4902290" cy="830997"/>
          </a:xfrm>
          <a:prstGeom prst="rect">
            <a:avLst/>
          </a:prstGeom>
          <a:noFill/>
        </p:spPr>
        <p:txBody>
          <a:bodyPr wrap="square" rtlCol="0">
            <a:spAutoFit/>
          </a:bodyPr>
          <a:lstStyle/>
          <a:p>
            <a:pPr algn="ctr"/>
            <a:r>
              <a:rPr lang="en-US" sz="2400" dirty="0" smtClean="0">
                <a:hlinkClick r:id="rId2"/>
              </a:rPr>
              <a:t>The Taiwan Relations Act</a:t>
            </a:r>
            <a:endParaRPr lang="en-US" sz="2400" dirty="0" smtClean="0"/>
          </a:p>
          <a:p>
            <a:pPr algn="ctr"/>
            <a:r>
              <a:rPr lang="en-US" sz="2400" dirty="0"/>
              <a:t>(</a:t>
            </a:r>
            <a:r>
              <a:rPr lang="en-US" sz="2400" dirty="0" smtClean="0"/>
              <a:t>enacted by U.S. Congress, April 1979)</a:t>
            </a:r>
            <a:endParaRPr lang="en-US" sz="2400" dirty="0"/>
          </a:p>
        </p:txBody>
      </p:sp>
    </p:spTree>
    <p:extLst>
      <p:ext uri="{BB962C8B-B14F-4D97-AF65-F5344CB8AC3E}">
        <p14:creationId xmlns:p14="http://schemas.microsoft.com/office/powerpoint/2010/main" val="380633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79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112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Yatsen_portrait.jpg"/>
          <p:cNvPicPr>
            <a:picLocks noChangeAspect="1"/>
          </p:cNvPicPr>
          <p:nvPr/>
        </p:nvPicPr>
        <p:blipFill>
          <a:blip r:embed="rId2"/>
          <a:stretch>
            <a:fillRect/>
          </a:stretch>
        </p:blipFill>
        <p:spPr>
          <a:xfrm>
            <a:off x="799746" y="1206968"/>
            <a:ext cx="2928169" cy="3802689"/>
          </a:xfrm>
          <a:prstGeom prst="rect">
            <a:avLst/>
          </a:prstGeom>
        </p:spPr>
      </p:pic>
      <p:sp>
        <p:nvSpPr>
          <p:cNvPr id="3" name="TextBox 2"/>
          <p:cNvSpPr txBox="1"/>
          <p:nvPr/>
        </p:nvSpPr>
        <p:spPr>
          <a:xfrm>
            <a:off x="799746" y="5309115"/>
            <a:ext cx="2928169" cy="707886"/>
          </a:xfrm>
          <a:prstGeom prst="rect">
            <a:avLst/>
          </a:prstGeom>
          <a:noFill/>
        </p:spPr>
        <p:txBody>
          <a:bodyPr wrap="square" rtlCol="0">
            <a:spAutoFit/>
          </a:bodyPr>
          <a:lstStyle/>
          <a:p>
            <a:pPr algn="ctr"/>
            <a:r>
              <a:rPr lang="en-US" sz="2000" dirty="0" smtClean="0">
                <a:solidFill>
                  <a:schemeClr val="bg1"/>
                </a:solidFill>
              </a:rPr>
              <a:t>Sun </a:t>
            </a:r>
            <a:r>
              <a:rPr lang="en-US" sz="2000" dirty="0" err="1" smtClean="0">
                <a:solidFill>
                  <a:schemeClr val="bg1"/>
                </a:solidFill>
              </a:rPr>
              <a:t>Yat-sen</a:t>
            </a:r>
            <a:r>
              <a:rPr lang="en-US" sz="2000" dirty="0" smtClean="0">
                <a:solidFill>
                  <a:schemeClr val="bg1"/>
                </a:solidFill>
              </a:rPr>
              <a:t> </a:t>
            </a:r>
          </a:p>
          <a:p>
            <a:pPr algn="ctr"/>
            <a:r>
              <a:rPr lang="en-US" sz="2000" dirty="0" smtClean="0">
                <a:solidFill>
                  <a:schemeClr val="bg1"/>
                </a:solidFill>
              </a:rPr>
              <a:t>(Sun </a:t>
            </a:r>
            <a:r>
              <a:rPr lang="en-US" sz="2000" dirty="0" err="1" smtClean="0">
                <a:solidFill>
                  <a:schemeClr val="bg1"/>
                </a:solidFill>
              </a:rPr>
              <a:t>Zhongshan</a:t>
            </a:r>
            <a:r>
              <a:rPr lang="en-US" sz="2000" dirty="0" smtClean="0">
                <a:solidFill>
                  <a:schemeClr val="bg1"/>
                </a:solidFill>
              </a:rPr>
              <a:t>)</a:t>
            </a:r>
            <a:endParaRPr lang="en-US" sz="2000" dirty="0">
              <a:solidFill>
                <a:schemeClr val="bg1"/>
              </a:solidFill>
            </a:endParaRPr>
          </a:p>
        </p:txBody>
      </p:sp>
      <p:pic>
        <p:nvPicPr>
          <p:cNvPr id="5" name="Picture 4"/>
          <p:cNvPicPr>
            <a:picLocks noChangeAspect="1"/>
          </p:cNvPicPr>
          <p:nvPr/>
        </p:nvPicPr>
        <p:blipFill>
          <a:blip r:embed="rId3"/>
          <a:stretch>
            <a:fillRect/>
          </a:stretch>
        </p:blipFill>
        <p:spPr>
          <a:xfrm>
            <a:off x="5438110" y="1206968"/>
            <a:ext cx="3034545" cy="3802689"/>
          </a:xfrm>
          <a:prstGeom prst="rect">
            <a:avLst/>
          </a:prstGeom>
        </p:spPr>
      </p:pic>
      <p:sp>
        <p:nvSpPr>
          <p:cNvPr id="6" name="TextBox 5"/>
          <p:cNvSpPr txBox="1"/>
          <p:nvPr/>
        </p:nvSpPr>
        <p:spPr>
          <a:xfrm>
            <a:off x="5438110" y="5335575"/>
            <a:ext cx="3034545" cy="707886"/>
          </a:xfrm>
          <a:prstGeom prst="rect">
            <a:avLst/>
          </a:prstGeom>
          <a:noFill/>
        </p:spPr>
        <p:txBody>
          <a:bodyPr wrap="square" rtlCol="0">
            <a:spAutoFit/>
          </a:bodyPr>
          <a:lstStyle/>
          <a:p>
            <a:pPr algn="ctr"/>
            <a:r>
              <a:rPr lang="en-US" sz="2000" dirty="0" smtClean="0">
                <a:solidFill>
                  <a:srgbClr val="FFFFFF"/>
                </a:solidFill>
              </a:rPr>
              <a:t>Chiang Kai-shek</a:t>
            </a:r>
          </a:p>
          <a:p>
            <a:pPr algn="ctr"/>
            <a:r>
              <a:rPr lang="en-US" sz="2000" dirty="0" smtClean="0">
                <a:solidFill>
                  <a:srgbClr val="FFFFFF"/>
                </a:solidFill>
              </a:rPr>
              <a:t>(Jiang </a:t>
            </a:r>
            <a:r>
              <a:rPr lang="en-US" sz="2000" dirty="0" err="1" smtClean="0">
                <a:solidFill>
                  <a:srgbClr val="FFFFFF"/>
                </a:solidFill>
              </a:rPr>
              <a:t>Jieshi</a:t>
            </a:r>
            <a:r>
              <a:rPr lang="en-US" sz="2000" dirty="0" smtClean="0">
                <a:solidFill>
                  <a:srgbClr val="FFFFFF"/>
                </a:solidFill>
              </a:rPr>
              <a:t>)</a:t>
            </a:r>
            <a:endParaRPr lang="en-US" sz="2000" dirty="0">
              <a:solidFill>
                <a:srgbClr val="FFFFFF"/>
              </a:solidFill>
            </a:endParaRPr>
          </a:p>
        </p:txBody>
      </p:sp>
    </p:spTree>
    <p:extLst>
      <p:ext uri="{BB962C8B-B14F-4D97-AF65-F5344CB8AC3E}">
        <p14:creationId xmlns:p14="http://schemas.microsoft.com/office/powerpoint/2010/main" val="306609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1445230" y="267822"/>
            <a:ext cx="6029091" cy="6280389"/>
          </a:xfrm>
          <a:prstGeom prst="rect">
            <a:avLst/>
          </a:prstGeom>
          <a:noFill/>
        </p:spPr>
      </p:pic>
    </p:spTree>
    <p:extLst>
      <p:ext uri="{BB962C8B-B14F-4D97-AF65-F5344CB8AC3E}">
        <p14:creationId xmlns:p14="http://schemas.microsoft.com/office/powerpoint/2010/main" val="330147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41606" y="218992"/>
            <a:ext cx="6120881" cy="6376225"/>
          </a:xfrm>
          <a:prstGeom prst="rect">
            <a:avLst/>
          </a:prstGeom>
          <a:noFill/>
        </p:spPr>
      </p:pic>
    </p:spTree>
    <p:extLst>
      <p:ext uri="{BB962C8B-B14F-4D97-AF65-F5344CB8AC3E}">
        <p14:creationId xmlns:p14="http://schemas.microsoft.com/office/powerpoint/2010/main" val="994329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88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472" y="833478"/>
            <a:ext cx="6058520" cy="2677656"/>
          </a:xfrm>
          <a:prstGeom prst="rect">
            <a:avLst/>
          </a:prstGeom>
          <a:noFill/>
        </p:spPr>
        <p:txBody>
          <a:bodyPr wrap="square" rtlCol="0">
            <a:spAutoFit/>
          </a:bodyPr>
          <a:lstStyle/>
          <a:p>
            <a:r>
              <a:rPr lang="en-US" sz="2400" dirty="0" smtClean="0"/>
              <a:t>Questions on Documents:</a:t>
            </a:r>
          </a:p>
          <a:p>
            <a:pPr marL="342900" indent="-342900">
              <a:buAutoNum type="arabicParenR"/>
            </a:pPr>
            <a:r>
              <a:rPr lang="en-US" sz="2400" dirty="0" smtClean="0"/>
              <a:t>What happened in Taiwan in February and March, 1947?</a:t>
            </a:r>
          </a:p>
          <a:p>
            <a:pPr marL="342900" indent="-342900">
              <a:buAutoNum type="arabicParenR"/>
            </a:pPr>
            <a:r>
              <a:rPr lang="en-US" sz="2400" dirty="0" smtClean="0"/>
              <a:t>What motivated the Taiwanese?</a:t>
            </a:r>
          </a:p>
          <a:p>
            <a:pPr marL="342900" indent="-342900">
              <a:buAutoNum type="arabicParenR"/>
            </a:pPr>
            <a:r>
              <a:rPr lang="en-US" sz="2400" dirty="0" smtClean="0"/>
              <a:t>What motivated the Chinese?</a:t>
            </a:r>
          </a:p>
          <a:p>
            <a:pPr marL="342900" indent="-342900">
              <a:buAutoNum type="arabicParenR"/>
            </a:pPr>
            <a:r>
              <a:rPr lang="en-US" sz="2400" dirty="0" smtClean="0"/>
              <a:t>How do the events in these documents compare to what was in the film?</a:t>
            </a:r>
            <a:endParaRPr lang="en-US" sz="2400" dirty="0"/>
          </a:p>
        </p:txBody>
      </p:sp>
    </p:spTree>
    <p:extLst>
      <p:ext uri="{BB962C8B-B14F-4D97-AF65-F5344CB8AC3E}">
        <p14:creationId xmlns:p14="http://schemas.microsoft.com/office/powerpoint/2010/main" val="425206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60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9800" y="254000"/>
            <a:ext cx="7251700" cy="6350000"/>
          </a:xfrm>
          <a:prstGeom prst="rect">
            <a:avLst/>
          </a:prstGeom>
        </p:spPr>
      </p:pic>
    </p:spTree>
    <p:extLst>
      <p:ext uri="{BB962C8B-B14F-4D97-AF65-F5344CB8AC3E}">
        <p14:creationId xmlns:p14="http://schemas.microsoft.com/office/powerpoint/2010/main" val="4203209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1597</TotalTime>
  <Words>449</Words>
  <Application>Microsoft Macintosh PowerPoint</Application>
  <PresentationFormat>On-screen Show (4:3)</PresentationFormat>
  <Paragraphs>18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Session 2:  The Nationalist Regime on Taiwan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PA/HO</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The Nationalist Regime on Taiwan</dc:title>
  <dc:creator>Evan Dawley</dc:creator>
  <cp:lastModifiedBy>Microsoft Office User</cp:lastModifiedBy>
  <cp:revision>11</cp:revision>
  <dcterms:created xsi:type="dcterms:W3CDTF">2016-01-11T04:27:03Z</dcterms:created>
  <dcterms:modified xsi:type="dcterms:W3CDTF">2018-10-09T08:02:59Z</dcterms:modified>
</cp:coreProperties>
</file>