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70" r:id="rId4"/>
    <p:sldId id="271" r:id="rId5"/>
    <p:sldId id="272" r:id="rId6"/>
    <p:sldId id="273" r:id="rId7"/>
    <p:sldId id="257" r:id="rId8"/>
    <p:sldId id="258" r:id="rId9"/>
    <p:sldId id="259" r:id="rId10"/>
    <p:sldId id="260" r:id="rId11"/>
    <p:sldId id="261" r:id="rId12"/>
    <p:sldId id="262" r:id="rId13"/>
    <p:sldId id="263" r:id="rId14"/>
    <p:sldId id="264" r:id="rId15"/>
    <p:sldId id="265" r:id="rId16"/>
    <p:sldId id="266" r:id="rId17"/>
    <p:sldId id="267"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3692"/>
  </p:normalViewPr>
  <p:slideViewPr>
    <p:cSldViewPr snapToGrid="0" snapToObjects="1">
      <p:cViewPr varScale="1">
        <p:scale>
          <a:sx n="66" d="100"/>
          <a:sy n="66" d="100"/>
        </p:scale>
        <p:origin x="190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30041E-FA22-CB4D-86C1-C058910A9A4C}"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482900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0041E-FA22-CB4D-86C1-C058910A9A4C}"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687265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0041E-FA22-CB4D-86C1-C058910A9A4C}"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51759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0041E-FA22-CB4D-86C1-C058910A9A4C}"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3367636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30041E-FA22-CB4D-86C1-C058910A9A4C}"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283574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30041E-FA22-CB4D-86C1-C058910A9A4C}"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371181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30041E-FA22-CB4D-86C1-C058910A9A4C}" type="datetimeFigureOut">
              <a:rPr lang="en-US" smtClean="0"/>
              <a:t>10/9/18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373173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30041E-FA22-CB4D-86C1-C058910A9A4C}" type="datetimeFigureOut">
              <a:rPr lang="en-US" smtClean="0"/>
              <a:t>10/9/18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2704197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0041E-FA22-CB4D-86C1-C058910A9A4C}" type="datetimeFigureOut">
              <a:rPr lang="en-US" smtClean="0"/>
              <a:t>10/9/18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282450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30041E-FA22-CB4D-86C1-C058910A9A4C}"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2262301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30041E-FA22-CB4D-86C1-C058910A9A4C}"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21A55-C25B-BE4E-93B1-85FD32460C9E}" type="slidenum">
              <a:rPr lang="en-US" smtClean="0"/>
              <a:t>‹#›</a:t>
            </a:fld>
            <a:endParaRPr lang="en-US"/>
          </a:p>
        </p:txBody>
      </p:sp>
    </p:spTree>
    <p:extLst>
      <p:ext uri="{BB962C8B-B14F-4D97-AF65-F5344CB8AC3E}">
        <p14:creationId xmlns:p14="http://schemas.microsoft.com/office/powerpoint/2010/main" val="18966989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000000"/>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0041E-FA22-CB4D-86C1-C058910A9A4C}" type="datetimeFigureOut">
              <a:rPr lang="en-US" smtClean="0"/>
              <a:t>10/9/18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21A55-C25B-BE4E-93B1-85FD32460C9E}" type="slidenum">
              <a:rPr lang="en-US" smtClean="0"/>
              <a:t>‹#›</a:t>
            </a:fld>
            <a:endParaRPr lang="en-US"/>
          </a:p>
        </p:txBody>
      </p:sp>
    </p:spTree>
    <p:extLst>
      <p:ext uri="{BB962C8B-B14F-4D97-AF65-F5344CB8AC3E}">
        <p14:creationId xmlns:p14="http://schemas.microsoft.com/office/powerpoint/2010/main" val="1606196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csis.org/files/media/csis/programs/taiwan/timeline/sums/timeline_docs/CSI_19950130.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aiwandocuments.org/communique03.htm" TargetMode="External"/><Relationship Id="rId3" Type="http://schemas.openxmlformats.org/officeDocument/2006/relationships/hyperlink" Target="http://taiwandocuments.org/assurances.ht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aiwandocuments.org/japan01.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aiwandocuments.org/communique02.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aiwandocuments.org/tra01.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8747"/>
            <a:ext cx="7772400" cy="2097454"/>
          </a:xfrm>
        </p:spPr>
        <p:txBody>
          <a:bodyPr>
            <a:normAutofit fontScale="90000"/>
          </a:bodyPr>
          <a:lstStyle/>
          <a:p>
            <a:r>
              <a:rPr lang="en-US" dirty="0" smtClean="0"/>
              <a:t>Session 3:</a:t>
            </a:r>
            <a:br>
              <a:rPr lang="en-US" dirty="0" smtClean="0"/>
            </a:br>
            <a:r>
              <a:rPr lang="en-US" dirty="0" smtClean="0"/>
              <a:t>The Taiwan Independence Movement in Global Context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11857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20" y="696382"/>
            <a:ext cx="8712148" cy="5386090"/>
          </a:xfrm>
          <a:prstGeom prst="rect">
            <a:avLst/>
          </a:prstGeom>
          <a:solidFill>
            <a:schemeClr val="bg2"/>
          </a:solidFill>
        </p:spPr>
        <p:txBody>
          <a:bodyPr wrap="square" rtlCol="0">
            <a:spAutoFit/>
          </a:bodyPr>
          <a:lstStyle/>
          <a:p>
            <a:pPr algn="ctr"/>
            <a:r>
              <a:rPr lang="en-US" sz="2800" dirty="0" smtClean="0"/>
              <a:t>Mao Zedong on Taiwan, 1936</a:t>
            </a:r>
          </a:p>
          <a:p>
            <a:endParaRPr lang="en-US" dirty="0"/>
          </a:p>
          <a:p>
            <a:endParaRPr lang="en-US" dirty="0" smtClean="0"/>
          </a:p>
          <a:p>
            <a:r>
              <a:rPr lang="en-US" sz="2000" dirty="0" smtClean="0"/>
              <a:t>Edgar </a:t>
            </a:r>
            <a:r>
              <a:rPr lang="en-US" sz="2000" dirty="0"/>
              <a:t>Snow: “Is it the immediate task of the Chinese people to regain all the territories lost to Japanese imperialism, or to only drive Japan from North China, and all Chinese territory beyond the Great Wall?”</a:t>
            </a:r>
            <a:r>
              <a:rPr lang="en-US" sz="2000" dirty="0" smtClean="0">
                <a:effectLst/>
              </a:rPr>
              <a:t> </a:t>
            </a:r>
          </a:p>
          <a:p>
            <a:endParaRPr lang="en-US" sz="2000" dirty="0"/>
          </a:p>
          <a:p>
            <a:pPr marL="0" lvl="3"/>
            <a:r>
              <a:rPr lang="en-US" sz="2000" dirty="0"/>
              <a:t>Mao: “It is the immediate task of China to regain all our lost territories, not merely to defend our sovereignty south of the Great Wall. This means that Manchuria must be regained. We do not, however, include Korea, formerly a Chinese </a:t>
            </a:r>
            <a:r>
              <a:rPr lang="en-US" sz="2000" dirty="0" smtClean="0"/>
              <a:t>colony, </a:t>
            </a:r>
            <a:r>
              <a:rPr lang="en-US" sz="2000" dirty="0"/>
              <a:t>but when we have reestablished the independence of the lost territories of China, and if the Koreans wish to break away from the chains of Japanese imperialism, we will extend them our enthusiastic help in their struggle for independence. The same thing applies for Taiwan.”</a:t>
            </a:r>
          </a:p>
          <a:p>
            <a:endParaRPr lang="en-US" sz="2400" dirty="0" smtClean="0">
              <a:effectLst/>
            </a:endParaRPr>
          </a:p>
          <a:p>
            <a:endParaRPr lang="en-US" dirty="0"/>
          </a:p>
          <a:p>
            <a:endParaRPr lang="en-US" dirty="0"/>
          </a:p>
        </p:txBody>
      </p:sp>
    </p:spTree>
    <p:extLst>
      <p:ext uri="{BB962C8B-B14F-4D97-AF65-F5344CB8AC3E}">
        <p14:creationId xmlns:p14="http://schemas.microsoft.com/office/powerpoint/2010/main" val="266144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684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0500" y="1133328"/>
            <a:ext cx="6663837" cy="3570208"/>
          </a:xfrm>
          <a:prstGeom prst="rect">
            <a:avLst/>
          </a:prstGeom>
          <a:solidFill>
            <a:schemeClr val="bg2"/>
          </a:solidFill>
        </p:spPr>
        <p:txBody>
          <a:bodyPr wrap="square" rtlCol="0">
            <a:spAutoFit/>
          </a:bodyPr>
          <a:lstStyle/>
          <a:p>
            <a:pPr algn="ctr"/>
            <a:r>
              <a:rPr lang="en-US" sz="2800" dirty="0" smtClean="0"/>
              <a:t>Deng Xiaoping on Taiwan, 1979</a:t>
            </a:r>
          </a:p>
          <a:p>
            <a:endParaRPr lang="en-US" dirty="0"/>
          </a:p>
          <a:p>
            <a:r>
              <a:rPr lang="en-US" sz="2000" dirty="0"/>
              <a:t>“Our great motherland belongs to us and to you. The reunification of the motherland is the sacred mission history has handed to our generation. Times are moving ahead and the situation is developing. The earlier we fulfill this mission, the sooner we can jointly write an unprecedented, brilliant page in the history for our country, catch up with advanced powers and work together with them for world peace, prosperity and progress. Let us join hands and work together for this glorious goal!”</a:t>
            </a:r>
            <a:r>
              <a:rPr lang="en-US" sz="2000" dirty="0" smtClean="0">
                <a:effectLst/>
              </a:rPr>
              <a:t> </a:t>
            </a:r>
            <a:endParaRPr lang="en-US" sz="2000" dirty="0"/>
          </a:p>
        </p:txBody>
      </p:sp>
    </p:spTree>
    <p:extLst>
      <p:ext uri="{BB962C8B-B14F-4D97-AF65-F5344CB8AC3E}">
        <p14:creationId xmlns:p14="http://schemas.microsoft.com/office/powerpoint/2010/main" val="1923503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3061" y="1665856"/>
            <a:ext cx="6540938" cy="523220"/>
          </a:xfrm>
          <a:prstGeom prst="rect">
            <a:avLst/>
          </a:prstGeom>
          <a:noFill/>
        </p:spPr>
        <p:txBody>
          <a:bodyPr wrap="square" rtlCol="0">
            <a:spAutoFit/>
          </a:bodyPr>
          <a:lstStyle/>
          <a:p>
            <a:pPr algn="ctr"/>
            <a:r>
              <a:rPr lang="en-US" sz="2800" dirty="0" smtClean="0">
                <a:hlinkClick r:id="rId2"/>
              </a:rPr>
              <a:t>Jiang </a:t>
            </a:r>
            <a:r>
              <a:rPr lang="en-US" sz="2800" dirty="0" err="1" smtClean="0">
                <a:hlinkClick r:id="rId2"/>
              </a:rPr>
              <a:t>Zemin’s</a:t>
            </a:r>
            <a:r>
              <a:rPr lang="en-US" sz="2800" dirty="0" smtClean="0">
                <a:hlinkClick r:id="rId2"/>
              </a:rPr>
              <a:t> Eight Points on Taiwan, 1995</a:t>
            </a:r>
            <a:endParaRPr lang="en-US" sz="2800" dirty="0"/>
          </a:p>
        </p:txBody>
      </p:sp>
    </p:spTree>
    <p:extLst>
      <p:ext uri="{BB962C8B-B14F-4D97-AF65-F5344CB8AC3E}">
        <p14:creationId xmlns:p14="http://schemas.microsoft.com/office/powerpoint/2010/main" val="2251686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1338" y="1392764"/>
            <a:ext cx="5735269" cy="3600986"/>
          </a:xfrm>
          <a:prstGeom prst="rect">
            <a:avLst/>
          </a:prstGeom>
          <a:solidFill>
            <a:schemeClr val="bg2"/>
          </a:solidFill>
        </p:spPr>
        <p:txBody>
          <a:bodyPr wrap="square" rtlCol="0">
            <a:spAutoFit/>
          </a:bodyPr>
          <a:lstStyle/>
          <a:p>
            <a:r>
              <a:rPr lang="en-US" sz="2800" dirty="0" smtClean="0"/>
              <a:t>Hu Jintao’s Six Points on Taiwan, 2008</a:t>
            </a:r>
          </a:p>
          <a:p>
            <a:endParaRPr lang="en-US" sz="2000" dirty="0"/>
          </a:p>
          <a:p>
            <a:pPr marL="342900" indent="-342900">
              <a:buAutoNum type="arabicParenR"/>
            </a:pPr>
            <a:r>
              <a:rPr lang="en-US" sz="2000" dirty="0" smtClean="0"/>
              <a:t>firm </a:t>
            </a:r>
            <a:r>
              <a:rPr lang="en-US" sz="2000" dirty="0"/>
              <a:t>adherence to the 'one China' </a:t>
            </a:r>
            <a:r>
              <a:rPr lang="en-US" sz="2000" dirty="0" smtClean="0"/>
              <a:t>principle</a:t>
            </a:r>
            <a:endParaRPr lang="en-US" sz="2000" dirty="0"/>
          </a:p>
          <a:p>
            <a:pPr marL="342900" indent="-342900">
              <a:buAutoNum type="arabicParenR"/>
            </a:pPr>
            <a:r>
              <a:rPr lang="en-US" sz="2000" dirty="0" smtClean="0"/>
              <a:t>strengthening </a:t>
            </a:r>
            <a:r>
              <a:rPr lang="en-US" sz="2000" dirty="0"/>
              <a:t>commercial ties, including negotiating an economic cooperation </a:t>
            </a:r>
            <a:r>
              <a:rPr lang="en-US" sz="2000" dirty="0" smtClean="0"/>
              <a:t>agreement</a:t>
            </a:r>
            <a:endParaRPr lang="en-US" sz="2000" dirty="0"/>
          </a:p>
          <a:p>
            <a:pPr marL="342900" indent="-342900">
              <a:buAutoNum type="arabicParenR"/>
            </a:pPr>
            <a:r>
              <a:rPr lang="en-US" sz="2000" dirty="0" smtClean="0"/>
              <a:t>promoting </a:t>
            </a:r>
            <a:r>
              <a:rPr lang="en-US" sz="2000" dirty="0"/>
              <a:t>personnel </a:t>
            </a:r>
            <a:r>
              <a:rPr lang="en-US" sz="2000" dirty="0" smtClean="0"/>
              <a:t>exchanges</a:t>
            </a:r>
            <a:endParaRPr lang="en-US" sz="2000" dirty="0"/>
          </a:p>
          <a:p>
            <a:pPr marL="342900" indent="-342900">
              <a:buAutoNum type="arabicParenR"/>
            </a:pPr>
            <a:r>
              <a:rPr lang="en-US" sz="2000" dirty="0" smtClean="0"/>
              <a:t>stressing </a:t>
            </a:r>
            <a:r>
              <a:rPr lang="en-US" sz="2000" dirty="0"/>
              <a:t>common cultural links between the two </a:t>
            </a:r>
            <a:r>
              <a:rPr lang="en-US" sz="2000" dirty="0" smtClean="0"/>
              <a:t>sides</a:t>
            </a:r>
            <a:endParaRPr lang="en-US" sz="2000" dirty="0"/>
          </a:p>
          <a:p>
            <a:pPr marL="342900" indent="-342900">
              <a:buAutoNum type="arabicParenR"/>
            </a:pPr>
            <a:r>
              <a:rPr lang="en-US" sz="2000" dirty="0" smtClean="0"/>
              <a:t>allowing </a:t>
            </a:r>
            <a:r>
              <a:rPr lang="en-US" sz="2000" dirty="0"/>
              <a:t>Taiwan's 'reasonable' participation in global </a:t>
            </a:r>
            <a:r>
              <a:rPr lang="en-US" sz="2000" dirty="0" smtClean="0"/>
              <a:t>organizations</a:t>
            </a:r>
          </a:p>
          <a:p>
            <a:pPr marL="342900" indent="-342900">
              <a:buAutoNum type="arabicParenR"/>
            </a:pPr>
            <a:r>
              <a:rPr lang="en-US" sz="2000" dirty="0" smtClean="0"/>
              <a:t> </a:t>
            </a:r>
            <a:r>
              <a:rPr lang="en-US" sz="2000" dirty="0"/>
              <a:t>negotiating a peace agreement</a:t>
            </a:r>
            <a:r>
              <a:rPr lang="en-US" sz="2000" dirty="0" smtClean="0">
                <a:effectLst/>
              </a:rPr>
              <a:t> </a:t>
            </a:r>
            <a:endParaRPr lang="en-US" sz="2000" dirty="0"/>
          </a:p>
        </p:txBody>
      </p:sp>
    </p:spTree>
    <p:extLst>
      <p:ext uri="{BB962C8B-B14F-4D97-AF65-F5344CB8AC3E}">
        <p14:creationId xmlns:p14="http://schemas.microsoft.com/office/powerpoint/2010/main" val="2906461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470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7892" y="1747783"/>
            <a:ext cx="5530438" cy="461665"/>
          </a:xfrm>
          <a:prstGeom prst="rect">
            <a:avLst/>
          </a:prstGeom>
          <a:noFill/>
        </p:spPr>
        <p:txBody>
          <a:bodyPr wrap="square" rtlCol="0">
            <a:spAutoFit/>
          </a:bodyPr>
          <a:lstStyle/>
          <a:p>
            <a:pPr algn="ctr"/>
            <a:r>
              <a:rPr lang="en-US" sz="2400" dirty="0" smtClean="0">
                <a:hlinkClick r:id="rId2"/>
              </a:rPr>
              <a:t>The Third Communiqué, 1982</a:t>
            </a:r>
            <a:endParaRPr lang="en-US" sz="2400" dirty="0"/>
          </a:p>
        </p:txBody>
      </p:sp>
      <p:sp>
        <p:nvSpPr>
          <p:cNvPr id="3" name="TextBox 2"/>
          <p:cNvSpPr txBox="1"/>
          <p:nvPr/>
        </p:nvSpPr>
        <p:spPr>
          <a:xfrm>
            <a:off x="2198520" y="2976693"/>
            <a:ext cx="4724770" cy="461665"/>
          </a:xfrm>
          <a:prstGeom prst="rect">
            <a:avLst/>
          </a:prstGeom>
          <a:noFill/>
        </p:spPr>
        <p:txBody>
          <a:bodyPr wrap="square" rtlCol="0">
            <a:spAutoFit/>
          </a:bodyPr>
          <a:lstStyle/>
          <a:p>
            <a:pPr algn="ctr"/>
            <a:r>
              <a:rPr lang="en-US" sz="2400" dirty="0" smtClean="0">
                <a:hlinkClick r:id="rId3"/>
              </a:rPr>
              <a:t>The Six Assurances to Taiwan, 1982</a:t>
            </a:r>
            <a:endParaRPr lang="en-US" sz="2400" dirty="0"/>
          </a:p>
        </p:txBody>
      </p:sp>
    </p:spTree>
    <p:extLst>
      <p:ext uri="{BB962C8B-B14F-4D97-AF65-F5344CB8AC3E}">
        <p14:creationId xmlns:p14="http://schemas.microsoft.com/office/powerpoint/2010/main" val="2962792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485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528" y="2375647"/>
            <a:ext cx="5363883" cy="461665"/>
          </a:xfrm>
          <a:prstGeom prst="rect">
            <a:avLst/>
          </a:prstGeom>
          <a:noFill/>
        </p:spPr>
        <p:txBody>
          <a:bodyPr wrap="square" rtlCol="0">
            <a:spAutoFit/>
          </a:bodyPr>
          <a:lstStyle/>
          <a:p>
            <a:pPr algn="ctr"/>
            <a:r>
              <a:rPr lang="en-US" sz="2400" dirty="0" smtClean="0">
                <a:hlinkClick r:id="rId2"/>
              </a:rPr>
              <a:t>The PRC-Japan Joint Communiqué, 1972</a:t>
            </a:r>
            <a:endParaRPr lang="en-US" sz="2400" dirty="0"/>
          </a:p>
        </p:txBody>
      </p:sp>
    </p:spTree>
    <p:extLst>
      <p:ext uri="{BB962C8B-B14F-4D97-AF65-F5344CB8AC3E}">
        <p14:creationId xmlns:p14="http://schemas.microsoft.com/office/powerpoint/2010/main" val="2476793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3526" y="9406"/>
            <a:ext cx="5873325" cy="461665"/>
          </a:xfrm>
          <a:prstGeom prst="rect">
            <a:avLst/>
          </a:prstGeom>
          <a:noFill/>
        </p:spPr>
        <p:txBody>
          <a:bodyPr wrap="square" rtlCol="0">
            <a:spAutoFit/>
          </a:bodyPr>
          <a:lstStyle/>
          <a:p>
            <a:pPr algn="ctr"/>
            <a:r>
              <a:rPr lang="en-US" sz="2400" dirty="0" smtClean="0"/>
              <a:t>The Shanghai </a:t>
            </a:r>
            <a:r>
              <a:rPr lang="en-US" sz="2400" dirty="0" err="1" smtClean="0"/>
              <a:t>Communique</a:t>
            </a:r>
            <a:r>
              <a:rPr lang="en-US" sz="2400" dirty="0" smtClean="0"/>
              <a:t>, 1972</a:t>
            </a:r>
            <a:endParaRPr lang="en-US" sz="2400" dirty="0"/>
          </a:p>
        </p:txBody>
      </p:sp>
      <p:sp>
        <p:nvSpPr>
          <p:cNvPr id="3" name="TextBox 2"/>
          <p:cNvSpPr txBox="1"/>
          <p:nvPr/>
        </p:nvSpPr>
        <p:spPr>
          <a:xfrm>
            <a:off x="343933" y="1031925"/>
            <a:ext cx="184666" cy="369332"/>
          </a:xfrm>
          <a:prstGeom prst="rect">
            <a:avLst/>
          </a:prstGeom>
          <a:noFill/>
        </p:spPr>
        <p:txBody>
          <a:bodyPr wrap="none" rtlCol="0">
            <a:spAutoFit/>
          </a:bodyPr>
          <a:lstStyle/>
          <a:p>
            <a:endParaRPr lang="en-US" dirty="0"/>
          </a:p>
        </p:txBody>
      </p:sp>
      <p:sp>
        <p:nvSpPr>
          <p:cNvPr id="6" name="TextBox 5"/>
          <p:cNvSpPr txBox="1"/>
          <p:nvPr/>
        </p:nvSpPr>
        <p:spPr>
          <a:xfrm>
            <a:off x="109244" y="593962"/>
            <a:ext cx="4219520" cy="6186310"/>
          </a:xfrm>
          <a:prstGeom prst="rect">
            <a:avLst/>
          </a:prstGeom>
          <a:solidFill>
            <a:schemeClr val="bg1"/>
          </a:solidFill>
        </p:spPr>
        <p:txBody>
          <a:bodyPr wrap="square" rtlCol="0">
            <a:spAutoFit/>
          </a:bodyPr>
          <a:lstStyle/>
          <a:p>
            <a:r>
              <a:rPr lang="en-US" b="1" dirty="0" smtClean="0"/>
              <a:t>11.</a:t>
            </a:r>
            <a:r>
              <a:rPr lang="en-US" dirty="0" smtClean="0"/>
              <a:t> The </a:t>
            </a:r>
            <a:r>
              <a:rPr lang="en-US" dirty="0"/>
              <a:t>two sides reviewed the long-standing serious disputes between China and the United States. The Chinese side reaffirmed its position: the Taiwan question is the crucial question obstructing the normalization of relations between China and the United States; the Government of the People's Republic of China is the sole legal government of China; Taiwan is a province of China which has long been returned to the motherland; the liberation of Taiwan is China's internal affair in which no other country has the right to interfere; and all U.S. forces and military installations must be withdrawn from Taiwan. The Chinese Government firmly opposes any activities which aim at the creation of "one China, one Taiwan", "one China, two governments", "two Chinas", an "independent Taiwan" or advocate that "the status of Taiwan remains to be determined".</a:t>
            </a:r>
            <a:r>
              <a:rPr lang="en-US" dirty="0" smtClean="0">
                <a:effectLst/>
              </a:rPr>
              <a:t> </a:t>
            </a:r>
            <a:endParaRPr lang="en-US" dirty="0"/>
          </a:p>
        </p:txBody>
      </p:sp>
      <p:sp>
        <p:nvSpPr>
          <p:cNvPr id="7" name="TextBox 6"/>
          <p:cNvSpPr txBox="1"/>
          <p:nvPr/>
        </p:nvSpPr>
        <p:spPr>
          <a:xfrm>
            <a:off x="4460197" y="593962"/>
            <a:ext cx="4683803" cy="6186310"/>
          </a:xfrm>
          <a:prstGeom prst="rect">
            <a:avLst/>
          </a:prstGeom>
          <a:solidFill>
            <a:schemeClr val="bg1"/>
          </a:solidFill>
        </p:spPr>
        <p:txBody>
          <a:bodyPr wrap="square" rtlCol="0">
            <a:spAutoFit/>
          </a:bodyPr>
          <a:lstStyle/>
          <a:p>
            <a:r>
              <a:rPr lang="en-US" b="1" dirty="0" smtClean="0"/>
              <a:t>12. </a:t>
            </a:r>
            <a:r>
              <a:rPr lang="en-US" dirty="0" smtClean="0"/>
              <a:t>The </a:t>
            </a:r>
            <a:r>
              <a:rPr lang="en-US" dirty="0"/>
              <a:t>U.S. side declared: The United States acknowledges that all Chinese on either side of the Taiwan Strait maintain there is but one China and that Taiwan is a part of China. The United States Government does not challenge that position. It reaffirms its interest in a peaceful settlement of the Taiwan question by the Chinese themselves. With this prospect in mind, it affirms the ultimate objective of the withdrawal of all U.S. forces and military installations from Taiwan. In the meantime, it will progressively reduce its forces and military installations on Taiwan as the tension in the area diminishes. The two sides agreed that it is desirable to broaden the understanding between the two peoples. To this end, they discussed specific areas in such fields as science, technology, culture, sports and journalism, in which people-to-people contacts and exchanges would be mutually beneficial. Each side undertakes to facilitate the further development of such contacts and exchanges.</a:t>
            </a:r>
            <a:r>
              <a:rPr lang="en-US" dirty="0" smtClean="0">
                <a:effectLst/>
              </a:rPr>
              <a:t> </a:t>
            </a:r>
            <a:endParaRPr lang="en-US" dirty="0"/>
          </a:p>
        </p:txBody>
      </p:sp>
    </p:spTree>
    <p:extLst>
      <p:ext uri="{BB962C8B-B14F-4D97-AF65-F5344CB8AC3E}">
        <p14:creationId xmlns:p14="http://schemas.microsoft.com/office/powerpoint/2010/main" val="575386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30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hlinkClick r:id="rId2"/>
          </p:cNvPr>
          <p:cNvSpPr txBox="1"/>
          <p:nvPr/>
        </p:nvSpPr>
        <p:spPr>
          <a:xfrm>
            <a:off x="1802514" y="1788747"/>
            <a:ext cx="5707958" cy="461665"/>
          </a:xfrm>
          <a:prstGeom prst="rect">
            <a:avLst/>
          </a:prstGeom>
          <a:noFill/>
        </p:spPr>
        <p:txBody>
          <a:bodyPr wrap="square" rtlCol="0">
            <a:spAutoFit/>
          </a:bodyPr>
          <a:lstStyle/>
          <a:p>
            <a:pPr algn="ctr"/>
            <a:r>
              <a:rPr lang="en-US" sz="2400" dirty="0" smtClean="0">
                <a:hlinkClick r:id="rId2"/>
              </a:rPr>
              <a:t>The Second Communiqué, January 1, 1972</a:t>
            </a:r>
            <a:endParaRPr lang="en-US" sz="2400" dirty="0"/>
          </a:p>
        </p:txBody>
      </p:sp>
    </p:spTree>
    <p:extLst>
      <p:ext uri="{BB962C8B-B14F-4D97-AF65-F5344CB8AC3E}">
        <p14:creationId xmlns:p14="http://schemas.microsoft.com/office/powerpoint/2010/main" val="3712791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4655" y="1379109"/>
            <a:ext cx="4902290" cy="830997"/>
          </a:xfrm>
          <a:prstGeom prst="rect">
            <a:avLst/>
          </a:prstGeom>
          <a:noFill/>
        </p:spPr>
        <p:txBody>
          <a:bodyPr wrap="square" rtlCol="0">
            <a:spAutoFit/>
          </a:bodyPr>
          <a:lstStyle/>
          <a:p>
            <a:pPr algn="ctr"/>
            <a:r>
              <a:rPr lang="en-US" sz="2400" dirty="0" smtClean="0">
                <a:hlinkClick r:id="rId2"/>
              </a:rPr>
              <a:t>The Taiwan Relations Act</a:t>
            </a:r>
            <a:endParaRPr lang="en-US" sz="2400" dirty="0" smtClean="0"/>
          </a:p>
          <a:p>
            <a:pPr algn="ctr"/>
            <a:r>
              <a:rPr lang="en-US" sz="2400" dirty="0"/>
              <a:t>(</a:t>
            </a:r>
            <a:r>
              <a:rPr lang="en-US" sz="2400" dirty="0" smtClean="0"/>
              <a:t>enacted by U.S. Congress, April 1979)</a:t>
            </a:r>
            <a:endParaRPr lang="en-US" sz="2400" dirty="0"/>
          </a:p>
        </p:txBody>
      </p:sp>
    </p:spTree>
    <p:extLst>
      <p:ext uri="{BB962C8B-B14F-4D97-AF65-F5344CB8AC3E}">
        <p14:creationId xmlns:p14="http://schemas.microsoft.com/office/powerpoint/2010/main" val="3149567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081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82765" y="518873"/>
            <a:ext cx="3062034" cy="4082712"/>
          </a:xfrm>
          <a:prstGeom prst="rect">
            <a:avLst/>
          </a:prstGeom>
        </p:spPr>
      </p:pic>
      <p:sp>
        <p:nvSpPr>
          <p:cNvPr id="5" name="TextBox 4"/>
          <p:cNvSpPr txBox="1"/>
          <p:nvPr/>
        </p:nvSpPr>
        <p:spPr>
          <a:xfrm>
            <a:off x="5282765" y="4958916"/>
            <a:ext cx="3062034" cy="400110"/>
          </a:xfrm>
          <a:prstGeom prst="rect">
            <a:avLst/>
          </a:prstGeom>
          <a:noFill/>
        </p:spPr>
        <p:txBody>
          <a:bodyPr wrap="square" rtlCol="0">
            <a:spAutoFit/>
          </a:bodyPr>
          <a:lstStyle/>
          <a:p>
            <a:pPr algn="ctr"/>
            <a:r>
              <a:rPr lang="en-US" sz="2000" dirty="0" smtClean="0">
                <a:solidFill>
                  <a:srgbClr val="FFFFFF"/>
                </a:solidFill>
              </a:rPr>
              <a:t>Shih Ming-</a:t>
            </a:r>
            <a:r>
              <a:rPr lang="en-US" sz="2000" dirty="0" err="1" smtClean="0">
                <a:solidFill>
                  <a:srgbClr val="FFFFFF"/>
                </a:solidFill>
              </a:rPr>
              <a:t>te</a:t>
            </a:r>
            <a:endParaRPr lang="en-US" sz="2000" dirty="0">
              <a:solidFill>
                <a:srgbClr val="FFFFFF"/>
              </a:solidFill>
            </a:endParaRPr>
          </a:p>
        </p:txBody>
      </p:sp>
      <p:pic>
        <p:nvPicPr>
          <p:cNvPr id="6" name="Picture 5"/>
          <p:cNvPicPr>
            <a:picLocks noChangeAspect="1"/>
          </p:cNvPicPr>
          <p:nvPr/>
        </p:nvPicPr>
        <p:blipFill>
          <a:blip r:embed="rId3"/>
          <a:stretch>
            <a:fillRect/>
          </a:stretch>
        </p:blipFill>
        <p:spPr>
          <a:xfrm>
            <a:off x="876115" y="613785"/>
            <a:ext cx="2654300" cy="3987800"/>
          </a:xfrm>
          <a:prstGeom prst="rect">
            <a:avLst/>
          </a:prstGeom>
        </p:spPr>
      </p:pic>
      <p:sp>
        <p:nvSpPr>
          <p:cNvPr id="7" name="TextBox 6"/>
          <p:cNvSpPr txBox="1"/>
          <p:nvPr/>
        </p:nvSpPr>
        <p:spPr>
          <a:xfrm>
            <a:off x="876115" y="5079494"/>
            <a:ext cx="2654300" cy="400110"/>
          </a:xfrm>
          <a:prstGeom prst="rect">
            <a:avLst/>
          </a:prstGeom>
          <a:noFill/>
        </p:spPr>
        <p:txBody>
          <a:bodyPr wrap="square" rtlCol="0">
            <a:spAutoFit/>
          </a:bodyPr>
          <a:lstStyle/>
          <a:p>
            <a:pPr algn="ctr"/>
            <a:r>
              <a:rPr lang="en-US" sz="2000" dirty="0" err="1" smtClean="0">
                <a:solidFill>
                  <a:srgbClr val="FFFFFF"/>
                </a:solidFill>
              </a:rPr>
              <a:t>Peng</a:t>
            </a:r>
            <a:r>
              <a:rPr lang="en-US" sz="2000" dirty="0" smtClean="0">
                <a:solidFill>
                  <a:srgbClr val="FFFFFF"/>
                </a:solidFill>
              </a:rPr>
              <a:t> Ming-min</a:t>
            </a:r>
            <a:endParaRPr lang="en-US" sz="2000" dirty="0">
              <a:solidFill>
                <a:srgbClr val="FFFFFF"/>
              </a:solidFill>
            </a:endParaRPr>
          </a:p>
        </p:txBody>
      </p:sp>
    </p:spTree>
    <p:extLst>
      <p:ext uri="{BB962C8B-B14F-4D97-AF65-F5344CB8AC3E}">
        <p14:creationId xmlns:p14="http://schemas.microsoft.com/office/powerpoint/2010/main" val="3294452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0045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iwanmap.jpg"/>
          <p:cNvPicPr>
            <a:picLocks noChangeAspect="1"/>
          </p:cNvPicPr>
          <p:nvPr/>
        </p:nvPicPr>
        <p:blipFill>
          <a:blip r:embed="rId2"/>
          <a:stretch>
            <a:fillRect/>
          </a:stretch>
        </p:blipFill>
        <p:spPr>
          <a:xfrm>
            <a:off x="2199132" y="269748"/>
            <a:ext cx="4745736" cy="6318504"/>
          </a:xfrm>
          <a:prstGeom prst="rect">
            <a:avLst/>
          </a:prstGeom>
        </p:spPr>
      </p:pic>
    </p:spTree>
    <p:extLst>
      <p:ext uri="{BB962C8B-B14F-4D97-AF65-F5344CB8AC3E}">
        <p14:creationId xmlns:p14="http://schemas.microsoft.com/office/powerpoint/2010/main" val="2303220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3789</TotalTime>
  <Words>687</Words>
  <Application>Microsoft Macintosh PowerPoint</Application>
  <PresentationFormat>On-screen Show (4:3)</PresentationFormat>
  <Paragraphs>31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Session 3: The Taiwan Independence Movement in Global Context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PA/HO</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3: The Taiwan Independence Movement in Global Context</dc:title>
  <dc:creator>Evan Dawley</dc:creator>
  <cp:lastModifiedBy>Microsoft Office User</cp:lastModifiedBy>
  <cp:revision>8</cp:revision>
  <dcterms:created xsi:type="dcterms:W3CDTF">2016-01-11T07:01:10Z</dcterms:created>
  <dcterms:modified xsi:type="dcterms:W3CDTF">2018-10-09T18:08:48Z</dcterms:modified>
</cp:coreProperties>
</file>