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5" r:id="rId4"/>
    <p:sldId id="266" r:id="rId5"/>
    <p:sldId id="258" r:id="rId6"/>
    <p:sldId id="259" r:id="rId7"/>
    <p:sldId id="270" r:id="rId8"/>
    <p:sldId id="260" r:id="rId9"/>
    <p:sldId id="269" r:id="rId10"/>
    <p:sldId id="262" r:id="rId11"/>
    <p:sldId id="261" r:id="rId12"/>
    <p:sldId id="263" r:id="rId13"/>
    <p:sldId id="268" r:id="rId14"/>
    <p:sldId id="267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3ED002-7127-46FF-9AED-882C009EFC15}" type="datetimeFigureOut">
              <a:rPr lang="sk-SK" smtClean="0"/>
              <a:pPr/>
              <a:t>9. 12. 2018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A339A5-372C-41C3-BCE2-3CAC684F65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miso1\Downloads\Volkswagen%20VW%20Commercial%20China%20-%20TSI%20Acceleration%20(English)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ocar.co.uk/opinion/motor-shows-shanghai-auto-show/how-skoda-cracked-chinese-market" TargetMode="External"/><Relationship Id="rId2" Type="http://schemas.openxmlformats.org/officeDocument/2006/relationships/hyperlink" Target="http://archive.skoda-auto.com/en/company/production-plants/chin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volkswagengroupchina.com.cn/content/vgc/content/en/partnership/shanghai_volkswagen.html" TargetMode="External"/><Relationship Id="rId4" Type="http://schemas.openxmlformats.org/officeDocument/2006/relationships/hyperlink" Target="https://www.skoda-storyboard.com/en/press-releases/skoda-continues-market-campaign-chin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34B88B6-03BE-43B8-9338-58F5C9EF8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360" y="3459480"/>
            <a:ext cx="8534400" cy="1752600"/>
          </a:xfrm>
        </p:spPr>
        <p:txBody>
          <a:bodyPr/>
          <a:lstStyle/>
          <a:p>
            <a:pPr algn="l"/>
            <a:r>
              <a:rPr lang="sk-SK" dirty="0"/>
              <a:t>František Milan </a:t>
            </a:r>
          </a:p>
          <a:p>
            <a:pPr algn="l"/>
            <a:r>
              <a:rPr lang="sk-SK" dirty="0"/>
              <a:t>Veronika </a:t>
            </a:r>
            <a:r>
              <a:rPr lang="sk-SK" dirty="0" err="1"/>
              <a:t>sokolíková</a:t>
            </a:r>
            <a:r>
              <a:rPr lang="sk-SK" dirty="0"/>
              <a:t> </a:t>
            </a:r>
          </a:p>
          <a:p>
            <a:pPr algn="l"/>
            <a:r>
              <a:rPr lang="sk-SK" dirty="0" err="1"/>
              <a:t>Elvina</a:t>
            </a:r>
            <a:r>
              <a:rPr lang="sk-SK" dirty="0"/>
              <a:t> </a:t>
            </a:r>
            <a:r>
              <a:rPr lang="sk-SK" dirty="0" err="1"/>
              <a:t>Kurtasanov</a:t>
            </a:r>
            <a:endParaRPr lang="sk-SK" dirty="0"/>
          </a:p>
          <a:p>
            <a:pPr algn="l"/>
            <a:r>
              <a:rPr lang="sk-SK" dirty="0"/>
              <a:t>Zuzana </a:t>
            </a:r>
            <a:r>
              <a:rPr lang="sk-SK" dirty="0" err="1"/>
              <a:t>dulovcová</a:t>
            </a:r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F7A7CF-177A-4822-AA22-7E2A90BA4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CEE investments in China (activities of Skoda company in China)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664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55E6A-1379-4465-97CC-2CFB14179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62" y="346166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ten most successful markets for ŠKODA in 2017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(Country - Deliveries to customers in 2017):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0BB2EA2-296B-4FB6-A103-900B0C5CC45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1. </a:t>
            </a:r>
            <a:r>
              <a:rPr lang="sk-SK" dirty="0" err="1"/>
              <a:t>China</a:t>
            </a:r>
            <a:r>
              <a:rPr lang="sk-SK" dirty="0"/>
              <a:t> - 325,000 				7. </a:t>
            </a:r>
            <a:r>
              <a:rPr lang="sk-SK" dirty="0" err="1"/>
              <a:t>France</a:t>
            </a:r>
            <a:r>
              <a:rPr lang="sk-SK" dirty="0"/>
              <a:t> - 27,300 </a:t>
            </a:r>
          </a:p>
          <a:p>
            <a:r>
              <a:rPr lang="sk-SK" dirty="0"/>
              <a:t>2. </a:t>
            </a:r>
            <a:r>
              <a:rPr lang="sk-SK" dirty="0" err="1"/>
              <a:t>Germany</a:t>
            </a:r>
            <a:r>
              <a:rPr lang="sk-SK" dirty="0"/>
              <a:t> - 173,300 		</a:t>
            </a:r>
          </a:p>
          <a:p>
            <a:r>
              <a:rPr lang="sk-SK" dirty="0"/>
              <a:t>3. </a:t>
            </a:r>
            <a:r>
              <a:rPr lang="sk-SK" dirty="0" err="1"/>
              <a:t>Czech</a:t>
            </a:r>
            <a:r>
              <a:rPr lang="sk-SK" dirty="0"/>
              <a:t> </a:t>
            </a:r>
            <a:r>
              <a:rPr lang="sk-SK" dirty="0" err="1"/>
              <a:t>Republic</a:t>
            </a:r>
            <a:r>
              <a:rPr lang="sk-SK" dirty="0"/>
              <a:t> - 95,000 	                      8. </a:t>
            </a:r>
            <a:r>
              <a:rPr lang="sk-SK" dirty="0" err="1"/>
              <a:t>Turkey</a:t>
            </a:r>
            <a:r>
              <a:rPr lang="sk-SK" dirty="0"/>
              <a:t> - 25,000 </a:t>
            </a:r>
          </a:p>
          <a:p>
            <a:r>
              <a:rPr lang="sk-SK" dirty="0"/>
              <a:t>4. Great </a:t>
            </a:r>
            <a:r>
              <a:rPr lang="sk-SK" dirty="0" err="1"/>
              <a:t>Britain</a:t>
            </a:r>
            <a:r>
              <a:rPr lang="sk-SK" dirty="0"/>
              <a:t> - 80,100 			9. </a:t>
            </a:r>
            <a:r>
              <a:rPr lang="sk-SK" dirty="0" err="1"/>
              <a:t>Italy</a:t>
            </a:r>
            <a:r>
              <a:rPr lang="sk-SK" dirty="0"/>
              <a:t> - 24,700 </a:t>
            </a:r>
          </a:p>
          <a:p>
            <a:r>
              <a:rPr lang="sk-SK" dirty="0"/>
              <a:t>5. </a:t>
            </a:r>
            <a:r>
              <a:rPr lang="sk-SK" dirty="0" err="1"/>
              <a:t>Poland</a:t>
            </a:r>
            <a:r>
              <a:rPr lang="sk-SK" dirty="0"/>
              <a:t> - 66,600 				10. </a:t>
            </a:r>
            <a:r>
              <a:rPr lang="sk-SK" dirty="0" err="1"/>
              <a:t>Austria</a:t>
            </a:r>
            <a:r>
              <a:rPr lang="sk-SK" dirty="0"/>
              <a:t> - 24,300</a:t>
            </a:r>
          </a:p>
          <a:p>
            <a:r>
              <a:rPr lang="sk-SK" dirty="0"/>
              <a:t>6. </a:t>
            </a:r>
            <a:r>
              <a:rPr lang="sk-SK" dirty="0" err="1"/>
              <a:t>Russia</a:t>
            </a:r>
            <a:r>
              <a:rPr lang="sk-SK" dirty="0"/>
              <a:t> - 62,300 </a:t>
            </a:r>
          </a:p>
        </p:txBody>
      </p:sp>
    </p:spTree>
    <p:extLst>
      <p:ext uri="{BB962C8B-B14F-4D97-AF65-F5344CB8AC3E}">
        <p14:creationId xmlns:p14="http://schemas.microsoft.com/office/powerpoint/2010/main" val="2149817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594EE82-FC0C-4E75-BFD9-A2ED80E94C3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0531" y="587829"/>
            <a:ext cx="10102409" cy="570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04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64409E74-BF4F-4943-8386-8180BCB0D31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3753" y="448842"/>
            <a:ext cx="11272404" cy="61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06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olkswagen VW Commercial China - TSI Acceleration (English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332411" y="966650"/>
            <a:ext cx="85822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Sources</a:t>
            </a:r>
            <a:endParaRPr lang="sk-SK" dirty="0"/>
          </a:p>
          <a:p>
            <a:endParaRPr lang="sk-SK" dirty="0"/>
          </a:p>
          <a:p>
            <a:r>
              <a:rPr lang="sk-SK" u="sng" dirty="0">
                <a:hlinkClick r:id="rId2"/>
              </a:rPr>
              <a:t>- http://archive.skoda-auto.com/en/company/production-plants/china</a:t>
            </a:r>
            <a:endParaRPr lang="sk-SK" dirty="0"/>
          </a:p>
          <a:p>
            <a:r>
              <a:rPr lang="sk-SK" u="sng" dirty="0">
                <a:hlinkClick r:id="rId3"/>
              </a:rPr>
              <a:t>- https://www.autocar.co.uk/opinion/motor-shows-shanghai-auto-show/how-skoda-cracked-chinese-market</a:t>
            </a:r>
            <a:endParaRPr lang="sk-SK" dirty="0"/>
          </a:p>
          <a:p>
            <a:pPr>
              <a:buFontTx/>
              <a:buChar char="-"/>
            </a:pPr>
            <a:r>
              <a:rPr lang="sk-SK" u="sng" dirty="0">
                <a:hlinkClick r:id="rId4"/>
              </a:rPr>
              <a:t>https://www.skoda-storyboard.com/en/press-releases/skoda-continues-market-</a:t>
            </a:r>
          </a:p>
          <a:p>
            <a:r>
              <a:rPr lang="sk-SK" u="sng" dirty="0" err="1">
                <a:hlinkClick r:id="rId4"/>
              </a:rPr>
              <a:t>campaign-china</a:t>
            </a:r>
            <a:r>
              <a:rPr lang="sk-SK" u="sng" dirty="0">
                <a:hlinkClick r:id="rId4"/>
              </a:rPr>
              <a:t>/</a:t>
            </a:r>
            <a:endParaRPr lang="sk-SK" u="sng" dirty="0"/>
          </a:p>
          <a:p>
            <a:r>
              <a:rPr lang="sk-SK" u="sng" dirty="0">
                <a:hlinkClick r:id="rId5"/>
              </a:rPr>
              <a:t>http://www.volkswagengroupchina.com.cn/content/vgc/content/en/partnership/shanghai_volkswagen.html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838200" y="2495011"/>
            <a:ext cx="10515600" cy="3681957"/>
          </a:xfrm>
        </p:spPr>
        <p:txBody>
          <a:bodyPr/>
          <a:lstStyle/>
          <a:p>
            <a:r>
              <a:rPr lang="sk-SK" dirty="0" err="1"/>
              <a:t>Since</a:t>
            </a:r>
            <a:r>
              <a:rPr lang="sk-SK" dirty="0"/>
              <a:t> 2007</a:t>
            </a:r>
          </a:p>
          <a:p>
            <a:r>
              <a:rPr lang="sk-SK" dirty="0"/>
              <a:t>SAIC Volkswagen </a:t>
            </a:r>
            <a:r>
              <a:rPr lang="sk-SK" dirty="0" err="1"/>
              <a:t>Automotive</a:t>
            </a:r>
            <a:r>
              <a:rPr lang="sk-SK" dirty="0"/>
              <a:t> </a:t>
            </a:r>
            <a:r>
              <a:rPr lang="sk-SK" dirty="0" err="1"/>
              <a:t>Company</a:t>
            </a:r>
            <a:r>
              <a:rPr lang="sk-SK" dirty="0"/>
              <a:t> </a:t>
            </a:r>
          </a:p>
          <a:p>
            <a:r>
              <a:rPr lang="sk-SK" dirty="0"/>
              <a:t>FABIA, OCTAVIA, YETI, RAPID, RAPID SPACEBACK, SUPERB, KAROQ, KODIAQ, KAMIQ</a:t>
            </a:r>
          </a:p>
          <a:p>
            <a:r>
              <a:rPr lang="sk-SK" dirty="0"/>
              <a:t>2017 – </a:t>
            </a:r>
            <a:r>
              <a:rPr lang="sk-SK" dirty="0" err="1"/>
              <a:t>Vision</a:t>
            </a:r>
            <a:r>
              <a:rPr lang="sk-SK" dirty="0"/>
              <a:t> E </a:t>
            </a:r>
            <a:r>
              <a:rPr lang="sk-SK" dirty="0" err="1"/>
              <a:t>electromobile</a:t>
            </a:r>
            <a:endParaRPr lang="sk-SK" dirty="0"/>
          </a:p>
        </p:txBody>
      </p:sp>
      <p:pic>
        <p:nvPicPr>
          <p:cNvPr id="1026" name="Picture 2" descr="SAIC Volkswag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9075" y="770715"/>
            <a:ext cx="3635815" cy="1188175"/>
          </a:xfrm>
          <a:prstGeom prst="rect">
            <a:avLst/>
          </a:prstGeom>
          <a:noFill/>
        </p:spPr>
      </p:pic>
      <p:pic>
        <p:nvPicPr>
          <p:cNvPr id="1028" name="Picture 4" descr="VÃ½sledok vyhÄ¾adÃ¡vania obrÃ¡zkov pre dopyt Å¡kod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085" y="243339"/>
            <a:ext cx="3814355" cy="2145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590009" y="1355361"/>
            <a:ext cx="4478383" cy="51368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err="1"/>
              <a:t>Production</a:t>
            </a:r>
            <a:r>
              <a:rPr lang="sk-SK" dirty="0"/>
              <a:t> </a:t>
            </a:r>
            <a:r>
              <a:rPr lang="sk-SK" dirty="0" err="1"/>
              <a:t>plants</a:t>
            </a:r>
            <a:r>
              <a:rPr lang="sk-SK" dirty="0"/>
              <a:t> :</a:t>
            </a:r>
          </a:p>
          <a:p>
            <a:r>
              <a:rPr lang="sk-SK" dirty="0"/>
              <a:t> </a:t>
            </a:r>
            <a:r>
              <a:rPr lang="sk-SK" dirty="0" err="1"/>
              <a:t>Anting</a:t>
            </a:r>
            <a:endParaRPr lang="sk-SK" dirty="0"/>
          </a:p>
          <a:p>
            <a:r>
              <a:rPr lang="sk-SK" dirty="0" err="1"/>
              <a:t>Yizheng</a:t>
            </a:r>
            <a:endParaRPr lang="sk-SK" dirty="0"/>
          </a:p>
          <a:p>
            <a:r>
              <a:rPr lang="sk-SK" dirty="0"/>
              <a:t> </a:t>
            </a:r>
            <a:r>
              <a:rPr lang="sk-SK" dirty="0" err="1"/>
              <a:t>Nanjing</a:t>
            </a:r>
            <a:endParaRPr lang="sk-SK" dirty="0"/>
          </a:p>
          <a:p>
            <a:r>
              <a:rPr lang="sk-SK" dirty="0"/>
              <a:t> </a:t>
            </a:r>
            <a:r>
              <a:rPr lang="sk-SK" dirty="0" err="1"/>
              <a:t>Ningbo</a:t>
            </a:r>
            <a:r>
              <a:rPr lang="sk-SK" dirty="0"/>
              <a:t> </a:t>
            </a:r>
          </a:p>
          <a:p>
            <a:r>
              <a:rPr lang="sk-SK" dirty="0" err="1"/>
              <a:t>Changsha</a:t>
            </a:r>
            <a:endParaRPr lang="sk-SK" dirty="0"/>
          </a:p>
          <a:p>
            <a:endParaRPr lang="sk-SK" dirty="0"/>
          </a:p>
          <a:p>
            <a:r>
              <a:rPr lang="sk-SK" dirty="0"/>
              <a:t>more </a:t>
            </a:r>
            <a:r>
              <a:rPr lang="sk-SK" dirty="0" err="1"/>
              <a:t>than</a:t>
            </a:r>
            <a:r>
              <a:rPr lang="sk-SK" dirty="0"/>
              <a:t> 2 </a:t>
            </a:r>
            <a:r>
              <a:rPr lang="sk-SK" dirty="0" err="1"/>
              <a:t>million</a:t>
            </a:r>
            <a:r>
              <a:rPr lang="sk-SK" dirty="0"/>
              <a:t> ŠKODA </a:t>
            </a:r>
            <a:r>
              <a:rPr lang="sk-SK" dirty="0" err="1"/>
              <a:t>cars</a:t>
            </a:r>
            <a:r>
              <a:rPr lang="sk-SK" dirty="0"/>
              <a:t> </a:t>
            </a:r>
            <a:r>
              <a:rPr lang="sk-SK" dirty="0" err="1"/>
              <a:t>produced</a:t>
            </a:r>
            <a:r>
              <a:rPr lang="sk-SK" dirty="0"/>
              <a:t> in </a:t>
            </a:r>
            <a:r>
              <a:rPr lang="sk-SK" dirty="0" err="1"/>
              <a:t>China</a:t>
            </a:r>
            <a:r>
              <a:rPr lang="sk-SK" dirty="0"/>
              <a:t> by 2017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1506" name="Picture 2" descr="VÃ½sledok vyhÄ¾adÃ¡vania obrÃ¡zkov pre dopyt map of production plants of skoda in ch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2528" y="371191"/>
            <a:ext cx="5879465" cy="60103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76497" y="1541423"/>
            <a:ext cx="2453640" cy="4531043"/>
          </a:xfrm>
        </p:spPr>
        <p:txBody>
          <a:bodyPr/>
          <a:lstStyle/>
          <a:p>
            <a:pPr lvl="0"/>
            <a:r>
              <a:rPr lang="sk-SK" dirty="0" err="1"/>
              <a:t>China</a:t>
            </a:r>
            <a:r>
              <a:rPr lang="sk-SK" dirty="0"/>
              <a:t> </a:t>
            </a:r>
            <a:r>
              <a:rPr lang="sk-SK" dirty="0" err="1"/>
              <a:t>became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largest</a:t>
            </a:r>
            <a:r>
              <a:rPr lang="sk-SK" dirty="0"/>
              <a:t> single </a:t>
            </a:r>
            <a:r>
              <a:rPr lang="sk-SK" dirty="0" err="1"/>
              <a:t>market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ŠKODA.</a:t>
            </a:r>
          </a:p>
          <a:p>
            <a:pPr lvl="0"/>
            <a:r>
              <a:rPr lang="sk-SK" dirty="0" err="1"/>
              <a:t>The</a:t>
            </a:r>
            <a:r>
              <a:rPr lang="sk-SK" dirty="0"/>
              <a:t> bestseller = </a:t>
            </a:r>
            <a:r>
              <a:rPr lang="sk-SK" dirty="0" err="1"/>
              <a:t>Skoda</a:t>
            </a:r>
            <a:r>
              <a:rPr lang="sk-SK" dirty="0"/>
              <a:t> </a:t>
            </a:r>
            <a:r>
              <a:rPr lang="sk-SK" dirty="0" err="1"/>
              <a:t>Octavia</a:t>
            </a:r>
            <a:r>
              <a:rPr lang="sk-SK" dirty="0"/>
              <a:t> (1,2 mil.) 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endParaRPr lang="sk-SK" dirty="0"/>
          </a:p>
        </p:txBody>
      </p:sp>
      <p:pic>
        <p:nvPicPr>
          <p:cNvPr id="4" name="Obrázok 3" descr="VÃ½sledok vyhÄ¾adÃ¡vania obrÃ¡zkov pre dopyt map of production plants of skoda in china"/>
          <p:cNvPicPr/>
          <p:nvPr/>
        </p:nvPicPr>
        <p:blipFill>
          <a:blip r:embed="rId2" cstate="print"/>
          <a:srcRect l="2727" t="3095" r="4394" b="-953"/>
          <a:stretch>
            <a:fillRect/>
          </a:stretch>
        </p:blipFill>
        <p:spPr bwMode="auto">
          <a:xfrm>
            <a:off x="3069777" y="574767"/>
            <a:ext cx="8425543" cy="557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lúk 7"/>
          <p:cNvSpPr/>
          <p:nvPr/>
        </p:nvSpPr>
        <p:spPr>
          <a:xfrm>
            <a:off x="10358847" y="2638698"/>
            <a:ext cx="1267096" cy="1306286"/>
          </a:xfrm>
          <a:prstGeom prst="arc">
            <a:avLst>
              <a:gd name="adj1" fmla="val 16200000"/>
              <a:gd name="adj2" fmla="val 16180448"/>
            </a:avLst>
          </a:prstGeom>
          <a:noFill/>
          <a:ln w="603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>
              <a:ln>
                <a:solidFill>
                  <a:srgbClr val="FFFF00"/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FF28F-BC40-4C2D-B8C6-886A348E9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BUSINESS MODELS FOR SKODA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EB2A17-E7AF-490D-8E97-53A8208DBF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/>
              <a:t>SWOT-analysis</a:t>
            </a:r>
            <a:r>
              <a:rPr lang="sk-SK" dirty="0"/>
              <a:t> (</a:t>
            </a:r>
            <a:r>
              <a:rPr lang="sk-SK" dirty="0" err="1"/>
              <a:t>Strengths,Weaknesses</a:t>
            </a:r>
            <a:r>
              <a:rPr lang="sk-SK" dirty="0"/>
              <a:t> – (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company</a:t>
            </a:r>
            <a:r>
              <a:rPr lang="sk-SK" dirty="0"/>
              <a:t> )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err="1"/>
              <a:t>opportunities</a:t>
            </a:r>
            <a:r>
              <a:rPr lang="sk-SK" dirty="0"/>
              <a:t>, </a:t>
            </a:r>
            <a:r>
              <a:rPr lang="sk-SK" dirty="0" err="1"/>
              <a:t>Threats</a:t>
            </a:r>
            <a:r>
              <a:rPr lang="sk-SK" dirty="0"/>
              <a:t> (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market</a:t>
            </a:r>
            <a:r>
              <a:rPr lang="sk-SK" dirty="0"/>
              <a:t>) </a:t>
            </a:r>
          </a:p>
          <a:p>
            <a:r>
              <a:rPr lang="sk-SK" dirty="0"/>
              <a:t>4Ps ( </a:t>
            </a:r>
            <a:r>
              <a:rPr lang="sk-SK" dirty="0" err="1"/>
              <a:t>product</a:t>
            </a:r>
            <a:r>
              <a:rPr lang="sk-SK" dirty="0"/>
              <a:t>, </a:t>
            </a:r>
            <a:r>
              <a:rPr lang="sk-SK" dirty="0" err="1"/>
              <a:t>place</a:t>
            </a:r>
            <a:r>
              <a:rPr lang="sk-SK" dirty="0"/>
              <a:t>, </a:t>
            </a:r>
            <a:r>
              <a:rPr lang="sk-SK" dirty="0" err="1"/>
              <a:t>price</a:t>
            </a:r>
            <a:r>
              <a:rPr lang="sk-SK" dirty="0"/>
              <a:t>, </a:t>
            </a:r>
            <a:r>
              <a:rPr lang="sk-SK" dirty="0" err="1"/>
              <a:t>promotion</a:t>
            </a:r>
            <a:r>
              <a:rPr lang="sk-SK" dirty="0"/>
              <a:t> )</a:t>
            </a:r>
          </a:p>
          <a:p>
            <a:r>
              <a:rPr lang="sk-SK" dirty="0" err="1"/>
              <a:t>Five-forces</a:t>
            </a:r>
            <a:r>
              <a:rPr lang="sk-SK" dirty="0"/>
              <a:t> model ( </a:t>
            </a:r>
            <a:r>
              <a:rPr lang="sk-SK" dirty="0" err="1"/>
              <a:t>Bariers</a:t>
            </a:r>
            <a:r>
              <a:rPr lang="sk-SK" dirty="0"/>
              <a:t> to </a:t>
            </a:r>
            <a:r>
              <a:rPr lang="sk-SK" dirty="0" err="1"/>
              <a:t>entry</a:t>
            </a:r>
            <a:r>
              <a:rPr lang="sk-SK" dirty="0"/>
              <a:t>. </a:t>
            </a:r>
            <a:r>
              <a:rPr lang="sk-SK" dirty="0" err="1"/>
              <a:t>barging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supliers</a:t>
            </a:r>
            <a:r>
              <a:rPr lang="sk-SK" dirty="0"/>
              <a:t>,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threat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potential</a:t>
            </a:r>
            <a:r>
              <a:rPr lang="sk-SK" dirty="0"/>
              <a:t> </a:t>
            </a:r>
            <a:r>
              <a:rPr lang="sk-SK" dirty="0" err="1"/>
              <a:t>entrants</a:t>
            </a:r>
            <a:r>
              <a:rPr lang="sk-SK" dirty="0"/>
              <a:t>,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threat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alternatives</a:t>
            </a:r>
            <a:r>
              <a:rPr lang="sk-SK" dirty="0"/>
              <a:t>, </a:t>
            </a:r>
            <a:r>
              <a:rPr lang="sk-SK" dirty="0" err="1"/>
              <a:t>competitions</a:t>
            </a:r>
            <a:r>
              <a:rPr lang="sk-SK" dirty="0"/>
              <a:t> </a:t>
            </a:r>
            <a:r>
              <a:rPr lang="sk-SK" dirty="0" err="1"/>
              <a:t>among</a:t>
            </a:r>
            <a:r>
              <a:rPr lang="sk-SK" dirty="0"/>
              <a:t> </a:t>
            </a:r>
            <a:r>
              <a:rPr lang="sk-SK" dirty="0" err="1"/>
              <a:t>comapnies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157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8E289-8901-4A35-B145-806446BEE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BACKGROUND OF CHINESE AUTO MARKETING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B39596-3995-4431-9CA6-6608D710F8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Introduction of Main Brands In Chinese Auto Market </a:t>
            </a:r>
          </a:p>
          <a:p>
            <a:r>
              <a:rPr lang="en-US" dirty="0"/>
              <a:t>(Volkswagen, </a:t>
            </a:r>
            <a:r>
              <a:rPr lang="en-US" dirty="0" err="1"/>
              <a:t>Hongguang</a:t>
            </a:r>
            <a:r>
              <a:rPr lang="en-US" dirty="0"/>
              <a:t> (domestic), Toyota, </a:t>
            </a:r>
            <a:r>
              <a:rPr lang="en-US" dirty="0" err="1"/>
              <a:t>Saic</a:t>
            </a:r>
            <a:r>
              <a:rPr lang="en-US" dirty="0"/>
              <a:t> GM (domestic) </a:t>
            </a:r>
          </a:p>
          <a:p>
            <a:r>
              <a:rPr lang="en-US" dirty="0"/>
              <a:t>Five Forces Model to Analyze Chinese Auto Market  (restrictions, joint </a:t>
            </a:r>
            <a:r>
              <a:rPr lang="en-US" dirty="0" err="1"/>
              <a:t>ventur</a:t>
            </a:r>
            <a:r>
              <a:rPr lang="en-US" dirty="0"/>
              <a:t>, </a:t>
            </a:r>
            <a:r>
              <a:rPr lang="en-US" dirty="0" err="1"/>
              <a:t>supliers</a:t>
            </a:r>
            <a:r>
              <a:rPr lang="en-US" dirty="0"/>
              <a:t> power of buyers  )</a:t>
            </a:r>
          </a:p>
          <a:p>
            <a:r>
              <a:rPr lang="en-US" dirty="0"/>
              <a:t>Five major </a:t>
            </a:r>
            <a:r>
              <a:rPr lang="en-US" dirty="0" err="1"/>
              <a:t>tremds</a:t>
            </a:r>
            <a:r>
              <a:rPr lang="en-US" dirty="0"/>
              <a:t> in China´s auto industry for future (</a:t>
            </a:r>
            <a:r>
              <a:rPr lang="en-US" dirty="0" err="1"/>
              <a:t>electrification,car</a:t>
            </a:r>
            <a:r>
              <a:rPr lang="en-US" dirty="0"/>
              <a:t> sharing, car </a:t>
            </a:r>
            <a:r>
              <a:rPr lang="en-US" dirty="0" err="1"/>
              <a:t>inteligence</a:t>
            </a:r>
            <a:r>
              <a:rPr lang="en-US" dirty="0"/>
              <a:t>,)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302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 descr="SÃºvisiaci obrÃ¡zok"/>
          <p:cNvPicPr>
            <a:picLocks noChangeAspect="1" noChangeArrowheads="1"/>
          </p:cNvPicPr>
          <p:nvPr/>
        </p:nvPicPr>
        <p:blipFill>
          <a:blip r:embed="rId2" cstate="print"/>
          <a:srcRect t="3172" b="12759"/>
          <a:stretch>
            <a:fillRect/>
          </a:stretch>
        </p:blipFill>
        <p:spPr bwMode="auto">
          <a:xfrm>
            <a:off x="261257" y="408232"/>
            <a:ext cx="11665131" cy="5418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F3EAD-30A9-4928-B49A-1D888E15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ANALYZE CASE OF VOLKSWAGEN IN CHINA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36901C-1A5B-467D-8A4E-90B8B626F3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5" y="1959429"/>
            <a:ext cx="11380362" cy="4139619"/>
          </a:xfrm>
        </p:spPr>
        <p:txBody>
          <a:bodyPr/>
          <a:lstStyle/>
          <a:p>
            <a:r>
              <a:rPr lang="en-US" dirty="0"/>
              <a:t>The Background of Volkswagen (the largest group of auto industry in </a:t>
            </a:r>
            <a:r>
              <a:rPr lang="sk-SK" dirty="0" err="1"/>
              <a:t>E</a:t>
            </a:r>
            <a:r>
              <a:rPr lang="en-US" dirty="0" err="1"/>
              <a:t>urope</a:t>
            </a:r>
            <a:r>
              <a:rPr lang="en-US" dirty="0"/>
              <a:t> ) </a:t>
            </a:r>
          </a:p>
          <a:p>
            <a:r>
              <a:rPr lang="en-US" dirty="0"/>
              <a:t>The brand Strategy of Volkswagen (folk car )</a:t>
            </a:r>
          </a:p>
          <a:p>
            <a:r>
              <a:rPr lang="en-US" dirty="0"/>
              <a:t>The Ability of Competition In Volkswagen  (can o</a:t>
            </a:r>
            <a:r>
              <a:rPr lang="sk-SK" dirty="0"/>
              <a:t>f</a:t>
            </a:r>
            <a:r>
              <a:rPr lang="en-US" dirty="0" err="1"/>
              <a:t>fer</a:t>
            </a:r>
            <a:r>
              <a:rPr lang="en-US" dirty="0"/>
              <a:t> different brands: (Porsche, Audi, Bentley,... 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465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 descr="VÃ½sledok vyhÄ¾adÃ¡vania obrÃ¡zkov pre dopyt chinese auto market sh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467" y="186045"/>
            <a:ext cx="8905441" cy="6345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</TotalTime>
  <Words>356</Words>
  <Application>Microsoft Office PowerPoint</Application>
  <PresentationFormat>Širokouhlá</PresentationFormat>
  <Paragraphs>51</Paragraphs>
  <Slides>14</Slides>
  <Notes>0</Notes>
  <HiddenSlides>0</HiddenSlides>
  <MMClips>1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Občiansky</vt:lpstr>
      <vt:lpstr>CEE investments in China (activities of Skoda company in China)</vt:lpstr>
      <vt:lpstr>Prezentácia programu PowerPoint</vt:lpstr>
      <vt:lpstr>Prezentácia programu PowerPoint</vt:lpstr>
      <vt:lpstr>Prezentácia programu PowerPoint</vt:lpstr>
      <vt:lpstr>BUSINESS MODELS FOR SKODA </vt:lpstr>
      <vt:lpstr>THE BACKGROUND OF CHINESE AUTO MARKETING </vt:lpstr>
      <vt:lpstr>Prezentácia programu PowerPoint</vt:lpstr>
      <vt:lpstr>ANALYZE CASE OF VOLKSWAGEN IN CHINA </vt:lpstr>
      <vt:lpstr>Prezentácia programu PowerPoint</vt:lpstr>
      <vt:lpstr>The ten most successful markets for ŠKODA in 2017  (Country - Deliveries to customers in 2017):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CEE investments in China (activities of Skoda company in China)</dc:title>
  <dc:creator>MILAN, Frantisek [Alumni]</dc:creator>
  <cp:lastModifiedBy>MILAN, Frantisek [Alumni]</cp:lastModifiedBy>
  <cp:revision>23</cp:revision>
  <dcterms:created xsi:type="dcterms:W3CDTF">2018-12-06T20:37:20Z</dcterms:created>
  <dcterms:modified xsi:type="dcterms:W3CDTF">2018-12-09T22:03:49Z</dcterms:modified>
</cp:coreProperties>
</file>