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  <p:sldId id="312" r:id="rId55"/>
    <p:sldId id="313" r:id="rId56"/>
    <p:sldId id="314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56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94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372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854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07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693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925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3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656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98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08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78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210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41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24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36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6C0BC-164E-469A-9223-F7A1E17329D9}" type="datetimeFigureOut">
              <a:rPr lang="cs-CZ" smtClean="0"/>
              <a:t>11. 10. 2016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699C01-3399-4365-ADBE-110FF2B1FA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69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10478" y="2404531"/>
            <a:ext cx="7766936" cy="1646302"/>
          </a:xfrm>
        </p:spPr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Dějiny muzejnictví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Přednáška Škola muzejní propedeutiky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30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Sběratelství a muzejnictví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Karel IV. –znám hlavně jako sběratel ostatků a relikvií, ale sbíral i další věci. Kromě zájmu o předměty ve sbírce viděl aspekty finanční a reprezentační.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sbírce dále nalezneme obrazy; sochy; knihy; drahé kameny – nezpracované i zpracované – broušené, gemy a kameje, nádoby; astronomické přístroje a glóby; kuriozity a rarity; mince a medaile.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Sbírka uložena na několika místech: část na Karlštejně, část na Pražském hradě – ve Svatovítské katedrále a královském paláci, část vozil Karel s sebou na cestách.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Portrét Karla IV. a Anny Svídnické nad vchodem do kaple sv. Kateřiny na Karlštejně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8" y="2160588"/>
            <a:ext cx="5697522" cy="3881437"/>
          </a:xfrm>
        </p:spPr>
      </p:pic>
    </p:spTree>
    <p:extLst>
      <p:ext uri="{BB962C8B-B14F-4D97-AF65-F5344CB8AC3E}">
        <p14:creationId xmlns:p14="http://schemas.microsoft.com/office/powerpoint/2010/main" val="194752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Antická </a:t>
            </a:r>
            <a:r>
              <a:rPr lang="cs-CZ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gemma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hlavou Medúzy ver svorníku klenby kaple sv. Kateřiny na Karlštejně.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19" y="2487705"/>
            <a:ext cx="2723676" cy="3133165"/>
          </a:xfrm>
        </p:spPr>
      </p:pic>
    </p:spTree>
    <p:extLst>
      <p:ext uri="{BB962C8B-B14F-4D97-AF65-F5344CB8AC3E}">
        <p14:creationId xmlns:p14="http://schemas.microsoft.com/office/powerpoint/2010/main" val="90569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Kaple sv. Kříže na Karlštejně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41" y="2160588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2447305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Kaple sv. Kříže na Karlštejně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306089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Hrad Karlštejn před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Mockerovou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přestavbou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7" y="2043953"/>
            <a:ext cx="6629400" cy="3886200"/>
          </a:xfrm>
        </p:spPr>
      </p:pic>
    </p:spTree>
    <p:extLst>
      <p:ext uri="{BB962C8B-B14F-4D97-AF65-F5344CB8AC3E}">
        <p14:creationId xmlns:p14="http://schemas.microsoft.com/office/powerpoint/2010/main" val="3778175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Katedrála sv. Víta na Pražském hradě – půdorys – černě původní předrománská rotunda, červeně románská bazilika, modře gotická katedrála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030506"/>
            <a:ext cx="6629400" cy="4235823"/>
          </a:xfrm>
        </p:spPr>
      </p:pic>
    </p:spTree>
    <p:extLst>
      <p:ext uri="{BB962C8B-B14F-4D97-AF65-F5344CB8AC3E}">
        <p14:creationId xmlns:p14="http://schemas.microsoft.com/office/powerpoint/2010/main" val="389955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Přilba sv. Václava z pokladové sbírky katedrály sv. Víta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16" y="2160588"/>
            <a:ext cx="3398806" cy="3881437"/>
          </a:xfrm>
        </p:spPr>
      </p:pic>
    </p:spTree>
    <p:extLst>
      <p:ext uri="{BB962C8B-B14F-4D97-AF65-F5344CB8AC3E}">
        <p14:creationId xmlns:p14="http://schemas.microsoft.com/office/powerpoint/2010/main" val="223026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Drátěná košile sv. Václava z pokladové sbírky katedrály sv. Víta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552" y="2160588"/>
            <a:ext cx="2522934" cy="3881437"/>
          </a:xfrm>
        </p:spPr>
      </p:pic>
    </p:spTree>
    <p:extLst>
      <p:ext uri="{BB962C8B-B14F-4D97-AF65-F5344CB8AC3E}">
        <p14:creationId xmlns:p14="http://schemas.microsoft.com/office/powerpoint/2010/main" val="65037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Cáchy – pokladová sbírka, relikviářová busta Karla Velikého, kterou daroval Karel IV. s jeho korunou na hlavě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16" y="2160588"/>
            <a:ext cx="2717005" cy="3881437"/>
          </a:xfrm>
        </p:spPr>
      </p:pic>
    </p:spTree>
    <p:extLst>
      <p:ext uri="{BB962C8B-B14F-4D97-AF65-F5344CB8AC3E}">
        <p14:creationId xmlns:p14="http://schemas.microsoft.com/office/powerpoint/2010/main" val="374951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Historická muzeologie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Část systému muzeologie: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Teoretická muzeologie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Aplikovaná muzeologie (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muzeografie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Metamuzeologie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Společenská muzeologie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8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Sběratelství a muzejnictví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14. století doloženy i sbírky šlechty – Rožmberkové, pokladová sbírka uložena na hradě v Českém Krumlově, prezentovaná pravidelně veřejnosti.</a:t>
            </a: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16. stol. budována moderní kabinetní sbírka po vzoru Ferdinanda Tyrolského či Rudolfa II.</a:t>
            </a:r>
          </a:p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Vytváří ji Vilém z Rožmberka a Petr Vok z Rožmberka, nejprve umístěna v Českém Krumlově, později na zámku v Třeboni. Dnes zachováno jen torzo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75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Portrét Viléma z Rožmberka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71" y="1721225"/>
            <a:ext cx="3092824" cy="4719916"/>
          </a:xfrm>
        </p:spPr>
      </p:pic>
    </p:spTree>
    <p:extLst>
      <p:ext uri="{BB962C8B-B14F-4D97-AF65-F5344CB8AC3E}">
        <p14:creationId xmlns:p14="http://schemas.microsoft.com/office/powerpoint/2010/main" val="554792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Portrét Petra Voka z Rožmberka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82" y="1815354"/>
            <a:ext cx="2944905" cy="4504764"/>
          </a:xfrm>
        </p:spPr>
      </p:pic>
    </p:spTree>
    <p:extLst>
      <p:ext uri="{BB962C8B-B14F-4D97-AF65-F5344CB8AC3E}">
        <p14:creationId xmlns:p14="http://schemas.microsoft.com/office/powerpoint/2010/main" val="3803483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Lobkovicové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První sběratel Bohuslav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Hasištejnský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z Lobkovic – konec 15. stol. – sbírka prvotisků, astronomické přístroje, relikvie, obrazy a sochy. Dnes ze sbírky torzo.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Zakladatelé současné sbírky Polyxena z Lobkovic a její manžel Zdeněk Vojtěch Popel z Lobkovic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sbírce obrazy, sochy, zbraně, porcelán a keramika, hudební nástroje a hudebniny, zbraně a zbroj, relikvie, osobní předměty členů rodu, nábytek, umělecké řemeslo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Sbírky umístěna na zámcích Roudnice nad Labem a Nelahozeves.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58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Portrét Marie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Manrique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Lara s malou Polyxenou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18" y="2030506"/>
            <a:ext cx="3442447" cy="4289612"/>
          </a:xfrm>
        </p:spPr>
      </p:pic>
    </p:spTree>
    <p:extLst>
      <p:ext uri="{BB962C8B-B14F-4D97-AF65-F5344CB8AC3E}">
        <p14:creationId xmlns:p14="http://schemas.microsoft.com/office/powerpoint/2010/main" val="1469339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Portrét Polyxeny z Lobkovic a rekonstrukce jejích šatů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65" y="1825402"/>
            <a:ext cx="2716306" cy="4333351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766" y="2160588"/>
            <a:ext cx="2910168" cy="3881437"/>
          </a:xfrm>
        </p:spPr>
      </p:pic>
    </p:spTree>
    <p:extLst>
      <p:ext uri="{BB962C8B-B14F-4D97-AF65-F5344CB8AC3E}">
        <p14:creationId xmlns:p14="http://schemas.microsoft.com/office/powerpoint/2010/main" val="2134552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Portrét Zdeňka Vojtěcha Popela z Lobkovic od </a:t>
            </a:r>
            <a:r>
              <a:rPr lang="cs-CZ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Bartholomaea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Sprangera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88" y="2151529"/>
            <a:ext cx="3106271" cy="3711389"/>
          </a:xfrm>
        </p:spPr>
      </p:pic>
    </p:spTree>
    <p:extLst>
      <p:ext uri="{BB962C8B-B14F-4D97-AF65-F5344CB8AC3E}">
        <p14:creationId xmlns:p14="http://schemas.microsoft.com/office/powerpoint/2010/main" val="4015200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Sběratelství a muzejnictví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šlechtické sběratelské rody: Černínové, Nosticové,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Kolovratové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Šternberkové, Liechtensteinové,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Dalbergové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Berchtoldové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Colloredo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-Mansfeldové,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Thunové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Auerspergové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Schwarzenbergové, atd.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64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Hrad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Buchlov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926" y="2160588"/>
            <a:ext cx="3202185" cy="3881437"/>
          </a:xfrm>
        </p:spPr>
      </p:pic>
    </p:spTree>
    <p:extLst>
      <p:ext uri="{BB962C8B-B14F-4D97-AF65-F5344CB8AC3E}">
        <p14:creationId xmlns:p14="http://schemas.microsoft.com/office/powerpoint/2010/main" val="1363658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Egyptská rakev a mumie ze sbírek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Berchtoldů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na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Buchlově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35" y="2160588"/>
            <a:ext cx="2910168" cy="3881437"/>
          </a:xfrm>
        </p:spPr>
      </p:pic>
    </p:spTree>
    <p:extLst>
      <p:ext uri="{BB962C8B-B14F-4D97-AF65-F5344CB8AC3E}">
        <p14:creationId xmlns:p14="http://schemas.microsoft.com/office/powerpoint/2010/main" val="154135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historické muzeologie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Zabývá se vývojem různých forem sběratelství a muzejnictví, způsoby sbírání, uspořádání, dokumentace, ochrany a prezentace předmětů a sbírek, společenskými, ekonomickými, politickými, kulturními a filozofickými vazbami a také teorií sběratelství a muzejnictví.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8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Zikmund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Berchtold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za něj zlatá éra rodových sbírek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0" y="2487706"/>
            <a:ext cx="2850777" cy="3563470"/>
          </a:xfrm>
        </p:spPr>
      </p:pic>
    </p:spTree>
    <p:extLst>
      <p:ext uri="{BB962C8B-B14F-4D97-AF65-F5344CB8AC3E}">
        <p14:creationId xmlns:p14="http://schemas.microsoft.com/office/powerpoint/2010/main" val="3205333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Bedřich Všemír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Berchtold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významný botanik, sběratel, stál u založení Národního muzea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03" y="2160588"/>
            <a:ext cx="2664231" cy="3881437"/>
          </a:xfrm>
        </p:spPr>
      </p:pic>
    </p:spTree>
    <p:extLst>
      <p:ext uri="{BB962C8B-B14F-4D97-AF65-F5344CB8AC3E}">
        <p14:creationId xmlns:p14="http://schemas.microsoft.com/office/powerpoint/2010/main" val="3481513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Kašpar Maria Šternberk jeden ze zakladatelů Národního muzea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94" y="2291556"/>
            <a:ext cx="2990850" cy="3619500"/>
          </a:xfrm>
        </p:spPr>
      </p:pic>
    </p:spTree>
    <p:extLst>
      <p:ext uri="{BB962C8B-B14F-4D97-AF65-F5344CB8AC3E}">
        <p14:creationId xmlns:p14="http://schemas.microsoft.com/office/powerpoint/2010/main" val="594294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List z díla Flora der </a:t>
            </a:r>
            <a:r>
              <a:rPr lang="cs-CZ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Vorwelt</a:t>
            </a:r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stěžejního spisu Kašpara Šternberka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19" y="2386806"/>
            <a:ext cx="2794000" cy="3429000"/>
          </a:xfrm>
        </p:spPr>
      </p:pic>
    </p:spTree>
    <p:extLst>
      <p:ext uri="{BB962C8B-B14F-4D97-AF65-F5344CB8AC3E}">
        <p14:creationId xmlns:p14="http://schemas.microsoft.com/office/powerpoint/2010/main" val="2050884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František Palacký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54" y="2160588"/>
            <a:ext cx="3234530" cy="3881437"/>
          </a:xfrm>
        </p:spPr>
      </p:pic>
    </p:spTree>
    <p:extLst>
      <p:ext uri="{BB962C8B-B14F-4D97-AF65-F5344CB8AC3E}">
        <p14:creationId xmlns:p14="http://schemas.microsoft.com/office/powerpoint/2010/main" val="2526718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Václav Hanka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97" y="2160588"/>
            <a:ext cx="3053244" cy="3881437"/>
          </a:xfrm>
        </p:spPr>
      </p:pic>
    </p:spTree>
    <p:extLst>
      <p:ext uri="{BB962C8B-B14F-4D97-AF65-F5344CB8AC3E}">
        <p14:creationId xmlns:p14="http://schemas.microsoft.com/office/powerpoint/2010/main" val="2141413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Vojtěch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Lanna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253" y="2160588"/>
            <a:ext cx="5129531" cy="3881437"/>
          </a:xfrm>
        </p:spPr>
      </p:pic>
    </p:spTree>
    <p:extLst>
      <p:ext uri="{BB962C8B-B14F-4D97-AF65-F5344CB8AC3E}">
        <p14:creationId xmlns:p14="http://schemas.microsoft.com/office/powerpoint/2010/main" val="1388508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Jindřich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Waldes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06" y="2160588"/>
            <a:ext cx="2982825" cy="3881437"/>
          </a:xfrm>
        </p:spPr>
      </p:pic>
    </p:spTree>
    <p:extLst>
      <p:ext uri="{BB962C8B-B14F-4D97-AF65-F5344CB8AC3E}">
        <p14:creationId xmlns:p14="http://schemas.microsoft.com/office/powerpoint/2010/main" val="13787185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Kliment Čermák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597" y="2160588"/>
            <a:ext cx="2710844" cy="3881437"/>
          </a:xfrm>
        </p:spPr>
      </p:pic>
    </p:spTree>
    <p:extLst>
      <p:ext uri="{BB962C8B-B14F-4D97-AF65-F5344CB8AC3E}">
        <p14:creationId xmlns:p14="http://schemas.microsoft.com/office/powerpoint/2010/main" val="3950051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Lubor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Niederle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17" y="2160588"/>
            <a:ext cx="2972003" cy="3881437"/>
          </a:xfrm>
        </p:spPr>
      </p:pic>
    </p:spTree>
    <p:extLst>
      <p:ext uri="{BB962C8B-B14F-4D97-AF65-F5344CB8AC3E}">
        <p14:creationId xmlns:p14="http://schemas.microsoft.com/office/powerpoint/2010/main" val="231531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Stručný vývoj muzejnictví ve světě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Nejstarší zmínky o sbírkách ve 3. tisíciletí př. n. l. Egypt, Mezopotámie, Čína.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Velký rozvoj sběratelství ve starověkém Řecku a Římě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Evropě přináší změnu křesťanství, které ovlivňuje obsah sbírek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starověku a středověku sbírají hlavně panovníci, nobilita a kněží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Sbírky mají ekonomickou, prestižní a reprezentační, estetickou, vědeckou funkci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Ladislav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Lábek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776" y="2393576"/>
            <a:ext cx="4424083" cy="3012142"/>
          </a:xfrm>
        </p:spPr>
      </p:pic>
    </p:spTree>
    <p:extLst>
      <p:ext uri="{BB962C8B-B14F-4D97-AF65-F5344CB8AC3E}">
        <p14:creationId xmlns:p14="http://schemas.microsoft.com/office/powerpoint/2010/main" val="2881341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Ladislav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Lábek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Nástin praktické muzeologie pro krajinská musea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047" y="2160588"/>
            <a:ext cx="2729944" cy="3881437"/>
          </a:xfrm>
        </p:spPr>
      </p:pic>
    </p:spTree>
    <p:extLst>
      <p:ext uri="{BB962C8B-B14F-4D97-AF65-F5344CB8AC3E}">
        <p14:creationId xmlns:p14="http://schemas.microsoft.com/office/powerpoint/2010/main" val="1160801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Karel Václav Adámek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388" y="1707776"/>
            <a:ext cx="2902469" cy="4020671"/>
          </a:xfrm>
        </p:spPr>
      </p:pic>
    </p:spTree>
    <p:extLst>
      <p:ext uri="{BB962C8B-B14F-4D97-AF65-F5344CB8AC3E}">
        <p14:creationId xmlns:p14="http://schemas.microsoft.com/office/powerpoint/2010/main" val="1945736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Jaroslav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Helfert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269" y="2624931"/>
            <a:ext cx="2095500" cy="2952750"/>
          </a:xfrm>
        </p:spPr>
      </p:pic>
    </p:spTree>
    <p:extLst>
      <p:ext uri="{BB962C8B-B14F-4D97-AF65-F5344CB8AC3E}">
        <p14:creationId xmlns:p14="http://schemas.microsoft.com/office/powerpoint/2010/main" val="27407379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Josef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Kazimour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813" y="2160588"/>
            <a:ext cx="2958412" cy="3881437"/>
          </a:xfrm>
        </p:spPr>
      </p:pic>
    </p:spTree>
    <p:extLst>
      <p:ext uri="{BB962C8B-B14F-4D97-AF65-F5344CB8AC3E}">
        <p14:creationId xmlns:p14="http://schemas.microsoft.com/office/powerpoint/2010/main" val="273895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Fridolín Macháček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57" y="2160588"/>
            <a:ext cx="2756724" cy="3881437"/>
          </a:xfrm>
        </p:spPr>
      </p:pic>
    </p:spTree>
    <p:extLst>
      <p:ext uri="{BB962C8B-B14F-4D97-AF65-F5344CB8AC3E}">
        <p14:creationId xmlns:p14="http://schemas.microsoft.com/office/powerpoint/2010/main" val="5295160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Jiří Neústupný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270" y="1734671"/>
            <a:ext cx="3012141" cy="3953435"/>
          </a:xfrm>
        </p:spPr>
      </p:pic>
    </p:spTree>
    <p:extLst>
      <p:ext uri="{BB962C8B-B14F-4D97-AF65-F5344CB8AC3E}">
        <p14:creationId xmlns:p14="http://schemas.microsoft.com/office/powerpoint/2010/main" val="30135011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Jiří Neústupný: Otázky dnešního muzejnictví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6125941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Josef Beneš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447" y="1930400"/>
            <a:ext cx="2581835" cy="3515659"/>
          </a:xfrm>
        </p:spPr>
      </p:pic>
    </p:spTree>
    <p:extLst>
      <p:ext uri="{BB962C8B-B14F-4D97-AF65-F5344CB8AC3E}">
        <p14:creationId xmlns:p14="http://schemas.microsoft.com/office/powerpoint/2010/main" val="12371607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Josef Beneš: Základy muzeologie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53" y="2218766"/>
            <a:ext cx="2689412" cy="3388658"/>
          </a:xfrm>
        </p:spPr>
      </p:pic>
    </p:spTree>
    <p:extLst>
      <p:ext uri="{BB962C8B-B14F-4D97-AF65-F5344CB8AC3E}">
        <p14:creationId xmlns:p14="http://schemas.microsoft.com/office/powerpoint/2010/main" val="326925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Stručný vývoj muzejnictví ve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středověku v Evropě pokladové sbírky, hlavně ostatky a relikvie, liturgické předměty a oděvy, knihy, obrazy a sochy, umělecko-řemeslné předměty, kuriozity a rarity, ale i zbraně a zbroj, mince a medaile, astronomické předměty apod.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Mimo Evropu hlavně Čína – kaligrafie, porcelán a keramika, bronzové předměty, obrazy a sochy, knihy, historické předměty, lakované předměty, věci z jadeitu a nefritu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Sbírky spjaté i s buddhismem – Buddhovy relikvie, i s islámem, hlavně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šíítským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předměty spojené s významnými duchovními osobnostmi, ale i politickými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Jiří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Špét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59" y="2326341"/>
            <a:ext cx="2568388" cy="3375212"/>
          </a:xfrm>
        </p:spPr>
      </p:pic>
    </p:spTree>
    <p:extLst>
      <p:ext uri="{BB962C8B-B14F-4D97-AF65-F5344CB8AC3E}">
        <p14:creationId xmlns:p14="http://schemas.microsoft.com/office/powerpoint/2010/main" val="2759726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Jiří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Špét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Přehled vývoje českého muzejnictví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27393926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Zbyněk Zbyslav Stránský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20471"/>
            <a:ext cx="2743200" cy="3334870"/>
          </a:xfrm>
        </p:spPr>
      </p:pic>
    </p:spTree>
    <p:extLst>
      <p:ext uri="{BB962C8B-B14F-4D97-AF65-F5344CB8AC3E}">
        <p14:creationId xmlns:p14="http://schemas.microsoft.com/office/powerpoint/2010/main" val="2142452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 Jelínek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35" y="2474259"/>
            <a:ext cx="2622177" cy="3227294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9" y="2353235"/>
            <a:ext cx="2837328" cy="3348318"/>
          </a:xfrm>
        </p:spPr>
      </p:pic>
    </p:spTree>
    <p:extLst>
      <p:ext uri="{BB962C8B-B14F-4D97-AF65-F5344CB8AC3E}">
        <p14:creationId xmlns:p14="http://schemas.microsoft.com/office/powerpoint/2010/main" val="32414127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Vladimír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Jůva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st. a Vladimír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Jůva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ml.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07" y="2160588"/>
            <a:ext cx="2676574" cy="3881437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918" y="2160588"/>
            <a:ext cx="2998694" cy="4038506"/>
          </a:xfrm>
        </p:spPr>
      </p:pic>
    </p:spTree>
    <p:extLst>
      <p:ext uri="{BB962C8B-B14F-4D97-AF65-F5344CB8AC3E}">
        <p14:creationId xmlns:p14="http://schemas.microsoft.com/office/powerpoint/2010/main" val="35885441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Vinoš</a:t>
            </a: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Sofka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5" y="1653988"/>
            <a:ext cx="3334869" cy="4639236"/>
          </a:xfrm>
        </p:spPr>
      </p:pic>
    </p:spTree>
    <p:extLst>
      <p:ext uri="{BB962C8B-B14F-4D97-AF65-F5344CB8AC3E}">
        <p14:creationId xmlns:p14="http://schemas.microsoft.com/office/powerpoint/2010/main" val="850465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Klementinum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7" y="2312894"/>
            <a:ext cx="4155141" cy="3119718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47" y="2111188"/>
            <a:ext cx="3348318" cy="3765177"/>
          </a:xfrm>
        </p:spPr>
      </p:pic>
    </p:spTree>
    <p:extLst>
      <p:ext uri="{BB962C8B-B14F-4D97-AF65-F5344CB8AC3E}">
        <p14:creationId xmlns:p14="http://schemas.microsoft.com/office/powerpoint/2010/main" val="216827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Stručný vývoj muzejnictví ve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v renesanci – vědecké sbírky, často jsou sbírky zárodkem dnešních slavných muzeí.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Sběratelství se stává prestižní záležitostí, sbírky se dědí v mnoha generacích, sběratelské rody – Habsburkové,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Mediceové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Wettinové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Wittelsbachové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Bourboni, Rožmberkové,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Lobkovicové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Liechtensteinové, Černínové, Šternberkové aj.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 18. stol. vznik muzeí, vliv osvícenství, rozvoj vědy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Stručný vývoj muzejnictví ve světě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Velký rozvoj muzejnictví, ale i soukromého sběratelství ve 20. století.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Dá se říci, že pokud má být nějaký jev, událost, věc, osoba, prezentována veřejnosti, děje se tak prostřednictvím muzeí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Dnes se sbírá vše co jde. Napomohl tomu i rozvoj průmyslu, zlevnění věcí, větší příjmy lidí.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Sběratelství a muzejnictví v ČR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Nejstarší známá sbírka u nás . 10. století. Kostel sv. Víta na Pražském hradě. Zakladatel sv. Václav, první předmět rámě sv. Víta.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Sbírka existuje dodnes.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Největší rozkvět za vlády Karla IV., kdy se sbírka stala součástí panovnické a státní reprezentace a snahy udělat z Prahy nové církevní centrum.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Dnes samostatná expozice na Pražském hradě, některé předměty vystaveny v expozici Příběh Pražského hradu.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Sběratelství a muzejnictví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středověku sbírky u dalších církevních institucí – např. Vyšehradská kapitula, Břevnovský klášter, Strahovský klášter, klášter Teplá, klášter Vyšší Brod, klášter Zlatá koruna, Rajhradský klášter, Olomoucké biskupství aj.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Sbírají též panovníci – z Přemyslovců např. Břetislav I., Vladislav II., Přemysl Otakar II., Václav II.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 Lucemburků Karel IV., Václav IV.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Šlechtické sbírky známé výjimečně od 14.stol. – Rožmberkové, od konce 15. stol.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Lobkovicové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1108</Words>
  <Application>Microsoft Office PowerPoint</Application>
  <PresentationFormat>Širokoúhlá obrazovka</PresentationFormat>
  <Paragraphs>96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0" baseType="lpstr">
      <vt:lpstr>Arial</vt:lpstr>
      <vt:lpstr>Trebuchet MS</vt:lpstr>
      <vt:lpstr>Wingdings 3</vt:lpstr>
      <vt:lpstr>Faseta</vt:lpstr>
      <vt:lpstr>Dějiny muzejnictví</vt:lpstr>
      <vt:lpstr>Historická muzeologie</vt:lpstr>
      <vt:lpstr>Předmět historické muzeologie</vt:lpstr>
      <vt:lpstr>Stručný vývoj muzejnictví ve světě</vt:lpstr>
      <vt:lpstr>Stručný vývoj muzejnictví ve světě</vt:lpstr>
      <vt:lpstr>Stručný vývoj muzejnictví ve světě</vt:lpstr>
      <vt:lpstr>Stručný vývoj muzejnictví ve světě</vt:lpstr>
      <vt:lpstr>Sběratelství a muzejnictví v ČR</vt:lpstr>
      <vt:lpstr>Sběratelství a muzejnictví v ČR</vt:lpstr>
      <vt:lpstr>Sběratelství a muzejnictví v ČR</vt:lpstr>
      <vt:lpstr>Portrét Karla IV. a Anny Svídnické nad vchodem do kaple sv. Kateřiny na Karlštejně</vt:lpstr>
      <vt:lpstr>Antická gemma s hlavou Medúzy ver svorníku klenby kaple sv. Kateřiny na Karlštejně.</vt:lpstr>
      <vt:lpstr>Kaple sv. Kříže na Karlštejně</vt:lpstr>
      <vt:lpstr>Kaple sv. Kříže na Karlštejně</vt:lpstr>
      <vt:lpstr>Hrad Karlštejn před Mockerovou přestavbou</vt:lpstr>
      <vt:lpstr>Katedrála sv. Víta na Pražském hradě – půdorys – černě původní předrománská rotunda, červeně románská bazilika, modře gotická katedrála</vt:lpstr>
      <vt:lpstr>Přilba sv. Václava z pokladové sbírky katedrály sv. Víta</vt:lpstr>
      <vt:lpstr>Drátěná košile sv. Václava z pokladové sbírky katedrály sv. Víta</vt:lpstr>
      <vt:lpstr>Cáchy – pokladová sbírka, relikviářová busta Karla Velikého, kterou daroval Karel IV. s jeho korunou na hlavě</vt:lpstr>
      <vt:lpstr>Sběratelství a muzejnictví v ČR</vt:lpstr>
      <vt:lpstr>Portrét Viléma z Rožmberka</vt:lpstr>
      <vt:lpstr>Portrét Petra Voka z Rožmberka</vt:lpstr>
      <vt:lpstr>Lobkovicové</vt:lpstr>
      <vt:lpstr>Portrét Marie Manrique de Lara s malou Polyxenou</vt:lpstr>
      <vt:lpstr>Portrét Polyxeny z Lobkovic a rekonstrukce jejích šatů</vt:lpstr>
      <vt:lpstr>Portrét Zdeňka Vojtěcha Popela z Lobkovic od Bartholomaea Sprangera</vt:lpstr>
      <vt:lpstr>Sběratelství a muzejnictví v ČR</vt:lpstr>
      <vt:lpstr>Hrad Buchlov</vt:lpstr>
      <vt:lpstr>Egyptská rakev a mumie ze sbírek Berchtoldů na Buchlově</vt:lpstr>
      <vt:lpstr>Zikmund Berchtold – za něj zlatá éra rodových sbírek</vt:lpstr>
      <vt:lpstr>Bedřich Všemír Berchtold – významný botanik, sběratel, stál u založení Národního muzea</vt:lpstr>
      <vt:lpstr>Kašpar Maria Šternberk jeden ze zakladatelů Národního muzea</vt:lpstr>
      <vt:lpstr>List z díla Flora der Vorwelt, stěžejního spisu Kašpara Šternberka</vt:lpstr>
      <vt:lpstr>František Palacký</vt:lpstr>
      <vt:lpstr>Václav Hanka</vt:lpstr>
      <vt:lpstr>Vojtěch Lanna</vt:lpstr>
      <vt:lpstr>Jindřich Waldes</vt:lpstr>
      <vt:lpstr>Kliment Čermák</vt:lpstr>
      <vt:lpstr>Lubor Niederle</vt:lpstr>
      <vt:lpstr>Ladislav Lábek</vt:lpstr>
      <vt:lpstr>Ladislav Lábek: Nástin praktické muzeologie pro krajinská musea</vt:lpstr>
      <vt:lpstr>Karel Václav Adámek</vt:lpstr>
      <vt:lpstr>Jaroslav Helfert</vt:lpstr>
      <vt:lpstr>Josef Kazimour</vt:lpstr>
      <vt:lpstr>Fridolín Macháček</vt:lpstr>
      <vt:lpstr>Jiří Neústupný</vt:lpstr>
      <vt:lpstr>Jiří Neústupný: Otázky dnešního muzejnictví</vt:lpstr>
      <vt:lpstr>Josef Beneš</vt:lpstr>
      <vt:lpstr>Josef Beneš: Základy muzeologie</vt:lpstr>
      <vt:lpstr>Jiří Špét</vt:lpstr>
      <vt:lpstr>Jiří Špét: Přehled vývoje českého muzejnictví</vt:lpstr>
      <vt:lpstr>Zbyněk Zbyslav Stránský</vt:lpstr>
      <vt:lpstr>Jan Jelínek</vt:lpstr>
      <vt:lpstr>Vladimír Jůva st. a Vladimír Jůva ml.</vt:lpstr>
      <vt:lpstr>Vinoš Sofka</vt:lpstr>
      <vt:lpstr>Klementinum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muzejnictví</dc:title>
  <dc:creator>Pavel Holman</dc:creator>
  <cp:lastModifiedBy>Pavel Holman</cp:lastModifiedBy>
  <cp:revision>19</cp:revision>
  <dcterms:created xsi:type="dcterms:W3CDTF">2016-10-10T08:00:51Z</dcterms:created>
  <dcterms:modified xsi:type="dcterms:W3CDTF">2016-10-11T21:01:12Z</dcterms:modified>
</cp:coreProperties>
</file>