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340" r:id="rId3"/>
    <p:sldId id="341" r:id="rId4"/>
    <p:sldId id="331" r:id="rId5"/>
    <p:sldId id="343" r:id="rId6"/>
    <p:sldId id="344" r:id="rId7"/>
    <p:sldId id="329" r:id="rId8"/>
    <p:sldId id="334" r:id="rId9"/>
    <p:sldId id="336" r:id="rId10"/>
    <p:sldId id="337" r:id="rId11"/>
    <p:sldId id="339"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45" r:id="rId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002"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36391-BB85-4A00-A6C6-154CF7009B00}" type="datetimeFigureOut">
              <a:rPr lang="de-DE" smtClean="0"/>
              <a:pPr/>
              <a:t>29.11.2018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F8AD70-5AE3-4C64-B02E-F3F00CA4896C}"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19" name="Fußzeilenplatzhalter 18"/>
          <p:cNvSpPr>
            <a:spLocks noGrp="1"/>
          </p:cNvSpPr>
          <p:nvPr>
            <p:ph type="ftr" sz="quarter" idx="11"/>
          </p:nvPr>
        </p:nvSpPr>
        <p:spPr/>
        <p:txBody>
          <a:bodyPr/>
          <a:lstStyle/>
          <a:p>
            <a:endParaRPr lang="de-DE"/>
          </a:p>
        </p:txBody>
      </p:sp>
      <p:sp>
        <p:nvSpPr>
          <p:cNvPr id="27" name="Foliennummernplatzhalter 26"/>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A8FB575-9BEA-4071-9235-13C8DF6A267D}"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A8FB575-9BEA-4071-9235-13C8DF6A267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Eine Ecke des Rechtecks schneiden und abrunde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winkliges Dreiec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platzhalt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EFA1E1D3-6A25-453C-BD40-BEC8C796B49D}" type="datetimeFigureOut">
              <a:rPr lang="de-DE" smtClean="0"/>
              <a:pPr/>
              <a:t>29.11.2018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077200" y="6356350"/>
            <a:ext cx="609600" cy="365125"/>
          </a:xfrm>
        </p:spPr>
        <p:txBody>
          <a:bodyPr/>
          <a:lstStyle/>
          <a:p>
            <a:fld id="{3A8FB575-9BEA-4071-9235-13C8DF6A267D}" type="slidenum">
              <a:rPr lang="de-DE" smtClean="0"/>
              <a:pPr/>
              <a:t>‹Nr.›</a:t>
            </a:fld>
            <a:endParaRPr lang="de-DE"/>
          </a:p>
        </p:txBody>
      </p:sp>
      <p:sp>
        <p:nvSpPr>
          <p:cNvPr id="3" name="Bildplatzhalt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ihand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ihand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ihand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ihand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elplatzhalt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FA1E1D3-6A25-453C-BD40-BEC8C796B49D}" type="datetimeFigureOut">
              <a:rPr lang="de-DE" smtClean="0"/>
              <a:pPr/>
              <a:t>29.11.2018</a:t>
            </a:fld>
            <a:endParaRPr lang="de-DE"/>
          </a:p>
        </p:txBody>
      </p:sp>
      <p:sp>
        <p:nvSpPr>
          <p:cNvPr id="22" name="Fußzeilenplatzhalt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de-DE"/>
          </a:p>
        </p:txBody>
      </p:sp>
      <p:sp>
        <p:nvSpPr>
          <p:cNvPr id="18" name="Foliennummernplatzhalt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8FB575-9BEA-4071-9235-13C8DF6A267D}" type="slidenum">
              <a:rPr lang="de-DE" smtClean="0"/>
              <a:pPr/>
              <a:t>‹Nr.›</a:t>
            </a:fld>
            <a:endParaRPr lang="de-DE"/>
          </a:p>
        </p:txBody>
      </p:sp>
      <p:grpSp>
        <p:nvGrpSpPr>
          <p:cNvPr id="2" name="Gruppieren 1"/>
          <p:cNvGrpSpPr/>
          <p:nvPr/>
        </p:nvGrpSpPr>
        <p:grpSpPr>
          <a:xfrm>
            <a:off x="-19017" y="202408"/>
            <a:ext cx="9180548" cy="649224"/>
            <a:chOff x="-19045" y="216550"/>
            <a:chExt cx="9180548" cy="649224"/>
          </a:xfrm>
        </p:grpSpPr>
        <p:sp>
          <p:nvSpPr>
            <p:cNvPr id="12" name="Freihand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ihand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koeck@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youtube.com/watch?v=hguYEbpwVZ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tv.de/" TargetMode="External"/><Relationship Id="rId2" Type="http://schemas.openxmlformats.org/officeDocument/2006/relationships/hyperlink" Target="http://www.lyrikwelt.de/rezensionen/meinleben-r.htm"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youtube.com/watch?v=4JWn_otaaO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3400" y="571480"/>
            <a:ext cx="7851648" cy="2214578"/>
          </a:xfrm>
        </p:spPr>
        <p:txBody>
          <a:bodyPr>
            <a:normAutofit/>
          </a:bodyPr>
          <a:lstStyle/>
          <a:p>
            <a:r>
              <a:rPr lang="de-DE" dirty="0" smtClean="0"/>
              <a:t>Didaktik des Deutschen I </a:t>
            </a:r>
            <a:br>
              <a:rPr lang="de-DE" dirty="0" smtClean="0"/>
            </a:br>
            <a:endParaRPr lang="de-DE" dirty="0"/>
          </a:p>
        </p:txBody>
      </p:sp>
      <p:sp>
        <p:nvSpPr>
          <p:cNvPr id="3" name="Untertitel 2"/>
          <p:cNvSpPr>
            <a:spLocks noGrp="1"/>
          </p:cNvSpPr>
          <p:nvPr>
            <p:ph type="subTitle" idx="1"/>
          </p:nvPr>
        </p:nvSpPr>
        <p:spPr>
          <a:xfrm>
            <a:off x="571472" y="2857496"/>
            <a:ext cx="7854696" cy="3000396"/>
          </a:xfrm>
        </p:spPr>
        <p:txBody>
          <a:bodyPr>
            <a:normAutofit fontScale="70000" lnSpcReduction="20000"/>
          </a:bodyPr>
          <a:lstStyle/>
          <a:p>
            <a:endParaRPr lang="de-DE" dirty="0" smtClean="0"/>
          </a:p>
          <a:p>
            <a:endParaRPr lang="de-DE" dirty="0" smtClean="0"/>
          </a:p>
          <a:p>
            <a:endParaRPr lang="de-DE" dirty="0" smtClean="0"/>
          </a:p>
          <a:p>
            <a:r>
              <a:rPr lang="de-DE" dirty="0" smtClean="0"/>
              <a:t>Johannes Köck  </a:t>
            </a:r>
            <a:br>
              <a:rPr lang="de-DE" dirty="0" smtClean="0"/>
            </a:br>
            <a:r>
              <a:rPr lang="de-DE" dirty="0" smtClean="0">
                <a:hlinkClick r:id="rId2"/>
              </a:rPr>
              <a:t>koeck@mail.muni.cz</a:t>
            </a:r>
            <a:endParaRPr lang="de-DE" dirty="0" smtClean="0"/>
          </a:p>
          <a:p>
            <a:r>
              <a:rPr lang="de-DE" dirty="0" smtClean="0"/>
              <a:t>WiSe2018</a:t>
            </a:r>
          </a:p>
          <a:p>
            <a:r>
              <a:rPr lang="de-DE" dirty="0" smtClean="0"/>
              <a:t>4</a:t>
            </a:r>
            <a:r>
              <a:rPr lang="de-DE" dirty="0" smtClean="0"/>
              <a:t>. </a:t>
            </a:r>
            <a:r>
              <a:rPr lang="de-DE" dirty="0" smtClean="0"/>
              <a:t>Einheit </a:t>
            </a:r>
          </a:p>
          <a:p>
            <a:r>
              <a:rPr lang="de-DE" dirty="0" smtClean="0"/>
              <a:t>30</a:t>
            </a:r>
            <a:r>
              <a:rPr lang="de-DE" dirty="0" smtClean="0"/>
              <a:t>.11</a:t>
            </a:r>
            <a:r>
              <a:rPr lang="de-DE" dirty="0" smtClean="0"/>
              <a:t>. 2018 </a:t>
            </a:r>
          </a:p>
          <a:p>
            <a:r>
              <a:rPr lang="de-DE" dirty="0" smtClean="0"/>
              <a:t>  </a:t>
            </a:r>
            <a:br>
              <a:rPr lang="de-DE" dirty="0" smtClean="0"/>
            </a:br>
            <a:r>
              <a:rPr lang="de-DE" dirty="0" smtClean="0"/>
              <a:t/>
            </a:r>
            <a:br>
              <a:rPr lang="de-DE" dirty="0" smtClean="0"/>
            </a:br>
            <a:endParaRPr lang="de-DE" dirty="0" smtClean="0"/>
          </a:p>
          <a:p>
            <a:endParaRPr lang="de-DE" dirty="0"/>
          </a:p>
        </p:txBody>
      </p:sp>
      <p:pic>
        <p:nvPicPr>
          <p:cNvPr id="34818" name="Picture 2" descr="https://www.boku.ac.at/fileadmin/_processed_/e/6/csm_B_didaktik_k_046a740a42.jpg"/>
          <p:cNvPicPr>
            <a:picLocks noChangeAspect="1" noChangeArrowheads="1"/>
          </p:cNvPicPr>
          <p:nvPr/>
        </p:nvPicPr>
        <p:blipFill>
          <a:blip r:embed="rId3"/>
          <a:srcRect/>
          <a:stretch>
            <a:fillRect/>
          </a:stretch>
        </p:blipFill>
        <p:spPr bwMode="auto">
          <a:xfrm>
            <a:off x="1" y="3061307"/>
            <a:ext cx="6215074" cy="379669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die gute </a:t>
            </a:r>
            <a:r>
              <a:rPr lang="de-DE" dirty="0" err="1" smtClean="0"/>
              <a:t>Lehrer_in</a:t>
            </a:r>
            <a:r>
              <a:rPr lang="de-DE" dirty="0" smtClean="0"/>
              <a:t> </a:t>
            </a:r>
            <a:endParaRPr lang="de-DE" dirty="0"/>
          </a:p>
        </p:txBody>
      </p:sp>
      <p:sp>
        <p:nvSpPr>
          <p:cNvPr id="3" name="Inhaltsplatzhalter 2"/>
          <p:cNvSpPr>
            <a:spLocks noGrp="1"/>
          </p:cNvSpPr>
          <p:nvPr>
            <p:ph idx="1"/>
          </p:nvPr>
        </p:nvSpPr>
        <p:spPr/>
        <p:txBody>
          <a:bodyPr/>
          <a:lstStyle/>
          <a:p>
            <a:r>
              <a:rPr lang="de-DE" dirty="0" smtClean="0"/>
              <a:t>Erinnert euch noch Mal an eure Punkte auf den Plakaten </a:t>
            </a:r>
          </a:p>
          <a:p>
            <a:r>
              <a:rPr lang="de-DE" dirty="0" smtClean="0"/>
              <a:t>Vergleicht jetzt, ergänzt mit Hilfe des Textes von Ludger </a:t>
            </a:r>
            <a:r>
              <a:rPr lang="de-DE" dirty="0" err="1" smtClean="0"/>
              <a:t>Schiffler</a:t>
            </a:r>
            <a:r>
              <a:rPr lang="de-DE" dirty="0" smtClean="0"/>
              <a:t> (Kapitel aus dem Buch)</a:t>
            </a:r>
          </a:p>
          <a:p>
            <a:r>
              <a:rPr lang="de-DE" dirty="0" smtClean="0"/>
              <a:t>Aus der Sicht der </a:t>
            </a:r>
            <a:r>
              <a:rPr lang="de-DE" dirty="0" err="1" smtClean="0"/>
              <a:t>Schüler_innen</a:t>
            </a:r>
            <a:r>
              <a:rPr lang="de-DE" dirty="0" smtClean="0"/>
              <a:t>, </a:t>
            </a:r>
          </a:p>
          <a:p>
            <a:r>
              <a:rPr lang="de-DE" dirty="0" smtClean="0"/>
              <a:t>Rolle als: Zensor, </a:t>
            </a:r>
            <a:r>
              <a:rPr lang="de-DE" dirty="0" err="1" smtClean="0"/>
              <a:t>Disziplinator</a:t>
            </a:r>
            <a:r>
              <a:rPr lang="de-DE" dirty="0" smtClean="0"/>
              <a:t>, Placebo- und Hawthorne Effekte</a:t>
            </a:r>
          </a:p>
          <a:p>
            <a:r>
              <a:rPr lang="de-DE" dirty="0" smtClean="0"/>
              <a:t>Wie motiviere ich </a:t>
            </a:r>
            <a:r>
              <a:rPr lang="de-DE" dirty="0" err="1" smtClean="0"/>
              <a:t>Schüler_innen</a:t>
            </a:r>
            <a:endParaRPr lang="de-DE" dirty="0"/>
          </a:p>
        </p:txBody>
      </p:sp>
      <p:pic>
        <p:nvPicPr>
          <p:cNvPr id="46082" name="Picture 2" descr="Bildergebnis für lehrer ddr"/>
          <p:cNvPicPr>
            <a:picLocks noChangeAspect="1" noChangeArrowheads="1"/>
          </p:cNvPicPr>
          <p:nvPr/>
        </p:nvPicPr>
        <p:blipFill>
          <a:blip r:embed="rId2" cstate="print"/>
          <a:srcRect/>
          <a:stretch>
            <a:fillRect/>
          </a:stretch>
        </p:blipFill>
        <p:spPr bwMode="auto">
          <a:xfrm>
            <a:off x="6483333" y="4933378"/>
            <a:ext cx="2660667" cy="192462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7106" name="Picture 2" descr="Bildergebnis für schule früher"/>
          <p:cNvPicPr>
            <a:picLocks noChangeAspect="1" noChangeArrowheads="1"/>
          </p:cNvPicPr>
          <p:nvPr/>
        </p:nvPicPr>
        <p:blipFill>
          <a:blip r:embed="rId2"/>
          <a:srcRect/>
          <a:stretch>
            <a:fillRect/>
          </a:stretch>
        </p:blipFill>
        <p:spPr bwMode="auto">
          <a:xfrm>
            <a:off x="1571603" y="1995830"/>
            <a:ext cx="6931167" cy="41287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Kniefall von Warschau</a:t>
            </a:r>
            <a:endParaRPr lang="de-DE" dirty="0"/>
          </a:p>
        </p:txBody>
      </p:sp>
      <p:sp>
        <p:nvSpPr>
          <p:cNvPr id="3" name="Inhaltsplatzhalter 2"/>
          <p:cNvSpPr>
            <a:spLocks noGrp="1"/>
          </p:cNvSpPr>
          <p:nvPr>
            <p:ph idx="1"/>
          </p:nvPr>
        </p:nvSpPr>
        <p:spPr/>
        <p:txBody>
          <a:bodyPr/>
          <a:lstStyle/>
          <a:p>
            <a:r>
              <a:rPr lang="de-DE" dirty="0" smtClean="0"/>
              <a:t>Worum handelt es sich?</a:t>
            </a:r>
          </a:p>
          <a:p>
            <a:r>
              <a:rPr lang="de-DE" dirty="0" smtClean="0"/>
              <a:t>Sehen Sie das Video?</a:t>
            </a:r>
          </a:p>
          <a:p>
            <a:pPr>
              <a:buNone/>
            </a:pPr>
            <a:r>
              <a:rPr lang="de-DE" dirty="0" smtClean="0">
                <a:hlinkClick r:id="rId2"/>
              </a:rPr>
              <a:t>https://www.youtube.com/watch?v=hguYEbpwVZU</a:t>
            </a:r>
            <a:endParaRPr lang="de-DE" dirty="0" smtClean="0"/>
          </a:p>
          <a:p>
            <a:r>
              <a:rPr lang="de-DE" dirty="0" smtClean="0"/>
              <a:t>Wie könnte man didaktisch mit dem KVW arbeiten?</a:t>
            </a:r>
            <a:endParaRPr lang="de-DE" dirty="0"/>
          </a:p>
        </p:txBody>
      </p:sp>
      <p:pic>
        <p:nvPicPr>
          <p:cNvPr id="1026" name="Picture 2" descr="Bildergebnis für der kniefall von warschau"/>
          <p:cNvPicPr>
            <a:picLocks noChangeAspect="1" noChangeArrowheads="1"/>
          </p:cNvPicPr>
          <p:nvPr/>
        </p:nvPicPr>
        <p:blipFill>
          <a:blip r:embed="rId3"/>
          <a:srcRect/>
          <a:stretch>
            <a:fillRect/>
          </a:stretch>
        </p:blipFill>
        <p:spPr bwMode="auto">
          <a:xfrm>
            <a:off x="0" y="3977503"/>
            <a:ext cx="9144000" cy="288049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endParaRPr lang="de-DE" dirty="0"/>
          </a:p>
        </p:txBody>
      </p:sp>
      <p:pic>
        <p:nvPicPr>
          <p:cNvPr id="4" name="Picture 2" descr="Ähnliches Foto"/>
          <p:cNvPicPr>
            <a:picLocks noChangeAspect="1" noChangeArrowheads="1"/>
          </p:cNvPicPr>
          <p:nvPr/>
        </p:nvPicPr>
        <p:blipFill>
          <a:blip r:embed="rId2"/>
          <a:srcRect/>
          <a:stretch>
            <a:fillRect/>
          </a:stretch>
        </p:blipFill>
        <p:spPr bwMode="auto">
          <a:xfrm>
            <a:off x="428596" y="357166"/>
            <a:ext cx="7907758" cy="566214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Was ist (überhaupt) Sprecherziehung</a:t>
            </a:r>
            <a:endParaRPr lang="de-DE" dirty="0"/>
          </a:p>
        </p:txBody>
      </p:sp>
      <p:sp>
        <p:nvSpPr>
          <p:cNvPr id="3" name="Inhaltsplatzhalter 2"/>
          <p:cNvSpPr>
            <a:spLocks noGrp="1"/>
          </p:cNvSpPr>
          <p:nvPr>
            <p:ph idx="1"/>
          </p:nvPr>
        </p:nvSpPr>
        <p:spPr/>
        <p:txBody>
          <a:bodyPr/>
          <a:lstStyle/>
          <a:p>
            <a:pPr>
              <a:buNone/>
            </a:pPr>
            <a:endParaRPr lang="de-DE" dirty="0" smtClean="0"/>
          </a:p>
          <a:p>
            <a:pPr>
              <a:buNone/>
            </a:pPr>
            <a:endParaRPr lang="de-DE" dirty="0" smtClean="0"/>
          </a:p>
          <a:p>
            <a:pPr>
              <a:buNone/>
            </a:pPr>
            <a:r>
              <a:rPr lang="de-DE" sz="2800" dirty="0" smtClean="0"/>
              <a:t>Sprecherziehung berücksichtigt alle Bereichen der mündlichen Kommunikation und beschäftigt sich mit folgenden Themenbereichen: Rhetorik, Grundlagen der Rhetorik, elementar Prozesse des Sprechens, Sprechtherapie und Sprechkunst. </a:t>
            </a:r>
          </a:p>
          <a:p>
            <a:pPr>
              <a:buNone/>
            </a:pPr>
            <a:endParaRPr lang="de-DE" dirty="0"/>
          </a:p>
        </p:txBody>
      </p:sp>
      <p:pic>
        <p:nvPicPr>
          <p:cNvPr id="38914" name="Picture 2" descr="Bildergebnis für Sprecherziehung"/>
          <p:cNvPicPr>
            <a:picLocks noChangeAspect="1" noChangeArrowheads="1"/>
          </p:cNvPicPr>
          <p:nvPr/>
        </p:nvPicPr>
        <p:blipFill>
          <a:blip r:embed="rId2"/>
          <a:srcRect/>
          <a:stretch>
            <a:fillRect/>
          </a:stretch>
        </p:blipFill>
        <p:spPr bwMode="auto">
          <a:xfrm>
            <a:off x="6572264" y="0"/>
            <a:ext cx="2571736" cy="25717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fontScale="92500" lnSpcReduction="10000"/>
          </a:bodyPr>
          <a:lstStyle/>
          <a:p>
            <a:pPr>
              <a:buFont typeface="Arial" pitchFamily="34" charset="0"/>
              <a:buChar char="•"/>
            </a:pPr>
            <a:r>
              <a:rPr lang="de-DE" dirty="0" smtClean="0"/>
              <a:t>Lassen Sie ihre Schultern locker kreisen </a:t>
            </a:r>
          </a:p>
          <a:p>
            <a:pPr>
              <a:buFont typeface="Arial" pitchFamily="34" charset="0"/>
              <a:buChar char="•"/>
            </a:pPr>
            <a:r>
              <a:rPr lang="de-DE" dirty="0" smtClean="0"/>
              <a:t>Atmen Sie ein und atmen Sie hörbar auf verschiedene Laute aus</a:t>
            </a:r>
          </a:p>
          <a:p>
            <a:pPr>
              <a:buFont typeface="Arial" pitchFamily="34" charset="0"/>
              <a:buChar char="•"/>
            </a:pPr>
            <a:r>
              <a:rPr lang="en-US" dirty="0" smtClean="0"/>
              <a:t>f -f -f -f -f -f-, s-s-s-s-s-s-s</a:t>
            </a:r>
          </a:p>
          <a:p>
            <a:pPr>
              <a:buFont typeface="Arial" pitchFamily="34" charset="0"/>
              <a:buChar char="•"/>
            </a:pPr>
            <a:r>
              <a:rPr lang="de-DE" dirty="0" smtClean="0"/>
              <a:t> Atemschnüffeln: 3x durch die Nase einatmen (dazwischen kleine Pause, als würden Sie an einer Blume duften)</a:t>
            </a:r>
          </a:p>
          <a:p>
            <a:pPr>
              <a:buFont typeface="Arial" pitchFamily="34" charset="0"/>
              <a:buChar char="•"/>
            </a:pPr>
            <a:r>
              <a:rPr lang="de-DE" dirty="0" smtClean="0"/>
              <a:t>Lippenflattern  (Schnauben eines Pferdes nachahmen)</a:t>
            </a:r>
          </a:p>
          <a:p>
            <a:pPr>
              <a:buFont typeface="Arial" pitchFamily="34" charset="0"/>
              <a:buChar char="•"/>
            </a:pPr>
            <a:r>
              <a:rPr lang="de-DE" dirty="0" smtClean="0"/>
              <a:t>Lippen mit dem Finger abheben</a:t>
            </a:r>
          </a:p>
          <a:p>
            <a:pPr>
              <a:buFont typeface="Arial" pitchFamily="34" charset="0"/>
              <a:buChar char="•"/>
            </a:pPr>
            <a:r>
              <a:rPr lang="de-DE" dirty="0" smtClean="0"/>
              <a:t>Zunge ausschütteln</a:t>
            </a:r>
          </a:p>
          <a:p>
            <a:pPr>
              <a:buFont typeface="Arial" pitchFamily="34" charset="0"/>
              <a:buChar char="•"/>
            </a:pPr>
            <a:r>
              <a:rPr lang="de-DE" dirty="0" smtClean="0"/>
              <a:t>Kiefer ausschütteln</a:t>
            </a:r>
          </a:p>
          <a:p>
            <a:pPr>
              <a:buFont typeface="Arial" pitchFamily="34" charset="0"/>
              <a:buChar char="•"/>
            </a:pPr>
            <a:r>
              <a:rPr lang="de-DE" dirty="0" err="1" smtClean="0"/>
              <a:t>Glöckchenübung</a:t>
            </a:r>
            <a:r>
              <a:rPr lang="de-DE" dirty="0" smtClean="0"/>
              <a:t> (Zunge pendelt zwischen Mundwinkeln </a:t>
            </a:r>
          </a:p>
          <a:p>
            <a:endParaRPr lang="de-DE" dirty="0"/>
          </a:p>
        </p:txBody>
      </p:sp>
      <p:pic>
        <p:nvPicPr>
          <p:cNvPr id="37890" name="Picture 2" descr="Bildergebnis für Übungen"/>
          <p:cNvPicPr>
            <a:picLocks noChangeAspect="1" noChangeArrowheads="1"/>
          </p:cNvPicPr>
          <p:nvPr/>
        </p:nvPicPr>
        <p:blipFill>
          <a:blip r:embed="rId2"/>
          <a:srcRect/>
          <a:stretch>
            <a:fillRect/>
          </a:stretch>
        </p:blipFill>
        <p:spPr bwMode="auto">
          <a:xfrm>
            <a:off x="4541179" y="0"/>
            <a:ext cx="4602821" cy="192880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357298"/>
            <a:ext cx="8229600" cy="4967302"/>
          </a:xfrm>
        </p:spPr>
        <p:txBody>
          <a:bodyPr>
            <a:normAutofit fontScale="92500" lnSpcReduction="20000"/>
          </a:bodyPr>
          <a:lstStyle/>
          <a:p>
            <a:pPr>
              <a:buFont typeface="Arial" pitchFamily="34" charset="0"/>
              <a:buChar char="•"/>
            </a:pPr>
            <a:endParaRPr lang="de-DE" sz="2800" dirty="0" smtClean="0"/>
          </a:p>
          <a:p>
            <a:pPr>
              <a:buFont typeface="Arial" pitchFamily="34" charset="0"/>
              <a:buChar char="•"/>
            </a:pPr>
            <a:r>
              <a:rPr lang="de-DE" sz="2800" dirty="0" smtClean="0"/>
              <a:t>Stellen Sie sich  </a:t>
            </a:r>
            <a:r>
              <a:rPr lang="de-DE" sz="2800" dirty="0" err="1" smtClean="0"/>
              <a:t>sich</a:t>
            </a:r>
            <a:r>
              <a:rPr lang="de-DE" sz="2800" dirty="0" smtClean="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800" dirty="0" smtClean="0"/>
          </a:p>
          <a:p>
            <a:pPr>
              <a:buFont typeface="Arial" pitchFamily="34" charset="0"/>
              <a:buChar char="•"/>
            </a:pPr>
            <a:r>
              <a:rPr lang="de-DE" sz="2800" dirty="0" smtClean="0"/>
              <a:t>Derjenige, auf den gezeigt wurde, übernimmt nun und wiederholt das Ganze (Satz + Zeigen auf beliebige andere Person). </a:t>
            </a:r>
          </a:p>
          <a:p>
            <a:pPr>
              <a:buNone/>
            </a:pPr>
            <a:endParaRPr lang="de-DE" dirty="0"/>
          </a:p>
        </p:txBody>
      </p:sp>
      <p:pic>
        <p:nvPicPr>
          <p:cNvPr id="4" name="Picture 2" descr="Bildergebnis für ich wars nicht"/>
          <p:cNvPicPr>
            <a:picLocks noChangeAspect="1" noChangeArrowheads="1"/>
          </p:cNvPicPr>
          <p:nvPr/>
        </p:nvPicPr>
        <p:blipFill>
          <a:blip r:embed="rId2"/>
          <a:srcRect/>
          <a:stretch>
            <a:fillRect/>
          </a:stretch>
        </p:blipFill>
        <p:spPr bwMode="auto">
          <a:xfrm>
            <a:off x="2928927" y="0"/>
            <a:ext cx="3071834" cy="164393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Gegen das </a:t>
            </a:r>
            <a:r>
              <a:rPr lang="de-DE" dirty="0" err="1" smtClean="0"/>
              <a:t>Nuscheln</a:t>
            </a:r>
            <a:r>
              <a:rPr lang="de-DE" dirty="0" smtClean="0"/>
              <a:t> </a:t>
            </a:r>
            <a:endParaRPr lang="de-DE" dirty="0"/>
          </a:p>
        </p:txBody>
      </p:sp>
      <p:sp>
        <p:nvSpPr>
          <p:cNvPr id="3" name="Inhaltsplatzhalter 2"/>
          <p:cNvSpPr>
            <a:spLocks noGrp="1"/>
          </p:cNvSpPr>
          <p:nvPr>
            <p:ph idx="1"/>
          </p:nvPr>
        </p:nvSpPr>
        <p:spPr/>
        <p:txBody>
          <a:bodyPr/>
          <a:lstStyle/>
          <a:p>
            <a:pPr algn="ctr">
              <a:buNone/>
            </a:pPr>
            <a:endParaRPr lang="de-DE" dirty="0" smtClean="0"/>
          </a:p>
          <a:p>
            <a:pPr algn="ctr">
              <a:buNone/>
            </a:pPr>
            <a:r>
              <a:rPr lang="de-DE" dirty="0" smtClean="0"/>
              <a:t>Zunge weit rausstrecken, so lassen und dann Text lesen (versuchen, trotz des Handycaps deutlich zu sprechen</a:t>
            </a:r>
          </a:p>
          <a:p>
            <a:pPr>
              <a:buNone/>
            </a:pPr>
            <a:endParaRPr lang="de-DE" dirty="0"/>
          </a:p>
        </p:txBody>
      </p:sp>
      <p:pic>
        <p:nvPicPr>
          <p:cNvPr id="40962" name="Picture 2" descr="Bildergebnis für Korken"/>
          <p:cNvPicPr>
            <a:picLocks noChangeAspect="1" noChangeArrowheads="1"/>
          </p:cNvPicPr>
          <p:nvPr/>
        </p:nvPicPr>
        <p:blipFill>
          <a:blip r:embed="rId2"/>
          <a:srcRect/>
          <a:stretch>
            <a:fillRect/>
          </a:stretch>
        </p:blipFill>
        <p:spPr bwMode="auto">
          <a:xfrm>
            <a:off x="571472" y="4000504"/>
            <a:ext cx="6723520" cy="28574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428604"/>
            <a:ext cx="8229600" cy="5895996"/>
          </a:xfrm>
        </p:spPr>
        <p:txBody>
          <a:bodyPr>
            <a:normAutofit/>
          </a:bodyPr>
          <a:lstStyle/>
          <a:p>
            <a:pPr>
              <a:buNone/>
            </a:pPr>
            <a:r>
              <a:rPr lang="de-DE" b="1" dirty="0" smtClean="0"/>
              <a:t>Leseprobe aus: </a:t>
            </a:r>
            <a:r>
              <a:rPr lang="de-DE" b="1" dirty="0" smtClean="0">
                <a:hlinkClick r:id="rId2"/>
              </a:rPr>
              <a:t>Mein Leben</a:t>
            </a:r>
            <a:r>
              <a:rPr lang="de-DE" b="1" dirty="0" smtClean="0"/>
              <a:t>, </a:t>
            </a:r>
            <a:endParaRPr lang="de-DE" b="1" dirty="0" smtClean="0"/>
          </a:p>
          <a:p>
            <a:pPr>
              <a:buNone/>
            </a:pPr>
            <a:r>
              <a:rPr lang="de-DE" b="1" dirty="0" smtClean="0"/>
              <a:t>Erinnerungen</a:t>
            </a:r>
            <a:r>
              <a:rPr lang="de-DE" b="1" dirty="0" smtClean="0"/>
              <a:t>, 2000, DVA/2001, </a:t>
            </a:r>
            <a:r>
              <a:rPr lang="de-DE" b="1" dirty="0" err="1" smtClean="0">
                <a:hlinkClick r:id="rId3"/>
              </a:rPr>
              <a:t>dtv</a:t>
            </a:r>
            <a:r>
              <a:rPr lang="de-DE" b="1" dirty="0" smtClean="0"/>
              <a:t>)</a:t>
            </a:r>
            <a:endParaRPr lang="de-DE" b="1" dirty="0" smtClean="0"/>
          </a:p>
          <a:p>
            <a:pPr>
              <a:buNone/>
            </a:pPr>
            <a:endParaRPr lang="de-DE" b="1" dirty="0" smtClean="0"/>
          </a:p>
          <a:p>
            <a:pPr algn="ctr">
              <a:buNone/>
            </a:pPr>
            <a:r>
              <a:rPr lang="de-DE" sz="1600" dirty="0" smtClean="0"/>
              <a:t>   </a:t>
            </a:r>
          </a:p>
          <a:p>
            <a:pPr algn="ctr">
              <a:buNone/>
            </a:pPr>
            <a:r>
              <a:rPr lang="de-DE" sz="1600" dirty="0" smtClean="0"/>
              <a:t> </a:t>
            </a:r>
          </a:p>
          <a:p>
            <a:pPr algn="ctr">
              <a:buNone/>
            </a:pPr>
            <a:endParaRPr lang="de-DE" sz="1600" dirty="0" smtClean="0"/>
          </a:p>
          <a:p>
            <a:pPr algn="ctr">
              <a:buNone/>
            </a:pPr>
            <a:endParaRPr lang="de-DE" sz="1600" dirty="0" smtClean="0"/>
          </a:p>
          <a:p>
            <a:pPr algn="ctr">
              <a:buNone/>
            </a:pPr>
            <a:r>
              <a:rPr lang="de-DE" sz="1600" dirty="0" smtClean="0"/>
              <a:t>Es ist </a:t>
            </a:r>
            <a:r>
              <a:rPr lang="de-DE" sz="1600" dirty="0" smtClean="0"/>
              <a:t>der 12. März 1999, </a:t>
            </a:r>
            <a:r>
              <a:rPr lang="de-DE" sz="1600" dirty="0" err="1" smtClean="0"/>
              <a:t>Tosias</a:t>
            </a:r>
            <a:r>
              <a:rPr lang="de-DE" sz="1600" dirty="0" smtClean="0"/>
              <a:t> Geburtstag, der Tag, an dem ihr achtzigstes Lebensjahr beginnt. Wir sind allein, es ist sehr still, ein später Nachmittag. Sie sitzt, wie immer, auf dem schwarzen Sofa vor einer unserer Bilderwände, hinter ihr die Porträts von Goethe, Kleist, Heine und Fontane, von Thomas Mann, Kafka und Brecht. Auf dem Schränkchen neben dem Sofa stehen einige Fotos: Andrew, mein Sohn, jetzt fünfzig Jahre alt, nach wie vor Professor der Mathematik an der Universität von Edinburgh, und Carla, seine Tochter, bald zwanzig Jahre alt, Studentin der Anglistik an der Universität von London. </a:t>
            </a:r>
          </a:p>
          <a:p>
            <a:pPr algn="ctr">
              <a:buNone/>
            </a:pPr>
            <a:r>
              <a:rPr lang="de-DE" sz="1600" dirty="0" smtClean="0"/>
              <a:t>   Ich </a:t>
            </a:r>
            <a:r>
              <a:rPr lang="de-DE" sz="1600" dirty="0" smtClean="0"/>
              <a:t>sitze </a:t>
            </a:r>
            <a:r>
              <a:rPr lang="de-DE" sz="1600" dirty="0" err="1" smtClean="0"/>
              <a:t>Tosia</a:t>
            </a:r>
            <a:r>
              <a:rPr lang="de-DE" sz="1600" dirty="0" smtClean="0"/>
              <a:t> gegenüber und tue nichts anderes als das, womit ich einen beträchtlichen Teil meines Lebens verbracht habe: Ich lese einen deutschen Roman. </a:t>
            </a:r>
          </a:p>
          <a:p>
            <a:pPr>
              <a:buNone/>
            </a:pPr>
            <a:r>
              <a:rPr lang="de-DE" dirty="0" smtClean="0">
                <a:hlinkClick r:id="rId4"/>
              </a:rPr>
              <a:t>https://www.youtube.com/watch?v=4JWn_otaaOE</a:t>
            </a:r>
            <a:endParaRPr lang="de-DE" dirty="0" smtClean="0"/>
          </a:p>
          <a:p>
            <a:pPr>
              <a:buNone/>
            </a:pPr>
            <a:endParaRPr lang="de-DE" dirty="0"/>
          </a:p>
        </p:txBody>
      </p:sp>
      <p:pic>
        <p:nvPicPr>
          <p:cNvPr id="4" name="Picture 6" descr="Bildergebnis für marcel reich ranitzki ausschnitt mein leben"/>
          <p:cNvPicPr>
            <a:picLocks noChangeAspect="1" noChangeArrowheads="1"/>
          </p:cNvPicPr>
          <p:nvPr/>
        </p:nvPicPr>
        <p:blipFill>
          <a:blip r:embed="rId5" cstate="print"/>
          <a:srcRect/>
          <a:stretch>
            <a:fillRect/>
          </a:stretch>
        </p:blipFill>
        <p:spPr bwMode="auto">
          <a:xfrm>
            <a:off x="7358082" y="0"/>
            <a:ext cx="1785918" cy="285875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Zungenbrecher </a:t>
            </a:r>
            <a:endParaRPr lang="de-DE" dirty="0"/>
          </a:p>
        </p:txBody>
      </p:sp>
      <p:sp>
        <p:nvSpPr>
          <p:cNvPr id="3" name="Inhaltsplatzhalter 2"/>
          <p:cNvSpPr>
            <a:spLocks noGrp="1"/>
          </p:cNvSpPr>
          <p:nvPr>
            <p:ph idx="1"/>
          </p:nvPr>
        </p:nvSpPr>
        <p:spPr/>
        <p:txBody>
          <a:bodyPr/>
          <a:lstStyle/>
          <a:p>
            <a:pPr algn="ctr">
              <a:buNone/>
            </a:pPr>
            <a:endParaRPr lang="de-DE" dirty="0" smtClean="0"/>
          </a:p>
          <a:p>
            <a:pPr algn="ctr">
              <a:buNone/>
            </a:pPr>
            <a:endParaRPr lang="de-DE" dirty="0" smtClean="0"/>
          </a:p>
          <a:p>
            <a:pPr algn="ctr">
              <a:buNone/>
            </a:pPr>
            <a:endParaRPr lang="de-DE" dirty="0" smtClean="0"/>
          </a:p>
          <a:p>
            <a:pPr algn="ctr">
              <a:buNone/>
            </a:pPr>
            <a:r>
              <a:rPr lang="de-DE" dirty="0" smtClean="0"/>
              <a:t>Ich spreche </a:t>
            </a:r>
            <a:r>
              <a:rPr lang="de-DE" dirty="0" smtClean="0"/>
              <a:t>die Zungenbrecher vor und ihr sprecht </a:t>
            </a:r>
            <a:r>
              <a:rPr lang="de-DE" dirty="0" smtClean="0"/>
              <a:t>mir </a:t>
            </a:r>
            <a:r>
              <a:rPr lang="de-DE" dirty="0" smtClean="0"/>
              <a:t>nach </a:t>
            </a:r>
            <a:r>
              <a:rPr lang="de-DE" dirty="0" smtClean="0"/>
              <a:t>.Wir </a:t>
            </a:r>
            <a:r>
              <a:rPr lang="de-DE" dirty="0" smtClean="0"/>
              <a:t>werden schneller</a:t>
            </a:r>
          </a:p>
          <a:p>
            <a:pPr algn="ctr">
              <a:buNone/>
            </a:pPr>
            <a:r>
              <a:rPr lang="de-DE" dirty="0" smtClean="0"/>
              <a:t>Am Ende versuchen wir einen Kanon </a:t>
            </a:r>
          </a:p>
          <a:p>
            <a:pPr algn="ctr"/>
            <a:endParaRPr lang="de-DE" dirty="0"/>
          </a:p>
        </p:txBody>
      </p:sp>
      <p:pic>
        <p:nvPicPr>
          <p:cNvPr id="4" name="Picture 2" descr="Bildergebnis für chor bud spencer"/>
          <p:cNvPicPr>
            <a:picLocks noChangeAspect="1" noChangeArrowheads="1"/>
          </p:cNvPicPr>
          <p:nvPr/>
        </p:nvPicPr>
        <p:blipFill>
          <a:blip r:embed="rId2"/>
          <a:srcRect/>
          <a:stretch>
            <a:fillRect/>
          </a:stretch>
        </p:blipFill>
        <p:spPr bwMode="auto">
          <a:xfrm>
            <a:off x="5259511" y="0"/>
            <a:ext cx="3884489" cy="25717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Heutige Einheit </a:t>
            </a:r>
            <a:endParaRPr lang="de-DE" dirty="0"/>
          </a:p>
        </p:txBody>
      </p:sp>
      <p:sp>
        <p:nvSpPr>
          <p:cNvPr id="3" name="Inhaltsplatzhalter 2"/>
          <p:cNvSpPr>
            <a:spLocks noGrp="1"/>
          </p:cNvSpPr>
          <p:nvPr>
            <p:ph idx="1"/>
          </p:nvPr>
        </p:nvSpPr>
        <p:spPr/>
        <p:txBody>
          <a:bodyPr>
            <a:normAutofit fontScale="92500"/>
          </a:bodyPr>
          <a:lstStyle/>
          <a:p>
            <a:pPr>
              <a:buFont typeface="Wingdings" pitchFamily="2" charset="2"/>
              <a:buChar char="v"/>
            </a:pPr>
            <a:r>
              <a:rPr lang="de-DE" dirty="0" smtClean="0"/>
              <a:t>Aktivierungsübung (was gibt es </a:t>
            </a:r>
            <a:r>
              <a:rPr lang="de-DE" dirty="0" smtClean="0"/>
              <a:t>Neues? Wiederholung)</a:t>
            </a:r>
            <a:endParaRPr lang="de-DE" dirty="0" smtClean="0"/>
          </a:p>
          <a:p>
            <a:pPr>
              <a:buFont typeface="Wingdings" pitchFamily="2" charset="2"/>
              <a:buChar char="v"/>
            </a:pPr>
            <a:r>
              <a:rPr lang="de-DE" dirty="0" smtClean="0"/>
              <a:t>De/die </a:t>
            </a:r>
            <a:r>
              <a:rPr lang="de-DE" dirty="0" smtClean="0"/>
              <a:t>gute </a:t>
            </a:r>
            <a:r>
              <a:rPr lang="de-DE" dirty="0" err="1" smtClean="0"/>
              <a:t>Lehrer_in</a:t>
            </a:r>
            <a:r>
              <a:rPr lang="de-DE" dirty="0" smtClean="0"/>
              <a:t>  (Worauf </a:t>
            </a:r>
            <a:r>
              <a:rPr lang="de-DE" dirty="0" smtClean="0"/>
              <a:t>kommt es </a:t>
            </a:r>
            <a:r>
              <a:rPr lang="de-DE" dirty="0" smtClean="0"/>
              <a:t>an</a:t>
            </a:r>
            <a:r>
              <a:rPr lang="de-DE" dirty="0" smtClean="0"/>
              <a:t>?)</a:t>
            </a:r>
          </a:p>
          <a:p>
            <a:pPr>
              <a:buFont typeface="Wingdings" pitchFamily="2" charset="2"/>
              <a:buChar char="v"/>
            </a:pPr>
            <a:r>
              <a:rPr lang="de-DE" dirty="0" smtClean="0"/>
              <a:t>Verbesserung der Hausaufgabe (Österreich ist schön)</a:t>
            </a:r>
            <a:endParaRPr lang="de-DE" dirty="0" smtClean="0"/>
          </a:p>
          <a:p>
            <a:pPr>
              <a:buFont typeface="Wingdings" pitchFamily="2" charset="2"/>
              <a:buChar char="v"/>
            </a:pPr>
            <a:r>
              <a:rPr lang="de-DE" dirty="0" smtClean="0"/>
              <a:t>Eure Unterrichtsprinzipien </a:t>
            </a:r>
            <a:r>
              <a:rPr lang="de-DE" dirty="0" smtClean="0"/>
              <a:t>(kurz)</a:t>
            </a:r>
            <a:endParaRPr lang="de-DE" dirty="0" smtClean="0"/>
          </a:p>
          <a:p>
            <a:pPr>
              <a:buFont typeface="Wingdings" pitchFamily="2" charset="2"/>
              <a:buChar char="v"/>
            </a:pPr>
            <a:r>
              <a:rPr lang="de-DE" dirty="0" smtClean="0"/>
              <a:t>Lektüre </a:t>
            </a:r>
            <a:r>
              <a:rPr lang="de-DE" dirty="0" smtClean="0"/>
              <a:t>Prinzipien des </a:t>
            </a:r>
            <a:r>
              <a:rPr lang="de-DE" dirty="0" smtClean="0"/>
              <a:t>Sprachunterrichts </a:t>
            </a:r>
            <a:r>
              <a:rPr lang="de-DE" dirty="0" err="1" smtClean="0"/>
              <a:t>Faistauer</a:t>
            </a:r>
            <a:r>
              <a:rPr lang="de-DE" dirty="0" smtClean="0"/>
              <a:t>/Fritz(Wiederholung)</a:t>
            </a:r>
            <a:endParaRPr lang="de-DE" dirty="0" smtClean="0"/>
          </a:p>
          <a:p>
            <a:pPr>
              <a:buFont typeface="Wingdings" pitchFamily="2" charset="2"/>
              <a:buChar char="v"/>
            </a:pPr>
            <a:r>
              <a:rPr lang="de-DE" dirty="0" smtClean="0"/>
              <a:t>Ludger </a:t>
            </a:r>
            <a:r>
              <a:rPr lang="de-DE" dirty="0" err="1" smtClean="0"/>
              <a:t>Schiffler</a:t>
            </a:r>
            <a:r>
              <a:rPr lang="de-DE" dirty="0" smtClean="0"/>
              <a:t> </a:t>
            </a:r>
            <a:r>
              <a:rPr lang="de-DE" dirty="0" smtClean="0"/>
              <a:t>,Kapitel </a:t>
            </a:r>
            <a:r>
              <a:rPr lang="de-DE" dirty="0" smtClean="0"/>
              <a:t>aus dem </a:t>
            </a:r>
            <a:r>
              <a:rPr lang="de-DE" dirty="0" smtClean="0"/>
              <a:t>Buch (intensiv)</a:t>
            </a:r>
          </a:p>
          <a:p>
            <a:pPr>
              <a:buFont typeface="Wingdings" pitchFamily="2" charset="2"/>
              <a:buChar char="v"/>
            </a:pPr>
            <a:r>
              <a:rPr lang="de-DE" dirty="0" smtClean="0"/>
              <a:t>„Der Kniefall von Warschau“ </a:t>
            </a:r>
            <a:endParaRPr lang="de-DE" dirty="0" smtClean="0"/>
          </a:p>
          <a:p>
            <a:pPr>
              <a:buFont typeface="Wingdings" pitchFamily="2" charset="2"/>
              <a:buChar char="v"/>
            </a:pPr>
            <a:r>
              <a:rPr lang="de-DE" dirty="0" smtClean="0"/>
              <a:t>Arbeit mit authentischen literarischen Texten (Potentiale)</a:t>
            </a:r>
          </a:p>
          <a:p>
            <a:pPr>
              <a:buFont typeface="Wingdings" pitchFamily="2" charset="2"/>
              <a:buChar char="v"/>
            </a:pPr>
            <a:r>
              <a:rPr lang="de-DE" dirty="0" smtClean="0"/>
              <a:t>Stimmbildung/Sprecherziehung </a:t>
            </a:r>
            <a:endParaRPr lang="de-DE" dirty="0" smtClean="0"/>
          </a:p>
          <a:p>
            <a:pPr>
              <a:buFont typeface="Wingdings" pitchFamily="2" charset="2"/>
              <a:buChar char="v"/>
            </a:pPr>
            <a:endParaRPr lang="de-DE" dirty="0" smtClean="0"/>
          </a:p>
          <a:p>
            <a:pPr>
              <a:buFont typeface="Wingdings" pitchFamily="2" charset="2"/>
              <a:buChar char="v"/>
            </a:pPr>
            <a:endParaRPr lang="de-DE" dirty="0" smtClean="0"/>
          </a:p>
          <a:p>
            <a:pPr>
              <a:buFont typeface="Wingdings" pitchFamily="2" charset="2"/>
              <a:buChar char="v"/>
            </a:pPr>
            <a:endParaRPr lang="de-DE" dirty="0"/>
          </a:p>
        </p:txBody>
      </p:sp>
      <p:pic>
        <p:nvPicPr>
          <p:cNvPr id="49154" name="Picture 2" descr="Bildergebnis für roter Faden"/>
          <p:cNvPicPr>
            <a:picLocks noChangeAspect="1" noChangeArrowheads="1"/>
          </p:cNvPicPr>
          <p:nvPr/>
        </p:nvPicPr>
        <p:blipFill>
          <a:blip r:embed="rId2"/>
          <a:srcRect/>
          <a:stretch>
            <a:fillRect/>
          </a:stretch>
        </p:blipFill>
        <p:spPr bwMode="auto">
          <a:xfrm>
            <a:off x="6281028" y="285728"/>
            <a:ext cx="2862972" cy="150019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Deutsch:</a:t>
            </a:r>
            <a:endParaRPr lang="de-DE" dirty="0"/>
          </a:p>
        </p:txBody>
      </p:sp>
      <p:sp>
        <p:nvSpPr>
          <p:cNvPr id="3" name="Inhaltsplatzhalter 2"/>
          <p:cNvSpPr>
            <a:spLocks noGrp="1"/>
          </p:cNvSpPr>
          <p:nvPr>
            <p:ph idx="1"/>
          </p:nvPr>
        </p:nvSpPr>
        <p:spPr/>
        <p:txBody>
          <a:bodyPr/>
          <a:lstStyle/>
          <a:p>
            <a:pPr algn="ctr">
              <a:buNone/>
            </a:pPr>
            <a:endParaRPr lang="de-DE" sz="2800" dirty="0" smtClean="0"/>
          </a:p>
          <a:p>
            <a:pPr algn="ctr">
              <a:buNone/>
            </a:pPr>
            <a:endParaRPr lang="de-DE" sz="2800" dirty="0" smtClean="0"/>
          </a:p>
          <a:p>
            <a:pPr algn="ctr">
              <a:buNone/>
            </a:pPr>
            <a:endParaRPr lang="de-DE" sz="2800" dirty="0" smtClean="0"/>
          </a:p>
          <a:p>
            <a:pPr algn="ctr">
              <a:buNone/>
            </a:pPr>
            <a:r>
              <a:rPr lang="de-DE" sz="2800" dirty="0" smtClean="0"/>
              <a:t>Hinter </a:t>
            </a:r>
            <a:r>
              <a:rPr lang="de-DE" sz="2800" dirty="0" smtClean="0"/>
              <a:t>dichtem Fichtendickicht  picken dicke Finken tüchtig.</a:t>
            </a:r>
          </a:p>
          <a:p>
            <a:pPr algn="ctr">
              <a:buNone/>
            </a:pPr>
            <a:endParaRPr lang="de-DE" dirty="0"/>
          </a:p>
        </p:txBody>
      </p:sp>
      <p:pic>
        <p:nvPicPr>
          <p:cNvPr id="4" name="Picture 2" descr="Bildergebnis für finken"/>
          <p:cNvPicPr>
            <a:picLocks noChangeAspect="1" noChangeArrowheads="1"/>
          </p:cNvPicPr>
          <p:nvPr/>
        </p:nvPicPr>
        <p:blipFill>
          <a:blip r:embed="rId2" cstate="print"/>
          <a:srcRect/>
          <a:stretch>
            <a:fillRect/>
          </a:stretch>
        </p:blipFill>
        <p:spPr bwMode="auto">
          <a:xfrm>
            <a:off x="5605172" y="0"/>
            <a:ext cx="3538828" cy="235745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4" name="Picture 2" descr="Der Potsdamer Postkutscher putzt den Potsdamer Postkutschwagen."/>
          <p:cNvPicPr>
            <a:picLocks noChangeAspect="1" noChangeArrowheads="1"/>
          </p:cNvPicPr>
          <p:nvPr/>
        </p:nvPicPr>
        <p:blipFill>
          <a:blip r:embed="rId2"/>
          <a:srcRect/>
          <a:stretch>
            <a:fillRect/>
          </a:stretch>
        </p:blipFill>
        <p:spPr bwMode="auto">
          <a:xfrm>
            <a:off x="642910" y="1285860"/>
            <a:ext cx="8358214" cy="444030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sz="2800" dirty="0" smtClean="0"/>
          </a:p>
          <a:p>
            <a:endParaRPr lang="de-DE" sz="2800" dirty="0" smtClean="0"/>
          </a:p>
          <a:p>
            <a:endParaRPr lang="de-DE" sz="2800" dirty="0" smtClean="0"/>
          </a:p>
          <a:p>
            <a:r>
              <a:rPr lang="de-DE" sz="2800" dirty="0" err="1" smtClean="0"/>
              <a:t>Compré</a:t>
            </a:r>
            <a:r>
              <a:rPr lang="de-DE" sz="2800" dirty="0" smtClean="0"/>
              <a:t> </a:t>
            </a:r>
            <a:r>
              <a:rPr lang="de-DE" sz="2800" dirty="0" err="1" smtClean="0"/>
              <a:t>pocas</a:t>
            </a:r>
            <a:r>
              <a:rPr lang="de-DE" sz="2800" dirty="0" smtClean="0"/>
              <a:t> </a:t>
            </a:r>
            <a:r>
              <a:rPr lang="de-DE" sz="2800" dirty="0" err="1" smtClean="0"/>
              <a:t>copas</a:t>
            </a:r>
            <a:r>
              <a:rPr lang="de-DE" sz="2800" dirty="0" smtClean="0"/>
              <a:t>, </a:t>
            </a:r>
            <a:r>
              <a:rPr lang="de-DE" sz="2800" dirty="0" err="1" smtClean="0"/>
              <a:t>pocas</a:t>
            </a:r>
            <a:r>
              <a:rPr lang="de-DE" sz="2800" dirty="0" smtClean="0"/>
              <a:t> </a:t>
            </a:r>
            <a:r>
              <a:rPr lang="de-DE" sz="2800" dirty="0" err="1" smtClean="0"/>
              <a:t>copas</a:t>
            </a:r>
            <a:r>
              <a:rPr lang="de-DE" sz="2800" dirty="0" smtClean="0"/>
              <a:t> </a:t>
            </a:r>
            <a:r>
              <a:rPr lang="de-DE" sz="2800" dirty="0" err="1" smtClean="0"/>
              <a:t>compré</a:t>
            </a:r>
            <a:r>
              <a:rPr lang="de-DE" sz="2800" dirty="0" smtClean="0"/>
              <a:t>, y </a:t>
            </a:r>
            <a:r>
              <a:rPr lang="de-DE" sz="2800" dirty="0" err="1" smtClean="0"/>
              <a:t>como</a:t>
            </a:r>
            <a:r>
              <a:rPr lang="de-DE" sz="2800" dirty="0" smtClean="0"/>
              <a:t> </a:t>
            </a:r>
            <a:r>
              <a:rPr lang="de-DE" sz="2800" dirty="0" err="1" smtClean="0"/>
              <a:t>pocas</a:t>
            </a:r>
            <a:r>
              <a:rPr lang="de-DE" sz="2800" dirty="0" smtClean="0"/>
              <a:t> </a:t>
            </a:r>
            <a:r>
              <a:rPr lang="de-DE" sz="2800" dirty="0" err="1" smtClean="0"/>
              <a:t>copras</a:t>
            </a:r>
            <a:r>
              <a:rPr lang="de-DE" sz="2800" dirty="0" smtClean="0"/>
              <a:t> </a:t>
            </a:r>
            <a:r>
              <a:rPr lang="de-DE" sz="2800" dirty="0" err="1" smtClean="0"/>
              <a:t>compré</a:t>
            </a:r>
            <a:r>
              <a:rPr lang="de-DE" sz="2800" dirty="0" smtClean="0"/>
              <a:t>, </a:t>
            </a:r>
            <a:r>
              <a:rPr lang="de-DE" sz="2800" dirty="0" err="1" smtClean="0"/>
              <a:t>pocas</a:t>
            </a:r>
            <a:r>
              <a:rPr lang="de-DE" sz="2800" dirty="0" smtClean="0"/>
              <a:t> </a:t>
            </a:r>
            <a:r>
              <a:rPr lang="de-DE" sz="2800" dirty="0" err="1" smtClean="0"/>
              <a:t>copas</a:t>
            </a:r>
            <a:r>
              <a:rPr lang="de-DE" sz="2800" dirty="0" smtClean="0"/>
              <a:t> </a:t>
            </a:r>
            <a:r>
              <a:rPr lang="de-DE" sz="2800" dirty="0" err="1" smtClean="0"/>
              <a:t>pagué</a:t>
            </a:r>
            <a:r>
              <a:rPr lang="de-DE" sz="2800" dirty="0" smtClean="0"/>
              <a:t>.</a:t>
            </a:r>
          </a:p>
          <a:p>
            <a:endParaRPr lang="de-DE" sz="2000" dirty="0" smtClean="0"/>
          </a:p>
          <a:p>
            <a:endParaRPr lang="de-DE" sz="2000" dirty="0" smtClean="0"/>
          </a:p>
          <a:p>
            <a:r>
              <a:rPr lang="de-DE" sz="2000" dirty="0" smtClean="0"/>
              <a:t>Ich kaufte wenig Gläser, wenige Gläser kaufte ich, und weil ich wenige Gläser kaufte, bezahlte ich weniger Gläser.</a:t>
            </a:r>
          </a:p>
          <a:p>
            <a:endParaRPr lang="de-DE" dirty="0" smtClean="0"/>
          </a:p>
          <a:p>
            <a:endParaRPr lang="de-DE" dirty="0"/>
          </a:p>
        </p:txBody>
      </p:sp>
      <p:pic>
        <p:nvPicPr>
          <p:cNvPr id="4" name="Picture 6" descr="Bildergebnis für gläser"/>
          <p:cNvPicPr>
            <a:picLocks noChangeAspect="1" noChangeArrowheads="1"/>
          </p:cNvPicPr>
          <p:nvPr/>
        </p:nvPicPr>
        <p:blipFill>
          <a:blip r:embed="rId2"/>
          <a:srcRect/>
          <a:stretch>
            <a:fillRect/>
          </a:stretch>
        </p:blipFill>
        <p:spPr bwMode="auto">
          <a:xfrm>
            <a:off x="6286512" y="0"/>
            <a:ext cx="2857488" cy="285748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smtClean="0"/>
          </a:p>
          <a:p>
            <a:endParaRPr lang="de-DE" dirty="0" smtClean="0"/>
          </a:p>
          <a:p>
            <a:endParaRPr lang="de-DE" dirty="0" smtClean="0"/>
          </a:p>
          <a:p>
            <a:endParaRPr lang="de-DE" dirty="0" smtClean="0"/>
          </a:p>
        </p:txBody>
      </p:sp>
      <p:sp>
        <p:nvSpPr>
          <p:cNvPr id="4" name="Rechteck 3"/>
          <p:cNvSpPr/>
          <p:nvPr/>
        </p:nvSpPr>
        <p:spPr>
          <a:xfrm>
            <a:off x="2286000" y="2714620"/>
            <a:ext cx="4572000" cy="3046988"/>
          </a:xfrm>
          <a:prstGeom prst="rect">
            <a:avLst/>
          </a:prstGeom>
        </p:spPr>
        <p:txBody>
          <a:bodyPr wrap="square">
            <a:spAutoFit/>
          </a:bodyPr>
          <a:lstStyle/>
          <a:p>
            <a:r>
              <a:rPr lang="fr-FR" sz="2400" dirty="0" smtClean="0"/>
              <a:t>Brigitte Bardot a un gâteau comme cadeau sur son bateau à Bordeaux</a:t>
            </a:r>
          </a:p>
          <a:p>
            <a:endParaRPr lang="fr-FR" sz="2400" dirty="0" smtClean="0"/>
          </a:p>
          <a:p>
            <a:endParaRPr lang="fr-FR" sz="2400" dirty="0" smtClean="0"/>
          </a:p>
          <a:p>
            <a:r>
              <a:rPr lang="fr-FR" sz="2400" dirty="0" smtClean="0"/>
              <a:t>.</a:t>
            </a:r>
            <a:r>
              <a:rPr lang="de-DE" sz="2400" dirty="0" smtClean="0"/>
              <a:t> BB hat auf ihrem Schiff in Bordeaux einen Kuchen als Geschenk.</a:t>
            </a:r>
            <a:endParaRPr lang="de-DE" sz="2400" dirty="0"/>
          </a:p>
        </p:txBody>
      </p:sp>
      <p:pic>
        <p:nvPicPr>
          <p:cNvPr id="5" name="Picture 2" descr="Bildergebnis für brigitte bardot"/>
          <p:cNvPicPr>
            <a:picLocks noChangeAspect="1" noChangeArrowheads="1"/>
          </p:cNvPicPr>
          <p:nvPr/>
        </p:nvPicPr>
        <p:blipFill>
          <a:blip r:embed="rId2"/>
          <a:srcRect/>
          <a:stretch>
            <a:fillRect/>
          </a:stretch>
        </p:blipFill>
        <p:spPr bwMode="auto">
          <a:xfrm>
            <a:off x="6786578" y="0"/>
            <a:ext cx="2357422" cy="298875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Inhaltsplatzhalter 2"/>
          <p:cNvSpPr>
            <a:spLocks noGrp="1"/>
          </p:cNvSpPr>
          <p:nvPr>
            <p:ph idx="1"/>
          </p:nvPr>
        </p:nvSpPr>
        <p:spPr/>
        <p:txBody>
          <a:bodyPr/>
          <a:lstStyle/>
          <a:p>
            <a:pPr>
              <a:buFont typeface="Wingdings" pitchFamily="2" charset="2"/>
              <a:buChar char="v"/>
            </a:pPr>
            <a:r>
              <a:rPr lang="de-DE" dirty="0" smtClean="0"/>
              <a:t>Lesen Sie nochmals das </a:t>
            </a:r>
          </a:p>
          <a:p>
            <a:pPr>
              <a:buNone/>
            </a:pPr>
            <a:r>
              <a:rPr lang="de-DE" dirty="0" smtClean="0"/>
              <a:t>Kapitel aus dem </a:t>
            </a:r>
            <a:r>
              <a:rPr lang="de-DE" dirty="0" smtClean="0"/>
              <a:t>Buch</a:t>
            </a:r>
          </a:p>
          <a:p>
            <a:pPr>
              <a:buNone/>
            </a:pPr>
            <a:endParaRPr lang="de-DE" dirty="0" smtClean="0"/>
          </a:p>
          <a:p>
            <a:pPr>
              <a:buNone/>
            </a:pPr>
            <a:endParaRPr lang="de-DE" dirty="0" smtClean="0"/>
          </a:p>
          <a:p>
            <a:pPr>
              <a:buNone/>
            </a:pPr>
            <a:endParaRPr lang="de-DE" dirty="0" smtClean="0"/>
          </a:p>
          <a:p>
            <a:pPr>
              <a:buNone/>
            </a:pPr>
            <a:endParaRPr lang="de-DE" dirty="0" smtClean="0"/>
          </a:p>
          <a:p>
            <a:pPr>
              <a:buFont typeface="Wingdings" pitchFamily="2" charset="2"/>
              <a:buChar char="v"/>
            </a:pPr>
            <a:r>
              <a:rPr lang="de-DE" dirty="0" smtClean="0"/>
              <a:t> Bereiten Sie sich auf die Prüfung vor!</a:t>
            </a:r>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smtClean="0"/>
          </a:p>
          <a:p>
            <a:pPr>
              <a:buNone/>
            </a:pPr>
            <a:endParaRPr lang="de-DE" dirty="0"/>
          </a:p>
        </p:txBody>
      </p:sp>
      <p:pic>
        <p:nvPicPr>
          <p:cNvPr id="54274" name="Picture 2" descr="Bildergebnis für Hausaufgabe"/>
          <p:cNvPicPr>
            <a:picLocks noChangeAspect="1" noChangeArrowheads="1"/>
          </p:cNvPicPr>
          <p:nvPr/>
        </p:nvPicPr>
        <p:blipFill>
          <a:blip r:embed="rId2"/>
          <a:srcRect/>
          <a:stretch>
            <a:fillRect/>
          </a:stretch>
        </p:blipFill>
        <p:spPr bwMode="auto">
          <a:xfrm>
            <a:off x="4657725" y="0"/>
            <a:ext cx="4486275" cy="33623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Aktivierungsübung </a:t>
            </a:r>
            <a:endParaRPr lang="de-DE" dirty="0"/>
          </a:p>
        </p:txBody>
      </p:sp>
      <p:sp>
        <p:nvSpPr>
          <p:cNvPr id="3" name="Inhaltsplatzhalter 2"/>
          <p:cNvSpPr>
            <a:spLocks noGrp="1"/>
          </p:cNvSpPr>
          <p:nvPr>
            <p:ph idx="1"/>
          </p:nvPr>
        </p:nvSpPr>
        <p:spPr/>
        <p:txBody>
          <a:bodyPr/>
          <a:lstStyle/>
          <a:p>
            <a:pPr>
              <a:buNone/>
            </a:pPr>
            <a:r>
              <a:rPr lang="de-DE" dirty="0" smtClean="0"/>
              <a:t>Neu: </a:t>
            </a:r>
            <a:r>
              <a:rPr lang="de-DE" dirty="0" err="1" smtClean="0"/>
              <a:t>Doppeltoast</a:t>
            </a:r>
            <a:r>
              <a:rPr lang="de-DE" dirty="0" smtClean="0"/>
              <a:t>, Waschmaschine, Scheich</a:t>
            </a:r>
          </a:p>
          <a:p>
            <a:pPr>
              <a:buNone/>
            </a:pPr>
            <a:r>
              <a:rPr lang="de-DE" dirty="0" smtClean="0"/>
              <a:t>F</a:t>
            </a:r>
            <a:r>
              <a:rPr lang="de-DE" dirty="0" smtClean="0"/>
              <a:t>isch, Elefant</a:t>
            </a:r>
            <a:endParaRPr lang="de-DE" dirty="0"/>
          </a:p>
        </p:txBody>
      </p:sp>
      <p:pic>
        <p:nvPicPr>
          <p:cNvPr id="50178" name="Picture 2" descr="Bildergebnis für dönerspieß"/>
          <p:cNvPicPr>
            <a:picLocks noChangeAspect="1" noChangeArrowheads="1"/>
          </p:cNvPicPr>
          <p:nvPr/>
        </p:nvPicPr>
        <p:blipFill>
          <a:blip r:embed="rId2"/>
          <a:srcRect/>
          <a:stretch>
            <a:fillRect/>
          </a:stretch>
        </p:blipFill>
        <p:spPr bwMode="auto">
          <a:xfrm>
            <a:off x="0" y="4011607"/>
            <a:ext cx="3152803" cy="2846393"/>
          </a:xfrm>
          <a:prstGeom prst="rect">
            <a:avLst/>
          </a:prstGeom>
          <a:noFill/>
        </p:spPr>
      </p:pic>
      <p:pic>
        <p:nvPicPr>
          <p:cNvPr id="50180" name="Picture 4" descr="https://i.cdn.nrholding.net/15951970/2000/2000"/>
          <p:cNvPicPr>
            <a:picLocks noChangeAspect="1" noChangeArrowheads="1"/>
          </p:cNvPicPr>
          <p:nvPr/>
        </p:nvPicPr>
        <p:blipFill>
          <a:blip r:embed="rId3"/>
          <a:srcRect/>
          <a:stretch>
            <a:fillRect/>
          </a:stretch>
        </p:blipFill>
        <p:spPr bwMode="auto">
          <a:xfrm>
            <a:off x="6801853" y="0"/>
            <a:ext cx="2342147" cy="2143141"/>
          </a:xfrm>
          <a:prstGeom prst="rect">
            <a:avLst/>
          </a:prstGeom>
          <a:noFill/>
        </p:spPr>
      </p:pic>
      <p:pic>
        <p:nvPicPr>
          <p:cNvPr id="50182" name="Picture 6" descr="Bildergebnis für james bond"/>
          <p:cNvPicPr>
            <a:picLocks noChangeAspect="1" noChangeArrowheads="1"/>
          </p:cNvPicPr>
          <p:nvPr/>
        </p:nvPicPr>
        <p:blipFill>
          <a:blip r:embed="rId4"/>
          <a:srcRect/>
          <a:stretch>
            <a:fillRect/>
          </a:stretch>
        </p:blipFill>
        <p:spPr bwMode="auto">
          <a:xfrm>
            <a:off x="4214810" y="4214818"/>
            <a:ext cx="4694829" cy="2643182"/>
          </a:xfrm>
          <a:prstGeom prst="rect">
            <a:avLst/>
          </a:prstGeom>
          <a:noFill/>
        </p:spPr>
      </p:pic>
      <p:sp>
        <p:nvSpPr>
          <p:cNvPr id="20482" name="AutoShape 2" descr="Bildergebnis für Elefant"/>
          <p:cNvSpPr>
            <a:spLocks noChangeAspect="1" noChangeArrowheads="1"/>
          </p:cNvSpPr>
          <p:nvPr/>
        </p:nvSpPr>
        <p:spPr bwMode="auto">
          <a:xfrm>
            <a:off x="155575" y="-1608138"/>
            <a:ext cx="5981700"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20484" name="AutoShape 4" descr="Bildergebnis für Elefant"/>
          <p:cNvSpPr>
            <a:spLocks noChangeAspect="1" noChangeArrowheads="1"/>
          </p:cNvSpPr>
          <p:nvPr/>
        </p:nvSpPr>
        <p:spPr bwMode="auto">
          <a:xfrm>
            <a:off x="155575" y="-1608138"/>
            <a:ext cx="5981700"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20486" name="Picture 6" descr="Elefant"/>
          <p:cNvPicPr>
            <a:picLocks noChangeAspect="1" noChangeArrowheads="1"/>
          </p:cNvPicPr>
          <p:nvPr/>
        </p:nvPicPr>
        <p:blipFill>
          <a:blip r:embed="rId5"/>
          <a:srcRect/>
          <a:stretch>
            <a:fillRect/>
          </a:stretch>
        </p:blipFill>
        <p:spPr bwMode="auto">
          <a:xfrm>
            <a:off x="3143240" y="2500306"/>
            <a:ext cx="3071802" cy="1727889"/>
          </a:xfrm>
          <a:prstGeom prst="rect">
            <a:avLst/>
          </a:prstGeom>
          <a:noFill/>
        </p:spPr>
      </p:pic>
      <p:pic>
        <p:nvPicPr>
          <p:cNvPr id="20488" name="Picture 8" descr="Bildergebnis für Hecht"/>
          <p:cNvPicPr>
            <a:picLocks noChangeAspect="1" noChangeArrowheads="1"/>
          </p:cNvPicPr>
          <p:nvPr/>
        </p:nvPicPr>
        <p:blipFill>
          <a:blip r:embed="rId6"/>
          <a:srcRect/>
          <a:stretch>
            <a:fillRect/>
          </a:stretch>
        </p:blipFill>
        <p:spPr bwMode="auto">
          <a:xfrm>
            <a:off x="6572252" y="2500306"/>
            <a:ext cx="2571748" cy="15859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Der/die gute </a:t>
            </a:r>
            <a:r>
              <a:rPr lang="de-DE" dirty="0" err="1" smtClean="0"/>
              <a:t>Lehrer_in</a:t>
            </a:r>
            <a:r>
              <a:rPr lang="de-DE" dirty="0" smtClean="0"/>
              <a:t> </a:t>
            </a:r>
            <a:endParaRPr lang="de-DE" dirty="0"/>
          </a:p>
        </p:txBody>
      </p:sp>
      <p:sp>
        <p:nvSpPr>
          <p:cNvPr id="3" name="Inhaltsplatzhalter 2"/>
          <p:cNvSpPr>
            <a:spLocks noGrp="1"/>
          </p:cNvSpPr>
          <p:nvPr>
            <p:ph idx="1"/>
          </p:nvPr>
        </p:nvSpPr>
        <p:spPr/>
        <p:txBody>
          <a:bodyPr/>
          <a:lstStyle/>
          <a:p>
            <a:r>
              <a:rPr lang="de-DE" dirty="0" smtClean="0"/>
              <a:t>bewusst, kompetent, verständnisvoll, eloquent, humorvoll, hilfsbereit, optimistisch, geduldig, kreativ, empathisch, kreativ, moralisch, systematisch, glücklich, zufrieden, selbstkritisch, globales Wissen, zukunftsorientiert, „streng“, herausfordernd, gerecht, anspruchsvoll, …..</a:t>
            </a:r>
          </a:p>
          <a:p>
            <a:r>
              <a:rPr lang="de-DE" dirty="0" smtClean="0"/>
              <a:t>Was fehlt? Fehlt was?</a:t>
            </a:r>
          </a:p>
          <a:p>
            <a:r>
              <a:rPr lang="de-DE" dirty="0" smtClean="0"/>
              <a:t>Versucht die Begriffe in übergeordnete</a:t>
            </a:r>
          </a:p>
          <a:p>
            <a:pPr>
              <a:buNone/>
            </a:pPr>
            <a:r>
              <a:rPr lang="de-DE" dirty="0" smtClean="0"/>
              <a:t>    Kategorien einzuordnen (Plakate)</a:t>
            </a:r>
            <a:endParaRPr lang="de-DE" dirty="0"/>
          </a:p>
        </p:txBody>
      </p:sp>
      <p:pic>
        <p:nvPicPr>
          <p:cNvPr id="4" name="Picture 2" descr="Bildergebnis für lehrer lämpel"/>
          <p:cNvPicPr>
            <a:picLocks noChangeAspect="1" noChangeArrowheads="1"/>
          </p:cNvPicPr>
          <p:nvPr/>
        </p:nvPicPr>
        <p:blipFill>
          <a:blip r:embed="rId2"/>
          <a:srcRect/>
          <a:stretch>
            <a:fillRect/>
          </a:stretch>
        </p:blipFill>
        <p:spPr bwMode="auto">
          <a:xfrm>
            <a:off x="7143768" y="4345252"/>
            <a:ext cx="2000232" cy="25127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52226" name="AutoShape 2" descr="https://is.muni.cz/auth/mail/download.pl/Eli%C5%A1ka%2C%20Eva%2C%20Marie%2C%20Jana.jpg?lang=en;download=1;select-mail=240787287:3;slozka=1013555;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4" name="Inhaltsplatzhalter 13" descr="Eliška, Eva, Marie, Jana.jpg"/>
          <p:cNvPicPr>
            <a:picLocks noGrp="1" noChangeAspect="1"/>
          </p:cNvPicPr>
          <p:nvPr>
            <p:ph idx="1"/>
          </p:nvPr>
        </p:nvPicPr>
        <p:blipFill>
          <a:blip r:embed="rId2"/>
          <a:stretch>
            <a:fillRect/>
          </a:stretch>
        </p:blipFill>
        <p:spPr bwMode="auto">
          <a:xfrm rot="16200000">
            <a:off x="2119592" y="1523501"/>
            <a:ext cx="4976257" cy="3643338"/>
          </a:xfrm>
          <a:prstGeom prst="rect">
            <a:avLst/>
          </a:prstGeom>
          <a:noFill/>
        </p:spPr>
      </p:pic>
      <p:sp>
        <p:nvSpPr>
          <p:cNvPr id="52230" name="AutoShape 6" descr="https://is.muni.cz/auth/mail/download.pl/Eli%C5%A1ka%2C%20Eva%2C%20Marie%2C%20Jana.jpg?lang=en;download=1;select-mail=240787287:3;slozka=1013555;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2232" name="AutoShape 8" descr="https://is.muni.cz/auth/mail/download.pl/Eli%C5%A1ka%2C%20Eva%2C%20Marie%2C%20Jana.jpg?lang=en;download=1;select-mail=240787287:3;slozka=1013555;inline=1"/>
          <p:cNvSpPr>
            <a:spLocks noChangeAspect="1" noChangeArrowheads="1"/>
          </p:cNvSpPr>
          <p:nvPr/>
        </p:nvSpPr>
        <p:spPr bwMode="auto">
          <a:xfrm>
            <a:off x="155575" y="-2857500"/>
            <a:ext cx="4467225" cy="59626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2234" name="AutoShape 10" descr="https://is.muni.cz/auth/mail/download.pl/Eli%C5%A1ka%2C%20Eva%2C%20Marie%2C%20Jana.jpg?lang=en;download=1;select-mail=240787287:3;slozka=1013555;inline=1"/>
          <p:cNvSpPr>
            <a:spLocks noChangeAspect="1" noChangeArrowheads="1"/>
          </p:cNvSpPr>
          <p:nvPr/>
        </p:nvSpPr>
        <p:spPr bwMode="auto">
          <a:xfrm>
            <a:off x="155575" y="-2857500"/>
            <a:ext cx="4467225" cy="59626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2236" name="AutoShape 12" descr="https://is.muni.cz/auth/mail/download.pl/Eli%C5%A1ka%2C%20Eva%2C%20Marie%2C%20Jana.jpg?lang=en;download=1;select-mail=240787287:3;slozka=1013555;inline=1"/>
          <p:cNvSpPr>
            <a:spLocks noChangeAspect="1" noChangeArrowheads="1"/>
          </p:cNvSpPr>
          <p:nvPr/>
        </p:nvSpPr>
        <p:spPr bwMode="auto">
          <a:xfrm>
            <a:off x="155575" y="-2857500"/>
            <a:ext cx="4467225" cy="59626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2238" name="AutoShape 14" descr="https://is.muni.cz/auth/mail/download.pl/Eli%C5%A1ka%2C%20Eva%2C%20Marie%2C%20Jana.jpg?lang=en;download=1;select-mail=240787287:3;slozka=1013555;inline=1"/>
          <p:cNvSpPr>
            <a:spLocks noChangeAspect="1" noChangeArrowheads="1"/>
          </p:cNvSpPr>
          <p:nvPr/>
        </p:nvSpPr>
        <p:spPr bwMode="auto">
          <a:xfrm>
            <a:off x="155575" y="-2857500"/>
            <a:ext cx="4467225" cy="59626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2240" name="AutoShape 16" descr="https://is.muni.cz/auth/mail/download.pl/Eli%C5%A1ka%2C%20Eva%2C%20Marie%2C%20Jana.jpg?lang=en;download=1;select-mail=240787287:3;slozka=1013555;inline=1"/>
          <p:cNvSpPr>
            <a:spLocks noChangeAspect="1" noChangeArrowheads="1"/>
          </p:cNvSpPr>
          <p:nvPr/>
        </p:nvSpPr>
        <p:spPr bwMode="auto">
          <a:xfrm>
            <a:off x="155575" y="-2857500"/>
            <a:ext cx="4467225" cy="59626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2242" name="AutoShape 18" descr="https://is.muni.cz/auth/mail/download.pl/Eli%C5%A1ka%2C%20Eva%2C%20Marie%2C%20Jana.jpg?lang=en;download=1;select-mail=240787287:3;slozka=1013555;inline=1"/>
          <p:cNvSpPr>
            <a:spLocks noChangeAspect="1" noChangeArrowheads="1"/>
          </p:cNvSpPr>
          <p:nvPr/>
        </p:nvSpPr>
        <p:spPr bwMode="auto">
          <a:xfrm>
            <a:off x="155575" y="-2857500"/>
            <a:ext cx="4467225" cy="59626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2244" name="AutoShape 20" descr="https://is.muni.cz/auth/mail/download.pl/Eli%C5%A1ka%2C%20Eva%2C%20Marie%2C%20Jana.jpg?lang=en;download=1;select-mail=240787287:3;slozka=1013555;inline=1"/>
          <p:cNvSpPr>
            <a:spLocks noChangeAspect="1" noChangeArrowheads="1"/>
          </p:cNvSpPr>
          <p:nvPr/>
        </p:nvSpPr>
        <p:spPr bwMode="auto">
          <a:xfrm>
            <a:off x="155575" y="-2857500"/>
            <a:ext cx="4467225" cy="59626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7" name="Inhaltsplatzhalter 6" descr="Der_gute_Lehrer-1.jpg"/>
          <p:cNvPicPr>
            <a:picLocks noGrp="1" noChangeAspect="1"/>
          </p:cNvPicPr>
          <p:nvPr>
            <p:ph idx="1"/>
          </p:nvPr>
        </p:nvPicPr>
        <p:blipFill>
          <a:blip r:embed="rId2" cstate="print"/>
          <a:stretch>
            <a:fillRect/>
          </a:stretch>
        </p:blipFill>
        <p:spPr>
          <a:xfrm>
            <a:off x="1645708" y="1935163"/>
            <a:ext cx="5852583" cy="4389437"/>
          </a:xfrm>
        </p:spPr>
      </p:pic>
      <p:sp>
        <p:nvSpPr>
          <p:cNvPr id="53250" name="AutoShape 2" descr="https://is.muni.cz/auth/mail/download.pl/Der_gute_Lehrer.jpg?lang=en;download=1;select-mail=241087628:5;slozka=1013555;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3252" name="AutoShape 4" descr="https://is.muni.cz/auth/mail/download.pl/Der_gute_Lehrer.jpg?lang=en;download=1;select-mail=241087628:5;slozka=1013555;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53254" name="AutoShape 6" descr="https://is.muni.cz/auth/mail/download.pl/Der_gute_Lehrer.jpg?lang=en;download=1;select-mail=241087628:5;slozka=1013555;inline=1"/>
          <p:cNvSpPr>
            <a:spLocks noChangeAspect="1" noChangeArrowheads="1"/>
          </p:cNvSpPr>
          <p:nvPr/>
        </p:nvSpPr>
        <p:spPr bwMode="auto">
          <a:xfrm>
            <a:off x="155575" y="-2857500"/>
            <a:ext cx="7943850" cy="596265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Prinzipien eines Sprachenunterrichts</a:t>
            </a:r>
            <a:endParaRPr lang="de-DE" dirty="0"/>
          </a:p>
        </p:txBody>
      </p:sp>
      <p:sp>
        <p:nvSpPr>
          <p:cNvPr id="3" name="Inhaltsplatzhalter 2"/>
          <p:cNvSpPr>
            <a:spLocks noGrp="1"/>
          </p:cNvSpPr>
          <p:nvPr>
            <p:ph idx="1"/>
          </p:nvPr>
        </p:nvSpPr>
        <p:spPr/>
        <p:txBody>
          <a:bodyPr/>
          <a:lstStyle/>
          <a:p>
            <a:pPr>
              <a:buNone/>
            </a:pPr>
            <a:r>
              <a:rPr lang="de-DE" dirty="0" smtClean="0"/>
              <a:t>Lesen sie </a:t>
            </a:r>
            <a:r>
              <a:rPr lang="de-DE" dirty="0" smtClean="0"/>
              <a:t>die  Texte </a:t>
            </a:r>
            <a:r>
              <a:rPr lang="de-DE" dirty="0" smtClean="0"/>
              <a:t>von </a:t>
            </a:r>
            <a:r>
              <a:rPr lang="de-DE" dirty="0" err="1" smtClean="0"/>
              <a:t>Faistauer</a:t>
            </a:r>
            <a:r>
              <a:rPr lang="de-DE" dirty="0" smtClean="0"/>
              <a:t> und Fritz </a:t>
            </a:r>
          </a:p>
          <a:p>
            <a:pPr>
              <a:buNone/>
            </a:pPr>
            <a:r>
              <a:rPr lang="de-DE" dirty="0" smtClean="0"/>
              <a:t>Tauschen sie sich </a:t>
            </a:r>
            <a:r>
              <a:rPr lang="de-DE" dirty="0" smtClean="0"/>
              <a:t>3 </a:t>
            </a:r>
            <a:r>
              <a:rPr lang="de-DE" dirty="0" smtClean="0"/>
              <a:t>Min mit </a:t>
            </a:r>
            <a:r>
              <a:rPr lang="de-DE" dirty="0" smtClean="0"/>
              <a:t>Personen </a:t>
            </a:r>
            <a:r>
              <a:rPr lang="de-DE" dirty="0" smtClean="0"/>
              <a:t>aus (dreifacher Wechsel (Variante authentisches Lesen)</a:t>
            </a:r>
          </a:p>
          <a:p>
            <a:pPr>
              <a:buNone/>
            </a:pPr>
            <a:r>
              <a:rPr lang="de-DE" dirty="0" smtClean="0"/>
              <a:t>Erarbeiten Sie nun zu Viert die Unterschiede (ihre Prinzipien und die der </a:t>
            </a:r>
            <a:r>
              <a:rPr lang="de-DE" dirty="0" err="1" smtClean="0"/>
              <a:t>Autor_innen</a:t>
            </a:r>
            <a:r>
              <a:rPr lang="de-DE" dirty="0" smtClean="0"/>
              <a:t>)</a:t>
            </a:r>
            <a:endParaRPr lang="de-DE" dirty="0"/>
          </a:p>
        </p:txBody>
      </p:sp>
      <p:pic>
        <p:nvPicPr>
          <p:cNvPr id="39938" name="Picture 2" descr="Bildergebnis für schleife"/>
          <p:cNvPicPr>
            <a:picLocks noChangeAspect="1" noChangeArrowheads="1"/>
          </p:cNvPicPr>
          <p:nvPr/>
        </p:nvPicPr>
        <p:blipFill>
          <a:blip r:embed="rId2"/>
          <a:srcRect/>
          <a:stretch>
            <a:fillRect/>
          </a:stretch>
        </p:blipFill>
        <p:spPr bwMode="auto">
          <a:xfrm>
            <a:off x="5715008" y="4829174"/>
            <a:ext cx="3048000" cy="20288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Authentisches Lesen </a:t>
            </a:r>
            <a:endParaRPr lang="de-DE" dirty="0"/>
          </a:p>
        </p:txBody>
      </p:sp>
      <p:sp>
        <p:nvSpPr>
          <p:cNvPr id="3" name="Inhaltsplatzhalter 2"/>
          <p:cNvSpPr>
            <a:spLocks noGrp="1"/>
          </p:cNvSpPr>
          <p:nvPr>
            <p:ph idx="1"/>
          </p:nvPr>
        </p:nvSpPr>
        <p:spPr/>
        <p:txBody>
          <a:bodyPr>
            <a:normAutofit fontScale="62500" lnSpcReduction="20000"/>
          </a:bodyPr>
          <a:lstStyle/>
          <a:p>
            <a:r>
              <a:rPr lang="de-DE" dirty="0" smtClean="0"/>
              <a:t>Individuelles Lesen (ca. 3-4 Minuten, je nach Länge des Textes)</a:t>
            </a:r>
          </a:p>
          <a:p>
            <a:pPr>
              <a:buNone/>
            </a:pPr>
            <a:endParaRPr lang="de-DE" dirty="0" smtClean="0"/>
          </a:p>
          <a:p>
            <a:r>
              <a:rPr lang="de-DE" dirty="0" smtClean="0"/>
              <a:t>Informationsaustausch (2er Gruppen)</a:t>
            </a:r>
          </a:p>
          <a:p>
            <a:endParaRPr lang="de-DE" dirty="0" smtClean="0"/>
          </a:p>
          <a:p>
            <a:r>
              <a:rPr lang="de-DE" dirty="0" smtClean="0"/>
              <a:t>Individuelles Lesen (ca. 3-4 Minuten)</a:t>
            </a:r>
          </a:p>
          <a:p>
            <a:pPr>
              <a:buNone/>
            </a:pPr>
            <a:endParaRPr lang="de-DE" dirty="0" smtClean="0"/>
          </a:p>
          <a:p>
            <a:r>
              <a:rPr lang="de-DE" dirty="0" smtClean="0"/>
              <a:t>Informationsaustausch (in neuer personeller  Zusammensetzung)</a:t>
            </a:r>
          </a:p>
          <a:p>
            <a:pPr>
              <a:buNone/>
            </a:pPr>
            <a:endParaRPr lang="de-DE" dirty="0" smtClean="0"/>
          </a:p>
          <a:p>
            <a:r>
              <a:rPr lang="de-DE" dirty="0" smtClean="0"/>
              <a:t>Individuelles Lesen (Unterstreichen von max. 5 Wörtern)</a:t>
            </a:r>
          </a:p>
          <a:p>
            <a:pPr>
              <a:buNone/>
            </a:pPr>
            <a:endParaRPr lang="de-DE" dirty="0" smtClean="0"/>
          </a:p>
          <a:p>
            <a:r>
              <a:rPr lang="de-DE" dirty="0" smtClean="0"/>
              <a:t>Informationsaustausch  Gemeinsames Wörterbuch</a:t>
            </a:r>
          </a:p>
          <a:p>
            <a:pPr>
              <a:buNone/>
            </a:pPr>
            <a:endParaRPr lang="de-DE" dirty="0" smtClean="0"/>
          </a:p>
          <a:p>
            <a:r>
              <a:rPr lang="de-DE" dirty="0" smtClean="0"/>
              <a:t>Individuelles Lesen Ev. Nochmals Informationsaustausch und gem. Wörterbuch</a:t>
            </a:r>
          </a:p>
          <a:p>
            <a:pPr>
              <a:buNone/>
            </a:pPr>
            <a:endParaRPr lang="de-DE" dirty="0" smtClean="0"/>
          </a:p>
          <a:p>
            <a:r>
              <a:rPr lang="de-DE" dirty="0" smtClean="0"/>
              <a:t>Abschließende individuelle Lektüre</a:t>
            </a:r>
          </a:p>
          <a:p>
            <a:pPr>
              <a:buNone/>
            </a:pPr>
            <a:endParaRPr lang="de-DE" dirty="0" smtClean="0"/>
          </a:p>
          <a:p>
            <a:r>
              <a:rPr lang="de-DE" dirty="0" smtClean="0"/>
              <a:t>KEINE Folgeübungen und Überprüfungsfragen!!!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Heiße Kartoffel/ Heißer Erdapfel  </a:t>
            </a:r>
            <a:endParaRPr lang="de-DE" dirty="0"/>
          </a:p>
        </p:txBody>
      </p:sp>
      <p:sp>
        <p:nvSpPr>
          <p:cNvPr id="3" name="Inhaltsplatzhalter 2"/>
          <p:cNvSpPr>
            <a:spLocks noGrp="1"/>
          </p:cNvSpPr>
          <p:nvPr>
            <p:ph idx="1"/>
          </p:nvPr>
        </p:nvSpPr>
        <p:spPr/>
        <p:txBody>
          <a:bodyPr/>
          <a:lstStyle/>
          <a:p>
            <a:r>
              <a:rPr lang="de-DE" dirty="0" smtClean="0"/>
              <a:t>Sie hören Musik und werfen einander den Ball zu. Wer den Ball in dem Moment hält, in dem die Musik stoppt scheidet aus</a:t>
            </a:r>
          </a:p>
          <a:p>
            <a:r>
              <a:rPr lang="de-DE" dirty="0" smtClean="0"/>
              <a:t>JOKER (ein Prinzip des </a:t>
            </a:r>
            <a:r>
              <a:rPr lang="de-DE" dirty="0" err="1" smtClean="0"/>
              <a:t>Faistauer</a:t>
            </a:r>
            <a:r>
              <a:rPr lang="de-DE" dirty="0" smtClean="0"/>
              <a:t>/Fritz Textes nennen)</a:t>
            </a:r>
            <a:endParaRPr lang="de-DE" dirty="0"/>
          </a:p>
        </p:txBody>
      </p:sp>
      <p:pic>
        <p:nvPicPr>
          <p:cNvPr id="1026" name="Picture 2" descr="Bildergebnis für heiße kartoffel"/>
          <p:cNvPicPr>
            <a:picLocks noChangeAspect="1" noChangeArrowheads="1"/>
          </p:cNvPicPr>
          <p:nvPr/>
        </p:nvPicPr>
        <p:blipFill>
          <a:blip r:embed="rId2"/>
          <a:srcRect/>
          <a:stretch>
            <a:fillRect/>
          </a:stretch>
        </p:blipFill>
        <p:spPr bwMode="auto">
          <a:xfrm>
            <a:off x="6621633" y="3929066"/>
            <a:ext cx="2522367" cy="2928934"/>
          </a:xfrm>
          <a:prstGeom prst="rect">
            <a:avLst/>
          </a:prstGeom>
          <a:noFill/>
        </p:spPr>
      </p:pic>
      <p:pic>
        <p:nvPicPr>
          <p:cNvPr id="9218" name="Picture 2" descr="Bildergebnis für Weißwein"/>
          <p:cNvPicPr>
            <a:picLocks noChangeAspect="1" noChangeArrowheads="1"/>
          </p:cNvPicPr>
          <p:nvPr/>
        </p:nvPicPr>
        <p:blipFill>
          <a:blip r:embed="rId3"/>
          <a:srcRect/>
          <a:stretch>
            <a:fillRect/>
          </a:stretch>
        </p:blipFill>
        <p:spPr bwMode="auto">
          <a:xfrm>
            <a:off x="0" y="3977521"/>
            <a:ext cx="5124476" cy="288047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Hyperion">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891</Words>
  <Application>Microsoft Office PowerPoint</Application>
  <PresentationFormat>Bildschirmpräsentation (4:3)</PresentationFormat>
  <Paragraphs>130</Paragraphs>
  <Slides>24</Slides>
  <Notes>0</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Hyperion</vt:lpstr>
      <vt:lpstr>Didaktik des Deutschen I  </vt:lpstr>
      <vt:lpstr>Heutige Einheit </vt:lpstr>
      <vt:lpstr>Aktivierungsübung </vt:lpstr>
      <vt:lpstr>Der/die gute Lehrer_in </vt:lpstr>
      <vt:lpstr>Folie 5</vt:lpstr>
      <vt:lpstr>Folie 6</vt:lpstr>
      <vt:lpstr>Prinzipien eines Sprachenunterrichts</vt:lpstr>
      <vt:lpstr>Authentisches Lesen </vt:lpstr>
      <vt:lpstr>Heiße Kartoffel/ Heißer Erdapfel  </vt:lpstr>
      <vt:lpstr>Der, die gute Lehrer_in </vt:lpstr>
      <vt:lpstr>Folie 11</vt:lpstr>
      <vt:lpstr>Kniefall von Warschau</vt:lpstr>
      <vt:lpstr>Folie 13</vt:lpstr>
      <vt:lpstr>Was ist (überhaupt) Sprecherziehung</vt:lpstr>
      <vt:lpstr>Folie 15</vt:lpstr>
      <vt:lpstr>Folie 16</vt:lpstr>
      <vt:lpstr>Gegen das Nuscheln </vt:lpstr>
      <vt:lpstr>Folie 18</vt:lpstr>
      <vt:lpstr>Zungenbrecher </vt:lpstr>
      <vt:lpstr>Deutsch:</vt:lpstr>
      <vt:lpstr>Folie 21</vt:lpstr>
      <vt:lpstr>Folie 22</vt:lpstr>
      <vt:lpstr>Folie 23</vt:lpstr>
      <vt:lpstr>Hausaufgabe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Politik und Gesellschaft in den deutschsprachigen Ländern</dc:title>
  <dc:creator>Packard Bell</dc:creator>
  <cp:lastModifiedBy>Packard Bell</cp:lastModifiedBy>
  <cp:revision>18</cp:revision>
  <dcterms:created xsi:type="dcterms:W3CDTF">2017-09-18T16:32:58Z</dcterms:created>
  <dcterms:modified xsi:type="dcterms:W3CDTF">2018-11-29T16:29:34Z</dcterms:modified>
</cp:coreProperties>
</file>