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70" r:id="rId5"/>
    <p:sldId id="266" r:id="rId6"/>
    <p:sldId id="259" r:id="rId7"/>
    <p:sldId id="271" r:id="rId8"/>
    <p:sldId id="272" r:id="rId9"/>
    <p:sldId id="260" r:id="rId10"/>
    <p:sldId id="268" r:id="rId11"/>
    <p:sldId id="262" r:id="rId12"/>
    <p:sldId id="269" r:id="rId13"/>
    <p:sldId id="273" r:id="rId14"/>
    <p:sldId id="274" r:id="rId15"/>
    <p:sldId id="275" r:id="rId16"/>
    <p:sldId id="261" r:id="rId17"/>
    <p:sldId id="263" r:id="rId18"/>
    <p:sldId id="265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nak" initials="B" lastIdx="1" clrIdx="0">
    <p:extLst>
      <p:ext uri="{19B8F6BF-5375-455C-9EA6-DF929625EA0E}">
        <p15:presenceInfo xmlns:p15="http://schemas.microsoft.com/office/powerpoint/2012/main" userId="Budn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0" d="100"/>
          <a:sy n="80" d="100"/>
        </p:scale>
        <p:origin x="108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2F1C7-6F64-4D64-B750-3EC34751846B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4E093-1B5A-40A4-9C57-239063D89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4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E093-1B5A-40A4-9C57-239063D89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E093-1B5A-40A4-9C57-239063D89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E093-1B5A-40A4-9C57-239063D89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7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Gattung: </a:t>
            </a:r>
            <a:r>
              <a:rPr lang="cs-CZ" dirty="0" smtClean="0"/>
              <a:t>literární žánr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E093-1B5A-40A4-9C57-239063D89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der </a:t>
            </a:r>
            <a:r>
              <a:rPr lang="cs-CZ" dirty="0" err="1" smtClean="0"/>
              <a:t>Segen</a:t>
            </a:r>
            <a:r>
              <a:rPr lang="cs-CZ" dirty="0" smtClean="0"/>
              <a:t>: požehnání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E093-1B5A-40A4-9C57-239063D89B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7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E093-1B5A-40A4-9C57-239063D89B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1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E093-1B5A-40A4-9C57-239063D89B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die</a:t>
            </a:r>
            <a:r>
              <a:rPr lang="cs-CZ" baseline="0" dirty="0" smtClean="0"/>
              <a:t> Epik, </a:t>
            </a:r>
            <a:r>
              <a:rPr lang="cs-CZ" baseline="0" dirty="0" err="1" smtClean="0"/>
              <a:t>das</a:t>
            </a:r>
            <a:r>
              <a:rPr lang="cs-CZ" baseline="0" dirty="0" smtClean="0"/>
              <a:t> Epos, </a:t>
            </a:r>
            <a:r>
              <a:rPr lang="cs-CZ" baseline="0" dirty="0" err="1" smtClean="0"/>
              <a:t>Plural</a:t>
            </a:r>
            <a:r>
              <a:rPr lang="cs-CZ" baseline="0" dirty="0" smtClean="0"/>
              <a:t>: </a:t>
            </a:r>
            <a:r>
              <a:rPr lang="cs-CZ" baseline="0" dirty="0" err="1" smtClean="0"/>
              <a:t>Epen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4E093-1B5A-40A4-9C57-239063D89B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5931-86D4-45EC-BB1A-9DDAB0068640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7BD8-9236-49FF-AB71-FAAA5ABFC47F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F9B6-BF47-48CF-A608-EC83BE3CE868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6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8FE-D49F-45BE-AC61-6CA961430208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E204-0DD1-437E-AFE1-0ED3282D6ABD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A371-E087-4327-A764-AFCD280947D8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A763-1ADD-4E2D-A21B-8AD929EDE6D5}" type="datetime1">
              <a:rPr lang="en-US" smtClean="0"/>
              <a:t>2/16/2015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BBDF-F1D4-4FB5-AA1E-04CD599D28A3}" type="datetime1">
              <a:rPr lang="en-US" smtClean="0"/>
              <a:t>2/16/2015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2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F013-B57E-4EA3-8055-07C1DB4D6296}" type="datetime1">
              <a:rPr lang="en-US" smtClean="0"/>
              <a:t>2/16/2015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6E4B-8DBD-497B-B8C9-D78892D72A25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3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5276-958B-4679-A2D5-4ABC250846F7}" type="datetime1">
              <a:rPr lang="en-US" smtClean="0"/>
              <a:t>2/16/2015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A8C5-CEA3-449D-A92C-A689E3040D03}" type="datetime1">
              <a:rPr lang="en-US" smtClean="0"/>
              <a:t>2/16/2015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1EFF1-6081-469E-811D-2274090C2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5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Althochdeutsche Literatur. Heldenlieder und Heldenepik.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Zeitraum: </a:t>
            </a:r>
            <a:r>
              <a:rPr lang="de-AT" dirty="0" smtClean="0"/>
              <a:t>9</a:t>
            </a:r>
            <a:r>
              <a:rPr lang="de-AT" dirty="0" smtClean="0"/>
              <a:t>. </a:t>
            </a:r>
            <a:r>
              <a:rPr lang="de-AT" dirty="0" err="1" smtClean="0"/>
              <a:t>Jh</a:t>
            </a:r>
            <a:r>
              <a:rPr lang="de-AT" dirty="0" smtClean="0"/>
              <a:t> (althochdeutsche Literatur), um 1200 (mittelhochdeutsche Heldenepik)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526" y="365126"/>
            <a:ext cx="5218947" cy="54720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Thema: Schöpfung und Weltuntergang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Wessobrunner</a:t>
            </a:r>
            <a:r>
              <a:rPr lang="de-AT" dirty="0" smtClean="0"/>
              <a:t> Gebet</a:t>
            </a:r>
          </a:p>
          <a:p>
            <a:r>
              <a:rPr lang="de-AT" dirty="0" err="1" smtClean="0"/>
              <a:t>Muspilli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409" y="2162657"/>
            <a:ext cx="5666541" cy="41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889" y="548680"/>
            <a:ext cx="6082222" cy="53280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284" y="1825625"/>
            <a:ext cx="7667431" cy="4351338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6021"/>
            <a:ext cx="4083809" cy="615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425" y="154242"/>
            <a:ext cx="3978116" cy="59040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299" y="691063"/>
            <a:ext cx="3773138" cy="59040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704301"/>
            <a:ext cx="3562715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Gattung: Evangelienharmonien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Heliand</a:t>
            </a:r>
            <a:r>
              <a:rPr lang="de-AT" dirty="0" smtClean="0"/>
              <a:t> (altsächsisch)</a:t>
            </a:r>
          </a:p>
          <a:p>
            <a:r>
              <a:rPr lang="de-AT" dirty="0" smtClean="0"/>
              <a:t>Otfrid von Weißenburg: Evangelienharmonie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Mittelhochdeutsche Heldenepik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Nibelungenlied (niedergeschrieben um 1200, Passau?)</a:t>
            </a:r>
          </a:p>
          <a:p>
            <a:r>
              <a:rPr lang="de-AT" dirty="0" smtClean="0"/>
              <a:t>Stoff: </a:t>
            </a:r>
          </a:p>
          <a:p>
            <a:pPr lvl="1"/>
            <a:r>
              <a:rPr lang="de-AT" dirty="0" smtClean="0"/>
              <a:t>Nibelungensage (nordisch) </a:t>
            </a:r>
          </a:p>
          <a:p>
            <a:pPr lvl="1"/>
            <a:r>
              <a:rPr lang="de-AT" dirty="0" smtClean="0"/>
              <a:t>Burgunderuntergang (gotisch) </a:t>
            </a:r>
          </a:p>
          <a:p>
            <a:pPr lvl="1"/>
            <a:r>
              <a:rPr lang="de-AT" dirty="0" smtClean="0"/>
              <a:t>Hunnen (westgotisch)</a:t>
            </a:r>
          </a:p>
          <a:p>
            <a:r>
              <a:rPr lang="de-AT" dirty="0" smtClean="0"/>
              <a:t>Quellen: </a:t>
            </a:r>
          </a:p>
          <a:p>
            <a:pPr lvl="1"/>
            <a:r>
              <a:rPr lang="de-AT" dirty="0" smtClean="0"/>
              <a:t>Germanische Grundlage (heroische Erzählungen, Mythologie) </a:t>
            </a:r>
          </a:p>
          <a:p>
            <a:pPr lvl="1"/>
            <a:r>
              <a:rPr lang="de-AT" dirty="0" smtClean="0"/>
              <a:t>Höfische Kultur des hohen Mittelalters (Rittertum, Lehenswesen, Frauendienst, Christentum)</a:t>
            </a:r>
          </a:p>
          <a:p>
            <a:r>
              <a:rPr lang="de-AT" dirty="0" smtClean="0"/>
              <a:t>Figuren:</a:t>
            </a:r>
          </a:p>
          <a:p>
            <a:pPr lvl="1"/>
            <a:r>
              <a:rPr lang="de-AT" dirty="0" smtClean="0"/>
              <a:t>Siegfried</a:t>
            </a:r>
          </a:p>
          <a:p>
            <a:pPr lvl="1"/>
            <a:r>
              <a:rPr lang="de-AT" dirty="0" smtClean="0"/>
              <a:t>Kriemhild, Gunter, Hagen</a:t>
            </a:r>
          </a:p>
          <a:p>
            <a:pPr lvl="1"/>
            <a:r>
              <a:rPr lang="de-AT" dirty="0" smtClean="0"/>
              <a:t>Brünhild</a:t>
            </a:r>
          </a:p>
          <a:p>
            <a:pPr lvl="1"/>
            <a:r>
              <a:rPr lang="de-AT" dirty="0" smtClean="0"/>
              <a:t>Etzel, Dietrich, Hildebrand</a:t>
            </a:r>
          </a:p>
          <a:p>
            <a:pPr lvl="1"/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pic>
        <p:nvPicPr>
          <p:cNvPr id="1026" name="Picture 2" descr="http://www.nibelungenlied-gesellschaft.de/03_beitrag/galle/karte_eichfel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613057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Tipps für eigene Lektüre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Müller, Stephan (</a:t>
            </a:r>
            <a:r>
              <a:rPr lang="de-DE" dirty="0" err="1" smtClean="0"/>
              <a:t>Hg</a:t>
            </a:r>
            <a:r>
              <a:rPr lang="de-DE" dirty="0" smtClean="0"/>
              <a:t>.): </a:t>
            </a:r>
            <a:r>
              <a:rPr lang="de-DE" i="1" dirty="0" smtClean="0"/>
              <a:t>Althochdeutsche Literatur</a:t>
            </a:r>
            <a:r>
              <a:rPr lang="de-DE" dirty="0" smtClean="0"/>
              <a:t>. </a:t>
            </a:r>
            <a:r>
              <a:rPr lang="de-DE" i="1" dirty="0" smtClean="0"/>
              <a:t>Eine kommentierte Anthologie</a:t>
            </a:r>
            <a:r>
              <a:rPr lang="de-DE" dirty="0" smtClean="0"/>
              <a:t>. (</a:t>
            </a:r>
            <a:r>
              <a:rPr lang="de-DE" dirty="0" err="1" smtClean="0"/>
              <a:t>Bib</a:t>
            </a:r>
            <a:r>
              <a:rPr lang="de-DE" dirty="0" smtClean="0"/>
              <a:t> </a:t>
            </a:r>
            <a:r>
              <a:rPr lang="de-DE" dirty="0" err="1" smtClean="0"/>
              <a:t>PdF</a:t>
            </a:r>
            <a:r>
              <a:rPr lang="de-DE" dirty="0" smtClean="0"/>
              <a:t> MU)</a:t>
            </a:r>
          </a:p>
          <a:p>
            <a:r>
              <a:rPr lang="de-DE" dirty="0" err="1" smtClean="0"/>
              <a:t>Snorri</a:t>
            </a:r>
            <a:r>
              <a:rPr lang="de-DE" dirty="0" smtClean="0"/>
              <a:t>-Edda (13. Jh.): germanische Mythologie</a:t>
            </a:r>
          </a:p>
          <a:p>
            <a:r>
              <a:rPr lang="de-DE" dirty="0" smtClean="0"/>
              <a:t>Nibelungen-Verfilmungen (1924 (</a:t>
            </a:r>
            <a:r>
              <a:rPr lang="de-DE" dirty="0" smtClean="0"/>
              <a:t>durch Fritz Lang),</a:t>
            </a:r>
            <a:r>
              <a:rPr lang="de-DE" dirty="0" smtClean="0"/>
              <a:t> 1967, 2004)</a:t>
            </a:r>
          </a:p>
          <a:p>
            <a:r>
              <a:rPr lang="de-DE" dirty="0" smtClean="0"/>
              <a:t>Wagner-Opern (</a:t>
            </a:r>
            <a:r>
              <a:rPr lang="de-DE" i="1" dirty="0" smtClean="0"/>
              <a:t>Der Ring des Nibelungen</a:t>
            </a:r>
            <a:r>
              <a:rPr lang="de-DE" dirty="0" smtClean="0"/>
              <a:t>, 4 Opern)</a:t>
            </a:r>
          </a:p>
          <a:p>
            <a:r>
              <a:rPr lang="de-DE" dirty="0" smtClean="0"/>
              <a:t>Auszüge im </a:t>
            </a:r>
            <a:r>
              <a:rPr lang="de-DE" dirty="0" err="1" smtClean="0"/>
              <a:t>Moodle</a:t>
            </a:r>
            <a:r>
              <a:rPr lang="de-DE" dirty="0" smtClean="0"/>
              <a:t>-Kurs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Organisatorisches zu NJ_L102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Ziel</a:t>
            </a:r>
          </a:p>
          <a:p>
            <a:r>
              <a:rPr lang="de-AT" dirty="0" smtClean="0"/>
              <a:t>Vorlesung und Seminare in </a:t>
            </a:r>
            <a:r>
              <a:rPr lang="de-AT" dirty="0" smtClean="0"/>
              <a:t>Literatur</a:t>
            </a:r>
            <a:r>
              <a:rPr lang="cs-CZ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Bc</a:t>
            </a:r>
            <a:r>
              <a:rPr lang="de-DE" dirty="0" smtClean="0"/>
              <a:t>-Studium)</a:t>
            </a:r>
            <a:endParaRPr lang="de-AT" dirty="0" smtClean="0"/>
          </a:p>
          <a:p>
            <a:r>
              <a:rPr lang="de-AT" dirty="0" smtClean="0"/>
              <a:t>Quellen</a:t>
            </a:r>
          </a:p>
          <a:p>
            <a:r>
              <a:rPr lang="de-AT" dirty="0" smtClean="0"/>
              <a:t>Test</a:t>
            </a:r>
          </a:p>
          <a:p>
            <a:r>
              <a:rPr lang="de-AT" dirty="0" smtClean="0"/>
              <a:t>Bachelorprüfung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Althochdeutsche Literatur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Begriff „althochdeutsch“</a:t>
            </a:r>
          </a:p>
          <a:p>
            <a:r>
              <a:rPr lang="de-AT" dirty="0" smtClean="0"/>
              <a:t>Karl der </a:t>
            </a:r>
            <a:r>
              <a:rPr lang="de-AT" dirty="0" smtClean="0"/>
              <a:t>Große und sein Reichsgedanke</a:t>
            </a:r>
          </a:p>
          <a:p>
            <a:r>
              <a:rPr lang="de-AT" dirty="0" smtClean="0"/>
              <a:t>Übergangszeit</a:t>
            </a:r>
            <a:endParaRPr lang="de-AT" dirty="0" smtClean="0"/>
          </a:p>
          <a:p>
            <a:pPr lvl="1"/>
            <a:r>
              <a:rPr lang="de-AT" dirty="0" smtClean="0"/>
              <a:t>Heidentum und Christentum</a:t>
            </a:r>
          </a:p>
          <a:p>
            <a:pPr lvl="1"/>
            <a:r>
              <a:rPr lang="de-AT" dirty="0" smtClean="0"/>
              <a:t>Deutsch </a:t>
            </a:r>
            <a:r>
              <a:rPr lang="de-AT" dirty="0" smtClean="0"/>
              <a:t>und Latein</a:t>
            </a:r>
          </a:p>
          <a:p>
            <a:pPr lvl="1"/>
            <a:r>
              <a:rPr lang="de-AT" dirty="0" smtClean="0"/>
              <a:t>Mündlichkeit und </a:t>
            </a:r>
            <a:r>
              <a:rPr lang="de-AT" dirty="0" smtClean="0"/>
              <a:t>Schriftlichkeit</a:t>
            </a:r>
            <a:endParaRPr lang="de-AT" dirty="0" smtClean="0"/>
          </a:p>
          <a:p>
            <a:endParaRPr lang="de-AT" dirty="0" smtClean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08920"/>
            <a:ext cx="4127350" cy="216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pic>
        <p:nvPicPr>
          <p:cNvPr id="5122" name="Picture 2" descr="http://upload.wikimedia.org/wikipedia/commons/4/42/AlthochdeutscheSprachr%C3%A4ume962_Bo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07" y="172114"/>
            <a:ext cx="5634785" cy="61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pic>
        <p:nvPicPr>
          <p:cNvPr id="2050" name="Picture 2" descr="http://www.nh24.de/images/stories/2011/Alex/kw16/Hildebrandsli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96" y="1196752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Gattung: Heldenlied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Das </a:t>
            </a:r>
            <a:r>
              <a:rPr lang="de-AT" dirty="0" err="1" smtClean="0"/>
              <a:t>Hildebrandslied</a:t>
            </a:r>
            <a:endParaRPr lang="de-AT" dirty="0" smtClean="0"/>
          </a:p>
          <a:p>
            <a:pPr lvl="1"/>
            <a:r>
              <a:rPr lang="de-AT" dirty="0" smtClean="0"/>
              <a:t>mündliche </a:t>
            </a:r>
            <a:r>
              <a:rPr lang="de-AT" dirty="0" smtClean="0"/>
              <a:t>Überlieferung, Gemisch von Dialekten</a:t>
            </a:r>
          </a:p>
          <a:p>
            <a:pPr lvl="1"/>
            <a:r>
              <a:rPr lang="de-AT" dirty="0" smtClean="0"/>
              <a:t>Funktion: Vermittlung von Werten</a:t>
            </a:r>
            <a:endParaRPr lang="de-AT" dirty="0" smtClean="0"/>
          </a:p>
          <a:p>
            <a:pPr lvl="1"/>
            <a:r>
              <a:rPr lang="de-AT" dirty="0" smtClean="0"/>
              <a:t>Stoff: </a:t>
            </a:r>
            <a:r>
              <a:rPr lang="de-AT" dirty="0" err="1" smtClean="0"/>
              <a:t>Dietrichssage</a:t>
            </a:r>
            <a:r>
              <a:rPr lang="de-AT" dirty="0" smtClean="0"/>
              <a:t> (Dietrich, Hildebrand, </a:t>
            </a:r>
            <a:r>
              <a:rPr lang="de-AT" dirty="0" err="1" smtClean="0"/>
              <a:t>Odoaker</a:t>
            </a:r>
            <a:r>
              <a:rPr lang="de-AT" dirty="0" smtClean="0"/>
              <a:t>, Etzel)</a:t>
            </a:r>
          </a:p>
          <a:p>
            <a:pPr lvl="1"/>
            <a:r>
              <a:rPr lang="de-AT" dirty="0" smtClean="0"/>
              <a:t>Form: Stabreimverse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54047"/>
            <a:ext cx="4504186" cy="62280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638" y="365126"/>
            <a:ext cx="3704723" cy="57240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Gattung: Zauberspruch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Merseburger Zaubersprüche</a:t>
            </a:r>
          </a:p>
          <a:p>
            <a:r>
              <a:rPr lang="de-AT" dirty="0" smtClean="0"/>
              <a:t>Wiener Hundesegen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01 Althochdeutsche Literatur, heroische Literatur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203325"/>
            <a:ext cx="4877734" cy="41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367</Words>
  <Application>Microsoft Office PowerPoint</Application>
  <PresentationFormat>Předvádění na obrazovce (4:3)</PresentationFormat>
  <Paragraphs>79</Paragraphs>
  <Slides>19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Althochdeutsche Literatur. Heldenlieder und Heldenepik.</vt:lpstr>
      <vt:lpstr>Organisatorisches zu NJ_L102 </vt:lpstr>
      <vt:lpstr>Althochdeutsche Literatur</vt:lpstr>
      <vt:lpstr>Prezentace aplikace PowerPoint</vt:lpstr>
      <vt:lpstr>Prezentace aplikace PowerPoint</vt:lpstr>
      <vt:lpstr>Gattung: Heldenlied</vt:lpstr>
      <vt:lpstr>Prezentace aplikace PowerPoint</vt:lpstr>
      <vt:lpstr>Prezentace aplikace PowerPoint</vt:lpstr>
      <vt:lpstr>Gattung: Zauberspruch</vt:lpstr>
      <vt:lpstr>Prezentace aplikace PowerPoint</vt:lpstr>
      <vt:lpstr>Thema: Schöpfung und Weltuntergang</vt:lpstr>
      <vt:lpstr>Prezentace aplikace PowerPoint</vt:lpstr>
      <vt:lpstr>Prezentace aplikace PowerPoint</vt:lpstr>
      <vt:lpstr>Prezentace aplikace PowerPoint</vt:lpstr>
      <vt:lpstr>Prezentace aplikace PowerPoint</vt:lpstr>
      <vt:lpstr>Gattung: Evangelienharmonien </vt:lpstr>
      <vt:lpstr>Mittelhochdeutsche Heldenepik</vt:lpstr>
      <vt:lpstr>Prezentace aplikace PowerPoint</vt:lpstr>
      <vt:lpstr>Tipps für eigene Lektüre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Althochdeutsche Literatur. Heldenlieder und Heldenepik.</dc:title>
  <dc:creator>Jan Budnak</dc:creator>
  <cp:lastModifiedBy>Budnak</cp:lastModifiedBy>
  <cp:revision>31</cp:revision>
  <dcterms:created xsi:type="dcterms:W3CDTF">2015-02-15T06:42:23Z</dcterms:created>
  <dcterms:modified xsi:type="dcterms:W3CDTF">2015-02-16T11:07:38Z</dcterms:modified>
</cp:coreProperties>
</file>