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" initials="J" lastIdx="7" clrIdx="0">
    <p:extLst>
      <p:ext uri="{19B8F6BF-5375-455C-9EA6-DF929625EA0E}">
        <p15:presenceInfo xmlns:p15="http://schemas.microsoft.com/office/powerpoint/2012/main" userId="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5T19:49:51.417" idx="1">
    <p:pos x="5280" y="1178"/>
    <p:text>Jesuitenorden</p:text>
    <p:extLst>
      <p:ext uri="{C676402C-5697-4E1C-873F-D02D1690AC5C}">
        <p15:threadingInfo xmlns:p15="http://schemas.microsoft.com/office/powerpoint/2012/main" timeZoneBias="-60"/>
      </p:ext>
    </p:extLst>
  </p:cm>
  <p:cm authorId="1" dt="2015-03-15T19:50:18.501" idx="2">
    <p:pos x="2742" y="1433"/>
    <p:text>Religionskriege 1546-1648, Augsburger Religionsfrieden 1555</p:text>
    <p:extLst>
      <p:ext uri="{C676402C-5697-4E1C-873F-D02D1690AC5C}">
        <p15:threadingInfo xmlns:p15="http://schemas.microsoft.com/office/powerpoint/2012/main" timeZoneBias="-60"/>
      </p:ext>
    </p:extLst>
  </p:cm>
  <p:cm authorId="1" dt="2015-03-15T19:54:53.122" idx="3">
    <p:pos x="3124" y="2060"/>
    <p:text>Thomas Hobbes, Lehre von Staatsvertrag, freiwilliges Unterwerfen dem Souverän, der dann Frieden sichert</p:text>
    <p:extLst>
      <p:ext uri="{C676402C-5697-4E1C-873F-D02D1690AC5C}">
        <p15:threadingInfo xmlns:p15="http://schemas.microsoft.com/office/powerpoint/2012/main" timeZoneBias="-60"/>
      </p:ext>
    </p:extLst>
  </p:cm>
  <p:cm authorId="1" dt="2015-03-15T20:42:48.571" idx="4">
    <p:pos x="4966" y="2705"/>
    <p:text>Weiterführung des textkritischen Ansatzes der Humanisten, Reine Sprache wird gepflegt und Dialekte werden verpönt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5T20:45:15.644" idx="5">
    <p:pos x="2601" y="1667"/>
    <p:text>Jambus (als Kontrast zum Knittelvers)</p:text>
    <p:extLst>
      <p:ext uri="{C676402C-5697-4E1C-873F-D02D1690AC5C}">
        <p15:threadingInfo xmlns:p15="http://schemas.microsoft.com/office/powerpoint/2012/main" timeZoneBias="-60"/>
      </p:ext>
    </p:extLst>
  </p:cm>
  <p:cm authorId="1" dt="2015-03-15T20:50:43.055" idx="6">
    <p:pos x="1789" y="2164"/>
    <p:text>Glaubenskriege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5T21:30:58.451" idx="7">
    <p:pos x="2164" y="1423"/>
    <p:text>menschliche Todesgewissheit, Bewahren innerer Freiheit trotz gräßlichster Greueltaten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3664-556D-4C84-BC9B-A3FEF2789B9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8DEE3-AFB0-4C3D-ACE4-82D595BEB3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26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DEE3-AFB0-4C3D-ACE4-82D595BEB34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45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DEE3-AFB0-4C3D-ACE4-82D595BEB34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71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D067-5990-46D9-8A4A-0056E04141FE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34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035-E384-4715-B248-B32E2B4803A8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74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ED93-A62F-4B91-AC8B-E7F0A7F2CB92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0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22D7-2927-4459-A9D4-703CCCF2F019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85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20FE-979F-43FC-A878-06DA5D05A51E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89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AE59-250E-49AC-B77A-50BD369C23FA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78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A1EB-390E-4D95-ADDD-C98BEDCA46E5}" type="datetime1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07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2B95-9D7E-49C4-9BB4-D6DC77E0B18D}" type="datetime1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B950-B732-47A3-9339-B80E15BA9B9D}" type="datetime1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5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119F-785C-4BFC-A216-D860AB03914E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9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747B-F886-45F2-858A-9C62E703CE42}" type="datetime1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95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F56F-4C51-4BBC-ACE3-261591DF9676}" type="datetime1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03 Barock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F0B0-3750-4585-B56B-BC0688A94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60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03 </a:t>
            </a:r>
            <a:r>
              <a:rPr lang="de-DE" dirty="0" smtClean="0"/>
              <a:t>Barock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17. Jahrhundert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8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Tendenzen der Barocklyrik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Sprachspiel, Manierismus</a:t>
            </a:r>
          </a:p>
          <a:p>
            <a:r>
              <a:rPr lang="de-DE" dirty="0" smtClean="0"/>
              <a:t>„Figurengedichte“</a:t>
            </a:r>
          </a:p>
          <a:p>
            <a:r>
              <a:rPr lang="de-DE" dirty="0" smtClean="0"/>
              <a:t>Kirchenlied (protestantisch, katholisch)</a:t>
            </a:r>
          </a:p>
          <a:p>
            <a:r>
              <a:rPr lang="de-DE" dirty="0" smtClean="0"/>
              <a:t>Schäferdichtung (galante Dichtung)</a:t>
            </a:r>
          </a:p>
          <a:p>
            <a:r>
              <a:rPr lang="de-DE" dirty="0" smtClean="0"/>
              <a:t>Auftragsdichtung (Fürstenpreis)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09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Roman – Der Schelmen- oder </a:t>
            </a:r>
            <a:r>
              <a:rPr lang="de-DE" dirty="0" err="1" smtClean="0"/>
              <a:t>Picaroroman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Hans Jakob Christoffel von Grimmelshausen – </a:t>
            </a:r>
            <a:r>
              <a:rPr lang="de-DE" i="1" dirty="0" smtClean="0"/>
              <a:t>Der abenteuerliche </a:t>
            </a:r>
            <a:r>
              <a:rPr lang="de-DE" i="1" dirty="0" err="1" smtClean="0"/>
              <a:t>Simplicissimus</a:t>
            </a:r>
            <a:r>
              <a:rPr lang="de-DE" i="1" dirty="0" smtClean="0"/>
              <a:t> </a:t>
            </a:r>
            <a:r>
              <a:rPr lang="de-DE" i="1" dirty="0" err="1" smtClean="0"/>
              <a:t>Teutsch</a:t>
            </a:r>
            <a:endParaRPr lang="de-DE" i="1" dirty="0" smtClean="0"/>
          </a:p>
          <a:p>
            <a:pPr lvl="1"/>
            <a:r>
              <a:rPr lang="de-DE" dirty="0" smtClean="0"/>
              <a:t>„Froschperspektive“</a:t>
            </a:r>
          </a:p>
          <a:p>
            <a:pPr lvl="1"/>
            <a:r>
              <a:rPr lang="de-DE" dirty="0" smtClean="0"/>
              <a:t>Eitelkeit der Welt, Rolle des Menschen</a:t>
            </a:r>
          </a:p>
          <a:p>
            <a:pPr lvl="1"/>
            <a:r>
              <a:rPr lang="de-DE" dirty="0" smtClean="0"/>
              <a:t>Erfolgsbuch, Fortsetzungen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83" y="2391873"/>
            <a:ext cx="221056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Drama 1: Lateinisches „Schuldrama“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Jakob </a:t>
            </a:r>
            <a:r>
              <a:rPr lang="de-DE" dirty="0" err="1" smtClean="0"/>
              <a:t>Bidermann</a:t>
            </a:r>
            <a:r>
              <a:rPr lang="de-DE" dirty="0" smtClean="0"/>
              <a:t>: </a:t>
            </a:r>
            <a:r>
              <a:rPr lang="de-DE" dirty="0" err="1" smtClean="0"/>
              <a:t>Cenodoxus</a:t>
            </a:r>
            <a:endParaRPr lang="de-DE" dirty="0" smtClean="0"/>
          </a:p>
          <a:p>
            <a:pPr lvl="1"/>
            <a:r>
              <a:rPr lang="de-DE" dirty="0" smtClean="0"/>
              <a:t>Illusionstheater</a:t>
            </a:r>
          </a:p>
          <a:p>
            <a:pPr lvl="1"/>
            <a:r>
              <a:rPr lang="de-DE" dirty="0" smtClean="0"/>
              <a:t>„Totentanz“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907" y="1690688"/>
            <a:ext cx="6121457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Drama 2: Geschichtsdramen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Andreas Gryphius: Catharina von Georgien</a:t>
            </a:r>
          </a:p>
          <a:p>
            <a:pPr lvl="1"/>
            <a:r>
              <a:rPr lang="de-DE" i="1" dirty="0" err="1"/>
              <a:t>m</a:t>
            </a:r>
            <a:r>
              <a:rPr lang="de-DE" i="1" dirty="0" err="1" smtClean="0"/>
              <a:t>emento</a:t>
            </a:r>
            <a:r>
              <a:rPr lang="de-DE" i="1" dirty="0" smtClean="0"/>
              <a:t> </a:t>
            </a:r>
            <a:r>
              <a:rPr lang="de-DE" i="1" dirty="0" err="1" smtClean="0"/>
              <a:t>mori</a:t>
            </a:r>
            <a:r>
              <a:rPr lang="de-DE" dirty="0" smtClean="0"/>
              <a:t>: Märtyrerdramen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2628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Drama 3</a:t>
            </a:r>
            <a:r>
              <a:rPr lang="de-DE" sz="4800" dirty="0" smtClean="0"/>
              <a:t>: Volkstheater, Komödien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„Hanswurst“ (→ Altwiener Volkstheater)</a:t>
            </a:r>
          </a:p>
          <a:p>
            <a:r>
              <a:rPr lang="de-DE" dirty="0" smtClean="0"/>
              <a:t>Andreas Gryphius – </a:t>
            </a:r>
            <a:r>
              <a:rPr lang="de-DE" i="1" dirty="0" err="1" smtClean="0"/>
              <a:t>Absurda</a:t>
            </a:r>
            <a:r>
              <a:rPr lang="de-DE" i="1" dirty="0" smtClean="0"/>
              <a:t> </a:t>
            </a:r>
            <a:r>
              <a:rPr lang="de-DE" i="1" dirty="0" err="1" smtClean="0"/>
              <a:t>Comica</a:t>
            </a:r>
            <a:r>
              <a:rPr lang="de-DE" i="1" dirty="0" smtClean="0"/>
              <a:t> oder Herr Peter </a:t>
            </a:r>
            <a:r>
              <a:rPr lang="de-DE" i="1" dirty="0" err="1" smtClean="0"/>
              <a:t>Squentz</a:t>
            </a:r>
            <a:endParaRPr lang="de-DE" i="1" dirty="0" smtClean="0"/>
          </a:p>
          <a:p>
            <a:pPr lvl="1"/>
            <a:r>
              <a:rPr lang="de-DE" dirty="0" smtClean="0"/>
              <a:t>„Schimpfspiel“</a:t>
            </a:r>
          </a:p>
          <a:p>
            <a:pPr lvl="1"/>
            <a:r>
              <a:rPr lang="de-DE" dirty="0" smtClean="0"/>
              <a:t>Satire auf Handwerker-Schriftsteller</a:t>
            </a:r>
          </a:p>
          <a:p>
            <a:pPr lvl="1"/>
            <a:r>
              <a:rPr lang="de-DE" dirty="0" smtClean="0"/>
              <a:t>Vorlage: innere Handlung von </a:t>
            </a:r>
            <a:r>
              <a:rPr lang="de-DE" i="1" dirty="0" smtClean="0"/>
              <a:t>Sommernachtstraum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69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Lektüre</a:t>
            </a:r>
            <a:r>
              <a:rPr lang="cs-CZ" dirty="0" err="1" smtClean="0"/>
              <a:t>tipps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Anthologien der Barocklyrik</a:t>
            </a:r>
          </a:p>
          <a:p>
            <a:pPr lvl="1"/>
            <a:r>
              <a:rPr lang="de-DE" i="1" dirty="0" smtClean="0"/>
              <a:t>Komm, Trost der Nacht, o Nachtigall</a:t>
            </a:r>
            <a:endParaRPr lang="de-DE" dirty="0" smtClean="0"/>
          </a:p>
          <a:p>
            <a:pPr lvl="1"/>
            <a:r>
              <a:rPr lang="cs-CZ" i="1" dirty="0" smtClean="0"/>
              <a:t>Růže ran. Básně německého baroku</a:t>
            </a:r>
          </a:p>
          <a:p>
            <a:pPr lvl="1"/>
            <a:endParaRPr lang="cs-CZ" i="1" dirty="0"/>
          </a:p>
          <a:p>
            <a:r>
              <a:rPr lang="cs-CZ" dirty="0" smtClean="0"/>
              <a:t>Hans Jakob C. von </a:t>
            </a:r>
            <a:r>
              <a:rPr lang="cs-CZ" dirty="0" err="1" smtClean="0"/>
              <a:t>Grimmelshausen</a:t>
            </a:r>
            <a:r>
              <a:rPr lang="cs-CZ" dirty="0" smtClean="0"/>
              <a:t>: </a:t>
            </a:r>
            <a:r>
              <a:rPr lang="cs-CZ" i="1" dirty="0" smtClean="0"/>
              <a:t>Dobrodružný </a:t>
            </a:r>
            <a:r>
              <a:rPr lang="cs-CZ" i="1" dirty="0" err="1" smtClean="0"/>
              <a:t>Simplicius</a:t>
            </a:r>
            <a:r>
              <a:rPr lang="cs-CZ" i="1" dirty="0" smtClean="0"/>
              <a:t> </a:t>
            </a:r>
            <a:r>
              <a:rPr lang="cs-CZ" i="1" dirty="0" err="1" smtClean="0"/>
              <a:t>Simplicissimus</a:t>
            </a:r>
            <a:r>
              <a:rPr lang="cs-CZ" dirty="0" smtClean="0"/>
              <a:t> (</a:t>
            </a:r>
            <a:r>
              <a:rPr lang="de-DE" dirty="0" smtClean="0"/>
              <a:t>1668, </a:t>
            </a:r>
            <a:r>
              <a:rPr lang="cs-CZ" dirty="0" smtClean="0"/>
              <a:t>č. 1976)</a:t>
            </a:r>
          </a:p>
          <a:p>
            <a:r>
              <a:rPr lang="cs-CZ" dirty="0" smtClean="0"/>
              <a:t>Friedrich Schiller</a:t>
            </a:r>
            <a:r>
              <a:rPr lang="de-DE" dirty="0" smtClean="0"/>
              <a:t>: </a:t>
            </a:r>
            <a:r>
              <a:rPr lang="de-DE" i="1" dirty="0" smtClean="0"/>
              <a:t>Wallenstein-Trilogie</a:t>
            </a:r>
            <a:r>
              <a:rPr lang="de-DE" dirty="0" smtClean="0"/>
              <a:t>, 1800</a:t>
            </a:r>
          </a:p>
          <a:p>
            <a:r>
              <a:rPr lang="de-DE" dirty="0" smtClean="0"/>
              <a:t>Bertolt Brecht: </a:t>
            </a:r>
            <a:r>
              <a:rPr lang="de-DE" i="1" dirty="0" smtClean="0"/>
              <a:t>Mutter Courage und ihre Kinder </a:t>
            </a:r>
            <a:r>
              <a:rPr lang="de-DE" dirty="0" smtClean="0"/>
              <a:t>(1939, nach einem Roman von Grimmelshausen)</a:t>
            </a:r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92394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Barock politisch und kulturell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Reformation und Restauration/Gegenreformation</a:t>
            </a:r>
          </a:p>
          <a:p>
            <a:r>
              <a:rPr lang="de-DE" dirty="0" smtClean="0"/>
              <a:t>Der dreißigjährige Krieg</a:t>
            </a:r>
          </a:p>
          <a:p>
            <a:r>
              <a:rPr lang="de-DE" dirty="0" smtClean="0"/>
              <a:t>Bedeutungsverlust des dt. Reiches</a:t>
            </a:r>
          </a:p>
          <a:p>
            <a:r>
              <a:rPr lang="de-DE" dirty="0" smtClean="0"/>
              <a:t>Territorialer Absolutismus („Fleckerlteppich“)</a:t>
            </a:r>
          </a:p>
          <a:p>
            <a:endParaRPr lang="de-DE" dirty="0"/>
          </a:p>
          <a:p>
            <a:r>
              <a:rPr lang="de-DE" dirty="0" smtClean="0"/>
              <a:t>Sprach- und Kunstpflege (Sprachgesellschaften, Poetische „Trichter“)</a:t>
            </a:r>
          </a:p>
          <a:p>
            <a:endParaRPr lang="de-DE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Barockliteratur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Kontraste, Paradoxien, Antithetik</a:t>
            </a:r>
          </a:p>
          <a:p>
            <a:r>
              <a:rPr lang="de-DE" dirty="0" smtClean="0"/>
              <a:t>Starke Stilisierung</a:t>
            </a:r>
          </a:p>
          <a:p>
            <a:pPr lvl="1"/>
            <a:r>
              <a:rPr lang="de-DE" dirty="0" err="1" smtClean="0"/>
              <a:t>Metapherreihen</a:t>
            </a:r>
            <a:r>
              <a:rPr lang="de-DE" dirty="0" smtClean="0"/>
              <a:t>, Hyperbeln, Oxymora</a:t>
            </a:r>
          </a:p>
          <a:p>
            <a:r>
              <a:rPr lang="de-DE" dirty="0" smtClean="0"/>
              <a:t>Höfische Repräsentationsliteratur</a:t>
            </a:r>
          </a:p>
          <a:p>
            <a:pPr lvl="1"/>
            <a:r>
              <a:rPr lang="de-DE" i="1" dirty="0" err="1" smtClean="0"/>
              <a:t>Imitatio</a:t>
            </a:r>
            <a:r>
              <a:rPr lang="de-DE" i="1" dirty="0" smtClean="0"/>
              <a:t> </a:t>
            </a:r>
            <a:r>
              <a:rPr lang="de-DE" dirty="0" smtClean="0"/>
              <a:t>als die höchste Kunst</a:t>
            </a:r>
          </a:p>
          <a:p>
            <a:pPr lvl="1"/>
            <a:r>
              <a:rPr lang="de-DE" dirty="0" smtClean="0"/>
              <a:t>Affirmative Kunst</a:t>
            </a:r>
          </a:p>
          <a:p>
            <a:r>
              <a:rPr lang="de-DE" dirty="0" smtClean="0"/>
              <a:t>Romanische Vorbilder (Petrarca, </a:t>
            </a:r>
            <a:r>
              <a:rPr lang="de-DE" dirty="0" err="1" smtClean="0"/>
              <a:t>Picaroromane</a:t>
            </a:r>
            <a:r>
              <a:rPr lang="de-DE" dirty="0" smtClean="0"/>
              <a:t>, franz. Komödien)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Lyrik – Vergänglichkeitsbewusstsein und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Andreas Gryphius</a:t>
            </a:r>
          </a:p>
          <a:p>
            <a:pPr lvl="1"/>
            <a:r>
              <a:rPr lang="de-DE" dirty="0" err="1" smtClean="0"/>
              <a:t>vanitas</a:t>
            </a:r>
            <a:endParaRPr lang="de-DE" dirty="0" smtClean="0"/>
          </a:p>
          <a:p>
            <a:pPr lvl="1"/>
            <a:r>
              <a:rPr lang="de-DE" dirty="0" smtClean="0"/>
              <a:t>Sonett, Alexandriner, Zäsur</a:t>
            </a:r>
          </a:p>
          <a:p>
            <a:pPr lvl="1"/>
            <a:r>
              <a:rPr lang="de-DE" dirty="0" smtClean="0"/>
              <a:t>„Ausweg“: Glaube</a:t>
            </a:r>
          </a:p>
          <a:p>
            <a:pPr lvl="1"/>
            <a:r>
              <a:rPr lang="de-DE" dirty="0" smtClean="0"/>
              <a:t>Schlesien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1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288"/>
            <a:ext cx="10515600" cy="1325563"/>
          </a:xfrm>
        </p:spPr>
        <p:txBody>
          <a:bodyPr/>
          <a:lstStyle/>
          <a:p>
            <a:r>
              <a:rPr lang="de-DE" dirty="0" smtClean="0"/>
              <a:t>Andreas Gryphius – Es ist alles eitel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745" y="1544422"/>
            <a:ext cx="588125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Andreas Gryphius – Es ist alles eitel</a:t>
            </a:r>
          </a:p>
          <a:p>
            <a:pPr marL="0" indent="0">
              <a:buNone/>
            </a:pPr>
            <a:r>
              <a:rPr lang="de-DE" dirty="0"/>
              <a:t>Du siehst, wohin du siehst, nur Eitelkeit auf Erden.</a:t>
            </a:r>
          </a:p>
          <a:p>
            <a:pPr marL="0" indent="0">
              <a:buNone/>
            </a:pPr>
            <a:r>
              <a:rPr lang="de-DE" dirty="0"/>
              <a:t>Was dieser heute baut, reißt jener morgen ein;</a:t>
            </a:r>
          </a:p>
          <a:p>
            <a:pPr marL="0" indent="0">
              <a:buNone/>
            </a:pPr>
            <a:r>
              <a:rPr lang="de-DE" dirty="0"/>
              <a:t>Wo </a:t>
            </a:r>
            <a:r>
              <a:rPr lang="de-DE" dirty="0" err="1"/>
              <a:t>jetzund</a:t>
            </a:r>
            <a:r>
              <a:rPr lang="de-DE" dirty="0"/>
              <a:t> Städte stehen, wird eine Wiese sein,</a:t>
            </a:r>
          </a:p>
          <a:p>
            <a:pPr marL="0" indent="0">
              <a:buNone/>
            </a:pPr>
            <a:r>
              <a:rPr lang="de-DE" dirty="0"/>
              <a:t>Auf der ein </a:t>
            </a:r>
            <a:r>
              <a:rPr lang="de-DE" dirty="0" err="1"/>
              <a:t>Schäferskind</a:t>
            </a:r>
            <a:r>
              <a:rPr lang="de-DE" dirty="0"/>
              <a:t> wird spielen mit den Herden;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</a:t>
            </a:r>
            <a:r>
              <a:rPr lang="de-DE" dirty="0" err="1"/>
              <a:t>jetzund</a:t>
            </a:r>
            <a:r>
              <a:rPr lang="de-DE" dirty="0"/>
              <a:t> prächtig blüht, soll bald zertreten werden;</a:t>
            </a:r>
          </a:p>
          <a:p>
            <a:pPr marL="0" indent="0">
              <a:buNone/>
            </a:pPr>
            <a:r>
              <a:rPr lang="de-DE" dirty="0"/>
              <a:t>Was jetzt so pocht und trotzt, ist morgen Asch und Bein;</a:t>
            </a:r>
          </a:p>
          <a:p>
            <a:pPr marL="0" indent="0">
              <a:buNone/>
            </a:pPr>
            <a:r>
              <a:rPr lang="de-DE" dirty="0"/>
              <a:t>Nichts ist, das ewig sei, kein Erz, kein Marmorstein.</a:t>
            </a:r>
          </a:p>
          <a:p>
            <a:pPr marL="0" indent="0">
              <a:buNone/>
            </a:pPr>
            <a:r>
              <a:rPr lang="de-DE" dirty="0"/>
              <a:t>Jetzt lacht das glück uns an, bald donnern die Beschwerden.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096000" y="3899478"/>
            <a:ext cx="5652655" cy="22774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Der hohen Taten Ruhm </a:t>
            </a:r>
            <a:r>
              <a:rPr lang="de-DE" dirty="0" err="1"/>
              <a:t>muß</a:t>
            </a:r>
            <a:r>
              <a:rPr lang="de-DE" dirty="0"/>
              <a:t> wie ein Traum vergehen.</a:t>
            </a:r>
          </a:p>
          <a:p>
            <a:pPr marL="0" indent="0">
              <a:buNone/>
            </a:pPr>
            <a:r>
              <a:rPr lang="de-DE" dirty="0"/>
              <a:t>Soll denn das Spiel der Zeit, der leichte Mensch bestehen?</a:t>
            </a:r>
          </a:p>
          <a:p>
            <a:pPr marL="0" indent="0">
              <a:buNone/>
            </a:pPr>
            <a:r>
              <a:rPr lang="de-DE" dirty="0"/>
              <a:t>Ach, was ist alles dies, was wir für köstlich achten,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Als schlechte Nichtigkeit, als Schatten, Staub und Wind,</a:t>
            </a:r>
          </a:p>
          <a:p>
            <a:pPr marL="0" indent="0">
              <a:buNone/>
            </a:pPr>
            <a:r>
              <a:rPr lang="de-DE" dirty="0"/>
              <a:t>Als eine </a:t>
            </a:r>
            <a:r>
              <a:rPr lang="de-DE" dirty="0" err="1"/>
              <a:t>Wiesenblum</a:t>
            </a:r>
            <a:r>
              <a:rPr lang="de-DE" dirty="0"/>
              <a:t>, die man nicht wieder </a:t>
            </a:r>
            <a:r>
              <a:rPr lang="de-DE" dirty="0" err="1"/>
              <a:t>find't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Noch will, was ewig ist, kein einzig´ Mensch betrachten.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0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Geistliche Lyrik - Epigramme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Angelus </a:t>
            </a:r>
            <a:r>
              <a:rPr lang="de-DE" dirty="0" err="1" smtClean="0"/>
              <a:t>Silesius</a:t>
            </a:r>
            <a:endParaRPr lang="de-DE" dirty="0" smtClean="0"/>
          </a:p>
          <a:p>
            <a:pPr lvl="1"/>
            <a:r>
              <a:rPr lang="de-DE" dirty="0" smtClean="0"/>
              <a:t>Mystik, Mensch und Gott</a:t>
            </a:r>
          </a:p>
          <a:p>
            <a:pPr lvl="1"/>
            <a:r>
              <a:rPr lang="de-DE" i="1" dirty="0" err="1"/>
              <a:t>m</a:t>
            </a:r>
            <a:r>
              <a:rPr lang="de-DE" i="1" dirty="0" err="1" smtClean="0"/>
              <a:t>ystein</a:t>
            </a:r>
            <a:endParaRPr lang="de-DE" dirty="0" smtClean="0"/>
          </a:p>
          <a:p>
            <a:pPr lvl="1"/>
            <a:r>
              <a:rPr lang="de-DE" dirty="0" smtClean="0"/>
              <a:t>Mystische Tradition</a:t>
            </a:r>
          </a:p>
          <a:p>
            <a:r>
              <a:rPr lang="de-DE" dirty="0" smtClean="0"/>
              <a:t>Catharina Regina von </a:t>
            </a:r>
            <a:r>
              <a:rPr lang="de-DE" dirty="0" err="1" smtClean="0"/>
              <a:t>Greiffenberg</a:t>
            </a:r>
            <a:endParaRPr lang="de-DE" dirty="0" smtClean="0"/>
          </a:p>
          <a:p>
            <a:pPr lvl="1"/>
            <a:r>
              <a:rPr lang="de-DE" dirty="0" smtClean="0"/>
              <a:t>„Über das unaussprechliche heilige Geistes-Eingeben“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4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Angelus </a:t>
            </a:r>
            <a:r>
              <a:rPr lang="de-DE" dirty="0" err="1" smtClean="0"/>
              <a:t>Silesius</a:t>
            </a:r>
            <a:r>
              <a:rPr lang="de-DE" dirty="0" smtClean="0"/>
              <a:t> – aus dem </a:t>
            </a:r>
            <a:r>
              <a:rPr lang="de-DE" i="1" dirty="0" smtClean="0"/>
              <a:t>Cherubinischer Wandersmann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Gott </a:t>
            </a:r>
            <a:r>
              <a:rPr lang="de-DE" b="1" dirty="0"/>
              <a:t>lebt nicht ohne mich.</a:t>
            </a:r>
          </a:p>
          <a:p>
            <a:pPr marL="0" indent="0">
              <a:buNone/>
            </a:pPr>
            <a:r>
              <a:rPr lang="de-DE" dirty="0"/>
              <a:t>Ich weiß </a:t>
            </a:r>
            <a:r>
              <a:rPr lang="de-DE" dirty="0" err="1"/>
              <a:t>daß</a:t>
            </a:r>
            <a:r>
              <a:rPr lang="de-DE" dirty="0"/>
              <a:t> ohne mich </a:t>
            </a:r>
            <a:r>
              <a:rPr lang="de-DE" dirty="0" smtClean="0"/>
              <a:t>Gott </a:t>
            </a:r>
            <a:r>
              <a:rPr lang="de-DE" dirty="0"/>
              <a:t>nicht ein Nu kann leben /</a:t>
            </a:r>
          </a:p>
          <a:p>
            <a:pPr marL="0" indent="0">
              <a:buNone/>
            </a:pPr>
            <a:r>
              <a:rPr lang="de-DE" dirty="0" err="1"/>
              <a:t>Werd</a:t>
            </a:r>
            <a:r>
              <a:rPr lang="de-DE" dirty="0"/>
              <a:t>' ich </a:t>
            </a:r>
            <a:r>
              <a:rPr lang="de-DE" dirty="0" err="1"/>
              <a:t>zunicht</a:t>
            </a:r>
            <a:r>
              <a:rPr lang="de-DE" dirty="0"/>
              <a:t> Er </a:t>
            </a:r>
            <a:r>
              <a:rPr lang="de-DE" dirty="0" err="1"/>
              <a:t>muß</a:t>
            </a:r>
            <a:r>
              <a:rPr lang="de-DE" dirty="0"/>
              <a:t> von Not den Geist aufgeben.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Ich </a:t>
            </a:r>
            <a:r>
              <a:rPr lang="de-DE" b="1" dirty="0" err="1"/>
              <a:t>habs</a:t>
            </a:r>
            <a:r>
              <a:rPr lang="de-DE" b="1" dirty="0"/>
              <a:t> von Gott / und Gott von mir.</a:t>
            </a:r>
          </a:p>
          <a:p>
            <a:pPr marL="0" indent="0">
              <a:buNone/>
            </a:pPr>
            <a:r>
              <a:rPr lang="de-DE" dirty="0" err="1"/>
              <a:t>Daß</a:t>
            </a:r>
            <a:r>
              <a:rPr lang="de-DE" dirty="0"/>
              <a:t> </a:t>
            </a:r>
            <a:r>
              <a:rPr lang="de-DE" dirty="0" smtClean="0"/>
              <a:t>Gott </a:t>
            </a:r>
            <a:r>
              <a:rPr lang="de-DE" dirty="0"/>
              <a:t>so selig ist und Lebet </a:t>
            </a:r>
            <a:r>
              <a:rPr lang="de-DE" dirty="0" err="1"/>
              <a:t>ohn</a:t>
            </a:r>
            <a:r>
              <a:rPr lang="de-DE" dirty="0"/>
              <a:t>´ Verlangen /</a:t>
            </a:r>
          </a:p>
          <a:p>
            <a:pPr marL="0" indent="0">
              <a:buNone/>
            </a:pPr>
            <a:r>
              <a:rPr lang="de-DE" dirty="0"/>
              <a:t>Hat Er sowohl von mir / als ich von ihm</a:t>
            </a:r>
          </a:p>
          <a:p>
            <a:pPr marL="0" indent="0">
              <a:buNone/>
            </a:pPr>
            <a:r>
              <a:rPr lang="de-DE" dirty="0"/>
              <a:t>empfangen.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Ich </a:t>
            </a:r>
            <a:r>
              <a:rPr lang="de-DE" b="1" dirty="0"/>
              <a:t>bin wie Gott / und Gott wie ich.</a:t>
            </a:r>
          </a:p>
          <a:p>
            <a:pPr marL="0" indent="0">
              <a:buNone/>
            </a:pPr>
            <a:r>
              <a:rPr lang="de-DE" dirty="0"/>
              <a:t>Ich bin so groß als </a:t>
            </a:r>
            <a:r>
              <a:rPr lang="de-DE" dirty="0" smtClean="0"/>
              <a:t>Gott </a:t>
            </a:r>
            <a:r>
              <a:rPr lang="de-DE" dirty="0"/>
              <a:t>/ Er ist als ich so klein:</a:t>
            </a:r>
          </a:p>
          <a:p>
            <a:pPr marL="0" indent="0">
              <a:buNone/>
            </a:pPr>
            <a:r>
              <a:rPr lang="de-DE" dirty="0"/>
              <a:t>Er kann nicht über mich / ich unter Ihm nicht sein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114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1" dirty="0"/>
              <a:t>Gott ist in mir / und ich in ihm.</a:t>
            </a:r>
          </a:p>
          <a:p>
            <a:pPr marL="0" indent="0">
              <a:buNone/>
            </a:pPr>
            <a:r>
              <a:rPr lang="de-DE" dirty="0"/>
              <a:t>Gott ist in mir das Feuer / und ich in Ihm der schein:</a:t>
            </a:r>
          </a:p>
          <a:p>
            <a:pPr marL="0" indent="0">
              <a:buNone/>
            </a:pPr>
            <a:r>
              <a:rPr lang="de-DE" dirty="0"/>
              <a:t>Sind wir einander nicht ganz inniglich gemein?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Gott </a:t>
            </a:r>
            <a:r>
              <a:rPr lang="de-DE" b="1" dirty="0"/>
              <a:t>ergreift man nicht.</a:t>
            </a:r>
          </a:p>
          <a:p>
            <a:pPr marL="0" indent="0">
              <a:buNone/>
            </a:pPr>
            <a:r>
              <a:rPr lang="de-DE" dirty="0" smtClean="0"/>
              <a:t>Gott </a:t>
            </a:r>
            <a:r>
              <a:rPr lang="de-DE" dirty="0"/>
              <a:t>ist ein lauter nichts / Ihn rührt kein Nun noch Hier:</a:t>
            </a:r>
          </a:p>
          <a:p>
            <a:pPr marL="0" indent="0">
              <a:buNone/>
            </a:pPr>
            <a:r>
              <a:rPr lang="de-DE" dirty="0"/>
              <a:t>Je mehr du nach Ihm greifst / je mehr </a:t>
            </a:r>
            <a:r>
              <a:rPr lang="de-DE" dirty="0" err="1"/>
              <a:t>entwird</a:t>
            </a:r>
            <a:r>
              <a:rPr lang="de-DE" dirty="0"/>
              <a:t> Er dir.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78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Lyrik - … Aufwertung des Menschen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Paul Fleming</a:t>
            </a:r>
          </a:p>
          <a:p>
            <a:pPr lvl="1"/>
            <a:r>
              <a:rPr lang="de-DE" dirty="0" err="1" smtClean="0"/>
              <a:t>carpe</a:t>
            </a:r>
            <a:r>
              <a:rPr lang="de-DE" dirty="0" smtClean="0"/>
              <a:t> </a:t>
            </a:r>
            <a:r>
              <a:rPr lang="de-DE" dirty="0" err="1" smtClean="0"/>
              <a:t>diem</a:t>
            </a:r>
            <a:endParaRPr lang="de-DE" dirty="0" smtClean="0"/>
          </a:p>
          <a:p>
            <a:pPr lvl="1"/>
            <a:r>
              <a:rPr lang="de-DE" dirty="0"/>
              <a:t>m</a:t>
            </a:r>
            <a:r>
              <a:rPr lang="de-DE" dirty="0" smtClean="0"/>
              <a:t>enschliches Selbstbewusstsein</a:t>
            </a:r>
          </a:p>
          <a:p>
            <a:pPr lvl="1"/>
            <a:r>
              <a:rPr lang="de-DE" dirty="0" smtClean="0"/>
              <a:t>Stoa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1600" b="1" dirty="0" smtClean="0"/>
              <a:t>Paul Flemings eigene Grabschrift</a:t>
            </a:r>
          </a:p>
          <a:p>
            <a:pPr marL="0" indent="0">
              <a:buNone/>
            </a:pPr>
            <a:r>
              <a:rPr lang="de-DE" sz="1600" dirty="0" smtClean="0"/>
              <a:t>Ich </a:t>
            </a:r>
            <a:r>
              <a:rPr lang="de-DE" sz="1600" dirty="0"/>
              <a:t>war an Kunst und Gut und Stande groß und reich,</a:t>
            </a:r>
          </a:p>
          <a:p>
            <a:pPr marL="0" indent="0">
              <a:buNone/>
            </a:pPr>
            <a:r>
              <a:rPr lang="de-DE" sz="1600" dirty="0"/>
              <a:t>des Glückes lieber Sohn, von Eltern guter Ehren,</a:t>
            </a:r>
          </a:p>
          <a:p>
            <a:pPr marL="0" indent="0">
              <a:buNone/>
            </a:pPr>
            <a:r>
              <a:rPr lang="de-DE" sz="1600" dirty="0"/>
              <a:t>frei, meine, </a:t>
            </a:r>
            <a:r>
              <a:rPr lang="de-DE" sz="1600" dirty="0" smtClean="0"/>
              <a:t>konnte </a:t>
            </a:r>
            <a:r>
              <a:rPr lang="de-DE" sz="1600" dirty="0"/>
              <a:t>mich aus meinen Mitteln nähren,</a:t>
            </a:r>
          </a:p>
          <a:p>
            <a:pPr marL="0" indent="0">
              <a:buNone/>
            </a:pPr>
            <a:r>
              <a:rPr lang="de-DE" sz="1600" dirty="0"/>
              <a:t>mein Schall floh </a:t>
            </a:r>
            <a:r>
              <a:rPr lang="de-DE" sz="1600" dirty="0" smtClean="0"/>
              <a:t>überweit</a:t>
            </a:r>
            <a:r>
              <a:rPr lang="de-DE" sz="1600" dirty="0"/>
              <a:t>, kein </a:t>
            </a:r>
            <a:r>
              <a:rPr lang="de-DE" sz="1600" dirty="0" smtClean="0"/>
              <a:t>Landsmann </a:t>
            </a:r>
            <a:r>
              <a:rPr lang="de-DE" sz="1600" dirty="0"/>
              <a:t>sang mir gleich</a:t>
            </a:r>
            <a:r>
              <a:rPr lang="de-DE" sz="1600" dirty="0" smtClean="0"/>
              <a:t>, […]</a:t>
            </a:r>
            <a:endParaRPr lang="de-DE" sz="16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82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Paul Fleming – An sich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7746"/>
            <a:ext cx="10515600" cy="49986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dirty="0"/>
              <a:t>Sei dennoch unverzagt! Gib dennoch </a:t>
            </a:r>
            <a:r>
              <a:rPr lang="de-DE" dirty="0" err="1"/>
              <a:t>unverloren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Weich keinem Glücke nicht, steh höher als der Neid,</a:t>
            </a:r>
          </a:p>
          <a:p>
            <a:pPr marL="0" indent="0">
              <a:buNone/>
            </a:pPr>
            <a:r>
              <a:rPr lang="de-DE" dirty="0"/>
              <a:t>Vergnüge dich an dir, und acht es für kein Leid,</a:t>
            </a:r>
          </a:p>
          <a:p>
            <a:pPr marL="0" indent="0">
              <a:buNone/>
            </a:pPr>
            <a:r>
              <a:rPr lang="de-DE" dirty="0"/>
              <a:t>Hat sich gleich wider dich Glück, Ort und Zeit verschworen.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</a:t>
            </a:r>
            <a:r>
              <a:rPr lang="de-DE" dirty="0"/>
              <a:t>dich betrübt und labt, halt alles für erkoren,</a:t>
            </a:r>
          </a:p>
          <a:p>
            <a:pPr marL="0" indent="0">
              <a:buNone/>
            </a:pPr>
            <a:r>
              <a:rPr lang="de-DE" dirty="0"/>
              <a:t>Nimm dein Verhängnis an, lass alles </a:t>
            </a:r>
            <a:r>
              <a:rPr lang="de-DE" dirty="0" err="1"/>
              <a:t>unbereut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Tu, was getan sein muss, und eh man </a:t>
            </a:r>
            <a:r>
              <a:rPr lang="de-DE" dirty="0" err="1"/>
              <a:t>dirs</a:t>
            </a:r>
            <a:r>
              <a:rPr lang="de-DE" dirty="0"/>
              <a:t> </a:t>
            </a:r>
            <a:r>
              <a:rPr lang="de-DE" dirty="0" err="1"/>
              <a:t>gebeut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Was du noch hoffen kannst das wird noch stets geboren.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</a:t>
            </a:r>
            <a:r>
              <a:rPr lang="de-DE" dirty="0"/>
              <a:t>klagt, was lobt man doch? Sein Unglück und sein Glücke</a:t>
            </a:r>
          </a:p>
          <a:p>
            <a:pPr marL="0" indent="0">
              <a:buNone/>
            </a:pPr>
            <a:r>
              <a:rPr lang="de-DE" dirty="0"/>
              <a:t>Ist sich ein jeder selbst. Schau alle Sachen an:</a:t>
            </a:r>
          </a:p>
          <a:p>
            <a:pPr marL="0" indent="0">
              <a:buNone/>
            </a:pPr>
            <a:r>
              <a:rPr lang="de-DE" dirty="0"/>
              <a:t>Dies alles ist in dir. Lass deinen eitlen Wahn,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/>
              <a:t>eh du </a:t>
            </a:r>
            <a:r>
              <a:rPr lang="de-DE" dirty="0" err="1"/>
              <a:t>fürder</a:t>
            </a:r>
            <a:r>
              <a:rPr lang="de-DE" dirty="0"/>
              <a:t> gehst, so geh in dich </a:t>
            </a:r>
            <a:r>
              <a:rPr lang="de-DE" dirty="0" err="1"/>
              <a:t>zurücke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Wer sein selbst Meister ist, und sich beherrschen kann,</a:t>
            </a:r>
          </a:p>
          <a:p>
            <a:pPr marL="0" indent="0">
              <a:buNone/>
            </a:pPr>
            <a:r>
              <a:rPr lang="de-DE" dirty="0"/>
              <a:t>Dem ist die weite Welt und alles untertan.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129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853</Words>
  <Application>Microsoft Office PowerPoint</Application>
  <PresentationFormat>Širokoúhlá obrazovka</PresentationFormat>
  <Paragraphs>131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03 Barock</vt:lpstr>
      <vt:lpstr>Barock politisch und kulturell</vt:lpstr>
      <vt:lpstr>Barockliteratur</vt:lpstr>
      <vt:lpstr>Lyrik – Vergänglichkeitsbewusstsein und …</vt:lpstr>
      <vt:lpstr>Andreas Gryphius – Es ist alles eitel</vt:lpstr>
      <vt:lpstr>Geistliche Lyrik - Epigramme</vt:lpstr>
      <vt:lpstr>Angelus Silesius – aus dem Cherubinischer Wandersmann</vt:lpstr>
      <vt:lpstr>Lyrik - … Aufwertung des Menschen</vt:lpstr>
      <vt:lpstr>Paul Fleming – An sich</vt:lpstr>
      <vt:lpstr>Weitere Tendenzen der Barocklyrik</vt:lpstr>
      <vt:lpstr>Roman – Der Schelmen- oder Picaroroman</vt:lpstr>
      <vt:lpstr>Drama 1: Lateinisches „Schuldrama“</vt:lpstr>
      <vt:lpstr>Drama 2: Geschichtsdramen</vt:lpstr>
      <vt:lpstr>Drama 3: Volkstheater, Komödien</vt:lpstr>
      <vt:lpstr>Lektüretipps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 Barock</dc:title>
  <dc:creator>Jan</dc:creator>
  <cp:lastModifiedBy>Jan Budňák</cp:lastModifiedBy>
  <cp:revision>39</cp:revision>
  <dcterms:created xsi:type="dcterms:W3CDTF">2015-03-15T15:48:22Z</dcterms:created>
  <dcterms:modified xsi:type="dcterms:W3CDTF">2018-10-10T10:27:00Z</dcterms:modified>
</cp:coreProperties>
</file>