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1897D-0144-486C-8C55-42951B896DFB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EFF78-B14A-44ED-ACF4-9A642F4CB8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43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EFF78-B14A-44ED-ACF4-9A642F4CB86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92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12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37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2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75CB-1AB8-4D89-AE4E-DBCAED7C9908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99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557-50BA-4637-9126-30AD42E830FE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49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AAE3-1697-4E81-84DA-8994538FDCF5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46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DC997C24-20DF-4602-A6E6-C3D334A56116}" type="datetime1">
              <a:rPr lang="cs-CZ" altLang="en-US" smtClean="0"/>
              <a:t>10.10.2018</a:t>
            </a:fld>
            <a:endParaRPr lang="en-US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03 Frühe Neuzeit</a:t>
            </a:r>
            <a:endParaRPr lang="en-US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E6A8E74-5E68-4306-A73A-E37DCAB4C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53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244722D-0A56-449A-AF9E-2BF4821BB766}" type="datetime1">
              <a:rPr lang="cs-CZ" altLang="en-US" smtClean="0"/>
              <a:t>10.10.2018</a:t>
            </a:fld>
            <a:endParaRPr lang="en-US" alt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03 Frühe Neuzeit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B9F6AB9-7090-4A22-857D-44F200C98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50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D186-3886-4907-99A3-388161EEDAA8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8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BBB-6442-46DD-96AF-C8A3D0EDD9A9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37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78EA-1DEC-4981-ADFD-4EFC26C2B835}" type="datetime1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45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EC1D-94FD-422F-9318-D92582EE157B}" type="datetime1">
              <a:rPr lang="cs-CZ" smtClean="0"/>
              <a:t>10.10.2018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0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B127-3409-4794-81E5-1F2185CD26CD}" type="datetime1">
              <a:rPr lang="cs-CZ" smtClean="0"/>
              <a:t>10.10.2018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73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74F0-0452-413B-8C89-36FFA71B0138}" type="datetime1">
              <a:rPr lang="cs-CZ" smtClean="0"/>
              <a:t>10.10.2018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1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7B9E-270F-4710-8FCB-10B07A9B8BDE}" type="datetime1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43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66E-81DD-49CC-BAFC-893EE0CCA172}" type="datetime1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85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2588-F1A2-4EDB-AFEF-3821F239C22A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145EC-00ED-4A23-8DFC-A5E9C0277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13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hyperlink" Target="http://gutenberg.spiegel.de/buch/das-narrenschiff-2985/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03 </a:t>
            </a:r>
            <a:r>
              <a:rPr lang="cs-CZ" dirty="0" smtClean="0"/>
              <a:t>Fr</a:t>
            </a:r>
            <a:r>
              <a:rPr lang="de-DE" dirty="0" err="1" smtClean="0"/>
              <a:t>ühe</a:t>
            </a:r>
            <a:r>
              <a:rPr lang="de-DE" dirty="0" smtClean="0"/>
              <a:t> Neuzeit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Humanismus, Reformation, Meistersang, Volksbücher.</a:t>
            </a:r>
          </a:p>
          <a:p>
            <a:r>
              <a:rPr lang="de-DE" dirty="0" smtClean="0"/>
              <a:t>ca. 1400 - 1600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0</a:t>
            </a:r>
            <a:r>
              <a:rPr lang="de-DE" dirty="0"/>
              <a:t>3</a:t>
            </a:r>
            <a:r>
              <a:rPr lang="de-DE" dirty="0" smtClean="0"/>
              <a:t> Frühe Neuzeit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7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cs-CZ" sz="3800"/>
              <a:t>Volksbuch des 16. Jhs: Unterhaltungsliteratur</a:t>
            </a:r>
            <a:endParaRPr lang="en-US" altLang="cs-CZ" sz="380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altLang="cs-CZ" sz="2600" i="1"/>
              <a:t>Historia von D. Johann Fausten, dem weitbeschreiten Zauberer und Schwarzkünstler</a:t>
            </a:r>
          </a:p>
          <a:p>
            <a:r>
              <a:rPr lang="de-DE" altLang="cs-CZ" sz="2600" i="1"/>
              <a:t>Till Eulenspiegel</a:t>
            </a:r>
          </a:p>
          <a:p>
            <a:r>
              <a:rPr lang="de-DE" altLang="cs-CZ" sz="2600" i="1"/>
              <a:t>Die Schildbürger</a:t>
            </a:r>
          </a:p>
          <a:p>
            <a:endParaRPr lang="en-US" altLang="cs-CZ" sz="2600" i="1"/>
          </a:p>
        </p:txBody>
      </p:sp>
      <p:pic>
        <p:nvPicPr>
          <p:cNvPr id="317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600201"/>
            <a:ext cx="4495800" cy="4530725"/>
          </a:xfr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03 Frühe Neuzeit</a:t>
            </a:r>
            <a:endParaRPr lang="en-US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8E74-5E68-4306-A73A-E37DCAB4C60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94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277814"/>
            <a:ext cx="6553200" cy="6319837"/>
          </a:xfr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03 Frühe Neuzeit</a:t>
            </a:r>
            <a:endParaRPr lang="en-US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6AB9-7090-4A22-857D-44F200C980A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03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Renaissance, Humanismus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Aufstieg der Städte und des Bürgertums</a:t>
            </a:r>
          </a:p>
          <a:p>
            <a:pPr lvl="1"/>
            <a:r>
              <a:rPr lang="de-DE" dirty="0"/>
              <a:t>weltliche </a:t>
            </a:r>
            <a:r>
              <a:rPr lang="de-DE" dirty="0" smtClean="0"/>
              <a:t>Ideale (Frühkapitalismus: Wissen und Weltoffenheit, Individualität)</a:t>
            </a:r>
          </a:p>
          <a:p>
            <a:pPr lvl="1"/>
            <a:r>
              <a:rPr lang="de-DE" dirty="0" smtClean="0"/>
              <a:t>Naturwissenschaften, Entdeckungsfahren</a:t>
            </a:r>
            <a:endParaRPr lang="de-DE" dirty="0"/>
          </a:p>
          <a:p>
            <a:r>
              <a:rPr lang="de-DE" dirty="0" smtClean="0"/>
              <a:t>Humanismus</a:t>
            </a:r>
          </a:p>
          <a:p>
            <a:pPr lvl="1"/>
            <a:r>
              <a:rPr lang="de-DE" dirty="0" smtClean="0"/>
              <a:t>Bildung, Universitäten</a:t>
            </a:r>
          </a:p>
          <a:p>
            <a:pPr lvl="1"/>
            <a:r>
              <a:rPr lang="de-DE" dirty="0" smtClean="0"/>
              <a:t>Antike Quellen</a:t>
            </a:r>
          </a:p>
          <a:p>
            <a:pPr lvl="1"/>
            <a:r>
              <a:rPr lang="de-DE" dirty="0" smtClean="0"/>
              <a:t>wissenschaftlicher Austausch</a:t>
            </a:r>
          </a:p>
          <a:p>
            <a:pPr lvl="1"/>
            <a:r>
              <a:rPr lang="de-DE" dirty="0" smtClean="0"/>
              <a:t>textkritische Analyse</a:t>
            </a:r>
          </a:p>
          <a:p>
            <a:r>
              <a:rPr lang="de-DE" dirty="0" smtClean="0"/>
              <a:t>Buchdruck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86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Johannes von </a:t>
            </a:r>
            <a:r>
              <a:rPr lang="de-DE" dirty="0" err="1" smtClean="0"/>
              <a:t>Tepl</a:t>
            </a:r>
            <a:r>
              <a:rPr lang="de-DE" dirty="0" smtClean="0"/>
              <a:t> – Ackermann aus Böhmen (1400)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Gattung: Streitgespräch</a:t>
            </a:r>
          </a:p>
          <a:p>
            <a:r>
              <a:rPr lang="de-DE" dirty="0" smtClean="0"/>
              <a:t>Ackermann, der Tod, Gott</a:t>
            </a:r>
          </a:p>
          <a:p>
            <a:r>
              <a:rPr lang="de-DE" dirty="0" smtClean="0"/>
              <a:t>34 Kapitel</a:t>
            </a:r>
          </a:p>
          <a:p>
            <a:r>
              <a:rPr lang="de-DE" dirty="0" smtClean="0"/>
              <a:t>„Frühhumanismus“: Mittelalterliches und Humanistisches</a:t>
            </a:r>
          </a:p>
          <a:p>
            <a:r>
              <a:rPr lang="de-DE" dirty="0" smtClean="0"/>
              <a:t>Themen: Gerechtigkeit des Todes, Wert des Menschen und des irdischen Lebens</a:t>
            </a:r>
          </a:p>
          <a:p>
            <a:r>
              <a:rPr lang="de-DE" dirty="0" smtClean="0"/>
              <a:t>Karl IV., Cola di </a:t>
            </a:r>
            <a:r>
              <a:rPr lang="de-DE" dirty="0" err="1" smtClean="0"/>
              <a:t>Rienzo</a:t>
            </a:r>
            <a:r>
              <a:rPr lang="de-DE" dirty="0" smtClean="0"/>
              <a:t>, Johann von Neumarkt, Prager Kanzleisprache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79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Sebastian Brandt – Narrenschiff (1494)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3949" y="1825625"/>
            <a:ext cx="5595851" cy="4351338"/>
          </a:xfrm>
        </p:spPr>
        <p:txBody>
          <a:bodyPr/>
          <a:lstStyle/>
          <a:p>
            <a:r>
              <a:rPr lang="de-DE" dirty="0" smtClean="0"/>
              <a:t>Satire</a:t>
            </a:r>
          </a:p>
          <a:p>
            <a:r>
              <a:rPr lang="de-DE" dirty="0" smtClean="0"/>
              <a:t>Narrenliteratur (Erasmus von </a:t>
            </a:r>
            <a:r>
              <a:rPr lang="de-DE" dirty="0" err="1" smtClean="0"/>
              <a:t>Rotterdamm</a:t>
            </a:r>
            <a:r>
              <a:rPr lang="de-DE" dirty="0" smtClean="0"/>
              <a:t>)</a:t>
            </a:r>
          </a:p>
          <a:p>
            <a:r>
              <a:rPr lang="de-DE" dirty="0" smtClean="0"/>
              <a:t>Holzschnitte von Albrecht </a:t>
            </a:r>
            <a:r>
              <a:rPr lang="de-DE" dirty="0" smtClean="0"/>
              <a:t>Dürer</a:t>
            </a:r>
            <a:endParaRPr lang="cs-CZ" dirty="0" smtClean="0"/>
          </a:p>
          <a:p>
            <a:r>
              <a:rPr lang="cs-CZ" dirty="0" err="1" smtClean="0">
                <a:hlinkClick r:id="rId2"/>
              </a:rPr>
              <a:t>Volltext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im</a:t>
            </a:r>
            <a:r>
              <a:rPr lang="cs-CZ" dirty="0" smtClean="0">
                <a:hlinkClick r:id="rId2"/>
              </a:rPr>
              <a:t> Projekt </a:t>
            </a:r>
            <a:r>
              <a:rPr lang="cs-CZ" dirty="0" err="1" smtClean="0">
                <a:hlinkClick r:id="rId2"/>
              </a:rPr>
              <a:t>Gutenberg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71" y="1129500"/>
            <a:ext cx="4309872" cy="251460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477" y="2382883"/>
            <a:ext cx="2907688" cy="403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651" y="3082912"/>
            <a:ext cx="2553694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9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 err="1" smtClean="0"/>
              <a:t>Reformation</a:t>
            </a:r>
            <a:endParaRPr lang="cs-CZ" altLang="cs-CZ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536701"/>
            <a:ext cx="5194300" cy="4530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/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100" dirty="0"/>
              <a:t>1517 – </a:t>
            </a:r>
            <a:r>
              <a:rPr lang="cs-CZ" altLang="cs-CZ" sz="2100" dirty="0" err="1"/>
              <a:t>Thesenanschlag</a:t>
            </a:r>
            <a:r>
              <a:rPr lang="cs-CZ" altLang="cs-CZ" sz="2100" dirty="0"/>
              <a:t> </a:t>
            </a:r>
            <a:r>
              <a:rPr lang="cs-CZ" altLang="cs-CZ" sz="2100" dirty="0" err="1"/>
              <a:t>an</a:t>
            </a:r>
            <a:r>
              <a:rPr lang="cs-CZ" altLang="cs-CZ" sz="2100" dirty="0"/>
              <a:t> der </a:t>
            </a:r>
            <a:r>
              <a:rPr lang="cs-CZ" altLang="cs-CZ" sz="2100" dirty="0" err="1"/>
              <a:t>Schlosskirche</a:t>
            </a:r>
            <a:r>
              <a:rPr lang="cs-CZ" altLang="cs-CZ" sz="2100" dirty="0"/>
              <a:t> in </a:t>
            </a:r>
            <a:r>
              <a:rPr lang="cs-CZ" altLang="cs-CZ" sz="2100" dirty="0" err="1"/>
              <a:t>Wittenberg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Flugblatt</a:t>
            </a:r>
            <a:endParaRPr lang="cs-CZ" altLang="cs-CZ" sz="2100" dirty="0"/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100" dirty="0"/>
              <a:t>1521 – </a:t>
            </a:r>
            <a:r>
              <a:rPr lang="cs-CZ" altLang="cs-CZ" sz="2100" dirty="0" err="1"/>
              <a:t>Exkommunikation</a:t>
            </a:r>
            <a:r>
              <a:rPr lang="cs-CZ" altLang="cs-CZ" sz="2100" dirty="0"/>
              <a:t> </a:t>
            </a:r>
            <a:r>
              <a:rPr lang="cs-CZ" altLang="cs-CZ" sz="2100" dirty="0" err="1"/>
              <a:t>Luthers</a:t>
            </a:r>
            <a:endParaRPr lang="cs-CZ" altLang="cs-CZ" sz="2100" dirty="0"/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100" dirty="0"/>
              <a:t>1525 – </a:t>
            </a:r>
            <a:r>
              <a:rPr lang="cs-CZ" altLang="cs-CZ" sz="2100" dirty="0" err="1"/>
              <a:t>Bauernaufstand</a:t>
            </a:r>
            <a:r>
              <a:rPr lang="cs-CZ" altLang="cs-CZ" sz="2100" dirty="0"/>
              <a:t> („Von der </a:t>
            </a:r>
            <a:r>
              <a:rPr lang="cs-CZ" altLang="cs-CZ" sz="2100" dirty="0" err="1"/>
              <a:t>Freiheit</a:t>
            </a:r>
            <a:r>
              <a:rPr lang="cs-CZ" altLang="cs-CZ" sz="2100" dirty="0"/>
              <a:t> </a:t>
            </a:r>
            <a:r>
              <a:rPr lang="cs-CZ" altLang="cs-CZ" sz="2100" dirty="0" err="1"/>
              <a:t>eines</a:t>
            </a:r>
            <a:r>
              <a:rPr lang="cs-CZ" altLang="cs-CZ" sz="2100" dirty="0"/>
              <a:t> </a:t>
            </a:r>
            <a:r>
              <a:rPr lang="cs-CZ" altLang="cs-CZ" sz="2100" dirty="0" err="1"/>
              <a:t>Christenmenschen</a:t>
            </a:r>
            <a:r>
              <a:rPr lang="cs-CZ" altLang="cs-CZ" sz="2100" dirty="0"/>
              <a:t>“ X „</a:t>
            </a:r>
            <a:r>
              <a:rPr lang="cs-CZ" altLang="cs-CZ" sz="2100" dirty="0" err="1"/>
              <a:t>Wider</a:t>
            </a:r>
            <a:r>
              <a:rPr lang="cs-CZ" altLang="cs-CZ" sz="2100" dirty="0"/>
              <a:t> </a:t>
            </a:r>
            <a:r>
              <a:rPr lang="cs-CZ" altLang="cs-CZ" sz="2100" dirty="0" err="1"/>
              <a:t>die</a:t>
            </a:r>
            <a:r>
              <a:rPr lang="cs-CZ" altLang="cs-CZ" sz="2100" dirty="0"/>
              <a:t> </a:t>
            </a:r>
            <a:r>
              <a:rPr lang="cs-CZ" altLang="cs-CZ" sz="2100" dirty="0" err="1"/>
              <a:t>räuberischen</a:t>
            </a:r>
            <a:r>
              <a:rPr lang="cs-CZ" altLang="cs-CZ" sz="2100" dirty="0"/>
              <a:t> </a:t>
            </a:r>
            <a:r>
              <a:rPr lang="cs-CZ" altLang="cs-CZ" sz="2100" dirty="0" err="1"/>
              <a:t>und</a:t>
            </a:r>
            <a:r>
              <a:rPr lang="cs-CZ" altLang="cs-CZ" sz="2100" dirty="0"/>
              <a:t> </a:t>
            </a:r>
            <a:r>
              <a:rPr lang="cs-CZ" altLang="cs-CZ" sz="2100" dirty="0" err="1"/>
              <a:t>mörderischen</a:t>
            </a:r>
            <a:r>
              <a:rPr lang="cs-CZ" altLang="cs-CZ" sz="2100" dirty="0"/>
              <a:t> </a:t>
            </a:r>
            <a:r>
              <a:rPr lang="cs-CZ" altLang="cs-CZ" sz="2100" dirty="0" err="1"/>
              <a:t>Bauern</a:t>
            </a:r>
            <a:r>
              <a:rPr lang="cs-CZ" altLang="cs-CZ" sz="2100" dirty="0"/>
              <a:t>“)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100" dirty="0"/>
              <a:t>1534 – </a:t>
            </a:r>
            <a:r>
              <a:rPr lang="cs-CZ" altLang="cs-CZ" sz="2100" dirty="0" err="1"/>
              <a:t>erste</a:t>
            </a:r>
            <a:r>
              <a:rPr lang="cs-CZ" altLang="cs-CZ" sz="2100" dirty="0"/>
              <a:t> </a:t>
            </a:r>
            <a:r>
              <a:rPr lang="cs-CZ" altLang="cs-CZ" sz="2100" dirty="0" err="1"/>
              <a:t>vollst</a:t>
            </a:r>
            <a:r>
              <a:rPr lang="de-DE" altLang="cs-CZ" sz="2100" dirty="0" err="1"/>
              <a:t>ändige</a:t>
            </a:r>
            <a:r>
              <a:rPr lang="de-DE" altLang="cs-CZ" sz="2100" dirty="0"/>
              <a:t> Bibelübersetzung gedruckt</a:t>
            </a:r>
            <a:endParaRPr lang="cs-CZ" altLang="cs-CZ" sz="2100" dirty="0"/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100" dirty="0"/>
              <a:t>1555 – </a:t>
            </a:r>
            <a:r>
              <a:rPr lang="cs-CZ" altLang="cs-CZ" sz="2100" dirty="0" err="1"/>
              <a:t>Augsburger</a:t>
            </a:r>
            <a:r>
              <a:rPr lang="cs-CZ" altLang="cs-CZ" sz="2100" dirty="0"/>
              <a:t> </a:t>
            </a:r>
            <a:r>
              <a:rPr lang="cs-CZ" altLang="cs-CZ" sz="2100" dirty="0" err="1"/>
              <a:t>Religionsfriede</a:t>
            </a:r>
            <a:r>
              <a:rPr lang="cs-CZ" altLang="cs-CZ" sz="2100" dirty="0"/>
              <a:t> („</a:t>
            </a:r>
            <a:r>
              <a:rPr lang="cs-CZ" altLang="cs-CZ" sz="2100" dirty="0" err="1"/>
              <a:t>cuius</a:t>
            </a:r>
            <a:r>
              <a:rPr lang="cs-CZ" altLang="cs-CZ" sz="2100" dirty="0"/>
              <a:t> </a:t>
            </a:r>
            <a:r>
              <a:rPr lang="cs-CZ" altLang="cs-CZ" sz="2100" dirty="0" err="1"/>
              <a:t>regio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eius</a:t>
            </a:r>
            <a:r>
              <a:rPr lang="cs-CZ" altLang="cs-CZ" sz="2100" dirty="0"/>
              <a:t> </a:t>
            </a:r>
            <a:r>
              <a:rPr lang="cs-CZ" altLang="cs-CZ" sz="2100" dirty="0" err="1"/>
              <a:t>religio</a:t>
            </a:r>
            <a:r>
              <a:rPr lang="cs-CZ" altLang="cs-CZ" sz="2100" dirty="0" smtClean="0"/>
              <a:t>“)</a:t>
            </a:r>
            <a:endParaRPr lang="cs-CZ" altLang="cs-CZ" sz="2100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1196976"/>
            <a:ext cx="3251200" cy="4530725"/>
          </a:xfr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03 Frühe Neuzeit</a:t>
            </a:r>
            <a:endParaRPr lang="en-US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8E74-5E68-4306-A73A-E37DCAB4C60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860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cs-CZ" dirty="0" smtClean="0"/>
              <a:t>Luther als Übersetzer</a:t>
            </a:r>
            <a:endParaRPr lang="cs-CZ" altLang="cs-CZ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/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600" i="1" dirty="0" err="1"/>
              <a:t>Sendbrief</a:t>
            </a:r>
            <a:r>
              <a:rPr lang="cs-CZ" altLang="cs-CZ" sz="2600" i="1" dirty="0"/>
              <a:t> </a:t>
            </a:r>
            <a:r>
              <a:rPr lang="cs-CZ" altLang="cs-CZ" sz="2600" i="1" dirty="0" err="1"/>
              <a:t>vom</a:t>
            </a:r>
            <a:r>
              <a:rPr lang="cs-CZ" altLang="cs-CZ" sz="2600" i="1" dirty="0"/>
              <a:t> </a:t>
            </a:r>
            <a:r>
              <a:rPr lang="cs-CZ" altLang="cs-CZ" sz="2600" i="1" dirty="0" err="1"/>
              <a:t>Dolmetschen</a:t>
            </a:r>
            <a:r>
              <a:rPr lang="cs-CZ" altLang="cs-CZ" sz="2600" i="1" dirty="0"/>
              <a:t> </a:t>
            </a:r>
            <a:r>
              <a:rPr lang="cs-CZ" altLang="cs-CZ" sz="2600" dirty="0"/>
              <a:t>(1530): </a:t>
            </a:r>
            <a:r>
              <a:rPr lang="cs-CZ" altLang="cs-CZ" sz="2600" dirty="0" err="1"/>
              <a:t>Prinzipien</a:t>
            </a:r>
            <a:r>
              <a:rPr lang="cs-CZ" altLang="cs-CZ" sz="2600" dirty="0"/>
              <a:t> von </a:t>
            </a:r>
            <a:r>
              <a:rPr lang="cs-CZ" altLang="cs-CZ" sz="2600" dirty="0" err="1"/>
              <a:t>Luthers</a:t>
            </a:r>
            <a:r>
              <a:rPr lang="cs-CZ" altLang="cs-CZ" sz="2600" dirty="0"/>
              <a:t> </a:t>
            </a:r>
            <a:r>
              <a:rPr lang="cs-CZ" altLang="cs-CZ" sz="2600" dirty="0" err="1"/>
              <a:t>Übersetzungstätigkeit</a:t>
            </a:r>
            <a:r>
              <a:rPr lang="cs-CZ" altLang="cs-CZ" sz="2600" dirty="0"/>
              <a:t> </a:t>
            </a:r>
            <a:endParaRPr lang="de-DE" altLang="cs-CZ" sz="2600" dirty="0" smtClean="0"/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cs-CZ" sz="2600" dirty="0" smtClean="0"/>
              <a:t>Übersetzungen </a:t>
            </a:r>
            <a:r>
              <a:rPr lang="de-DE" altLang="cs-CZ" sz="2600" dirty="0"/>
              <a:t>des Neuen (1522) und Alten (1534) Testaments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600" dirty="0" err="1" smtClean="0"/>
              <a:t>Gattungen</a:t>
            </a:r>
            <a:r>
              <a:rPr lang="cs-CZ" altLang="cs-CZ" sz="2600" dirty="0" smtClean="0"/>
              <a:t> </a:t>
            </a:r>
            <a:r>
              <a:rPr lang="cs-CZ" altLang="cs-CZ" sz="2600" dirty="0"/>
              <a:t>(</a:t>
            </a:r>
            <a:r>
              <a:rPr lang="cs-CZ" altLang="cs-CZ" sz="2600" dirty="0" err="1"/>
              <a:t>didaktische</a:t>
            </a:r>
            <a:r>
              <a:rPr lang="cs-CZ" altLang="cs-CZ" sz="2600" dirty="0"/>
              <a:t>): </a:t>
            </a:r>
            <a:r>
              <a:rPr lang="cs-CZ" altLang="cs-CZ" sz="2600" dirty="0" err="1"/>
              <a:t>Flugblatt</a:t>
            </a:r>
            <a:r>
              <a:rPr lang="de-DE" altLang="cs-CZ" sz="2600" dirty="0"/>
              <a:t> („Zettel“, „Brief“, „Sendbrief“, „Büchlein“)</a:t>
            </a:r>
            <a:r>
              <a:rPr lang="cs-CZ" altLang="cs-CZ" sz="2600" dirty="0"/>
              <a:t>, </a:t>
            </a:r>
            <a:r>
              <a:rPr lang="cs-CZ" altLang="cs-CZ" sz="2600" dirty="0" err="1"/>
              <a:t>Fabel</a:t>
            </a:r>
            <a:r>
              <a:rPr lang="cs-CZ" altLang="cs-CZ" sz="2600" dirty="0"/>
              <a:t>, Drama, </a:t>
            </a:r>
            <a:r>
              <a:rPr lang="cs-CZ" altLang="cs-CZ" sz="2600" dirty="0" err="1"/>
              <a:t>Kirchenlied</a:t>
            </a:r>
            <a:endParaRPr lang="cs-CZ" altLang="cs-CZ" sz="2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09187" y="365125"/>
            <a:ext cx="6152536" cy="4351338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i="1" dirty="0"/>
              <a:t>"man </a:t>
            </a:r>
            <a:r>
              <a:rPr lang="de-DE" i="1" dirty="0" err="1"/>
              <a:t>mus</a:t>
            </a:r>
            <a:r>
              <a:rPr lang="de-DE" i="1" dirty="0"/>
              <a:t> die </a:t>
            </a:r>
            <a:r>
              <a:rPr lang="de-DE" i="1" dirty="0" err="1"/>
              <a:t>mutter</a:t>
            </a:r>
            <a:r>
              <a:rPr lang="de-DE" i="1" dirty="0"/>
              <a:t> </a:t>
            </a:r>
            <a:r>
              <a:rPr lang="de-DE" i="1" dirty="0" err="1"/>
              <a:t>jhm</a:t>
            </a:r>
            <a:r>
              <a:rPr lang="de-DE" i="1" dirty="0"/>
              <a:t> hause/ die </a:t>
            </a:r>
            <a:r>
              <a:rPr lang="de-DE" i="1" dirty="0" err="1"/>
              <a:t>kinder</a:t>
            </a:r>
            <a:r>
              <a:rPr lang="de-DE" i="1" dirty="0"/>
              <a:t> </a:t>
            </a:r>
            <a:r>
              <a:rPr lang="de-DE" i="1" dirty="0" err="1"/>
              <a:t>auff</a:t>
            </a:r>
            <a:r>
              <a:rPr lang="de-DE" i="1" dirty="0"/>
              <a:t> der </a:t>
            </a:r>
            <a:r>
              <a:rPr lang="de-DE" i="1" dirty="0" err="1"/>
              <a:t>gassen</a:t>
            </a:r>
            <a:r>
              <a:rPr lang="de-DE" i="1" dirty="0"/>
              <a:t>/ den gemeinen </a:t>
            </a:r>
            <a:r>
              <a:rPr lang="de-DE" i="1" dirty="0" err="1"/>
              <a:t>mann</a:t>
            </a:r>
            <a:r>
              <a:rPr lang="de-DE" i="1" dirty="0"/>
              <a:t> </a:t>
            </a:r>
            <a:r>
              <a:rPr lang="de-DE" i="1" dirty="0" err="1"/>
              <a:t>auff</a:t>
            </a:r>
            <a:r>
              <a:rPr lang="de-DE" i="1" dirty="0"/>
              <a:t> dem </a:t>
            </a:r>
            <a:r>
              <a:rPr lang="de-DE" i="1" dirty="0" err="1"/>
              <a:t>marckt</a:t>
            </a:r>
            <a:r>
              <a:rPr lang="de-DE" i="1" dirty="0"/>
              <a:t> </a:t>
            </a:r>
            <a:r>
              <a:rPr lang="de-DE" i="1" dirty="0" err="1"/>
              <a:t>drumb</a:t>
            </a:r>
            <a:r>
              <a:rPr lang="de-DE" i="1" dirty="0"/>
              <a:t> fragen/ und den selbigen </a:t>
            </a:r>
            <a:r>
              <a:rPr lang="de-DE" i="1" dirty="0" err="1"/>
              <a:t>auff</a:t>
            </a:r>
            <a:r>
              <a:rPr lang="de-DE" i="1" dirty="0"/>
              <a:t> das maul sehen/ wie sie reden/ und darnach </a:t>
            </a:r>
            <a:r>
              <a:rPr lang="de-DE" i="1" dirty="0" err="1"/>
              <a:t>dolmetzschen</a:t>
            </a:r>
            <a:r>
              <a:rPr lang="de-DE" i="1" dirty="0"/>
              <a:t>/ so verstehen sie es den/ und </a:t>
            </a:r>
            <a:r>
              <a:rPr lang="de-DE" i="1" dirty="0" err="1"/>
              <a:t>mercken</a:t>
            </a:r>
            <a:r>
              <a:rPr lang="de-DE" i="1" dirty="0"/>
              <a:t>/ das man Deutsch mit </a:t>
            </a:r>
            <a:r>
              <a:rPr lang="de-DE" i="1" dirty="0" err="1"/>
              <a:t>jn</a:t>
            </a:r>
            <a:r>
              <a:rPr lang="de-DE" i="1" dirty="0"/>
              <a:t> redet."</a:t>
            </a:r>
            <a:endParaRPr lang="cs-CZ" i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187" y="3513836"/>
            <a:ext cx="524800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36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Martin Luther – </a:t>
            </a:r>
            <a:r>
              <a:rPr lang="cs-CZ" altLang="cs-CZ" sz="3200" dirty="0" err="1"/>
              <a:t>Ein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feste</a:t>
            </a:r>
            <a:r>
              <a:rPr lang="cs-CZ" altLang="cs-CZ" sz="3200" dirty="0"/>
              <a:t> </a:t>
            </a:r>
            <a:r>
              <a:rPr lang="cs-CZ" altLang="cs-CZ" sz="3200" dirty="0" err="1"/>
              <a:t>Burg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ist</a:t>
            </a:r>
            <a:r>
              <a:rPr lang="cs-CZ" altLang="cs-CZ" sz="3200" dirty="0"/>
              <a:t> </a:t>
            </a:r>
            <a:r>
              <a:rPr lang="cs-CZ" altLang="cs-CZ" sz="3200" dirty="0" err="1"/>
              <a:t>unser</a:t>
            </a:r>
            <a:r>
              <a:rPr lang="cs-CZ" altLang="cs-CZ" sz="3200" dirty="0"/>
              <a:t> Gott</a:t>
            </a:r>
            <a:r>
              <a:rPr lang="de-DE" altLang="cs-CZ" sz="3200" dirty="0"/>
              <a:t> („</a:t>
            </a:r>
            <a:r>
              <a:rPr lang="de-DE" altLang="cs-CZ" sz="3200" i="1" dirty="0"/>
              <a:t>Marseillaise der Reformation, der Bauernkriege</a:t>
            </a:r>
            <a:r>
              <a:rPr lang="de-DE" altLang="cs-CZ" sz="3200" dirty="0"/>
              <a:t>“)</a:t>
            </a:r>
            <a:endParaRPr lang="cs-CZ" altLang="cs-CZ" sz="32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200"/>
              <a:t>Ein feste Burg ist unser Gott,</a:t>
            </a:r>
            <a:br>
              <a:rPr lang="en-US" altLang="cs-CZ" sz="2200"/>
            </a:br>
            <a:r>
              <a:rPr lang="en-US" altLang="cs-CZ" sz="2200"/>
              <a:t>ein gute Wehr und Waffen.</a:t>
            </a:r>
            <a:br>
              <a:rPr lang="en-US" altLang="cs-CZ" sz="2200"/>
            </a:br>
            <a:r>
              <a:rPr lang="en-US" altLang="cs-CZ" sz="2200"/>
              <a:t>Er hilft uns frei aus aller Not,</a:t>
            </a:r>
            <a:br>
              <a:rPr lang="en-US" altLang="cs-CZ" sz="2200"/>
            </a:br>
            <a:r>
              <a:rPr lang="en-US" altLang="cs-CZ" sz="2200"/>
              <a:t>die uns jetzt hat betroffen.</a:t>
            </a:r>
            <a:br>
              <a:rPr lang="en-US" altLang="cs-CZ" sz="2200"/>
            </a:br>
            <a:r>
              <a:rPr lang="en-US" altLang="cs-CZ" sz="2200"/>
              <a:t>Der alt böse Feind</a:t>
            </a:r>
            <a:br>
              <a:rPr lang="en-US" altLang="cs-CZ" sz="2200"/>
            </a:br>
            <a:r>
              <a:rPr lang="en-US" altLang="cs-CZ" sz="2200"/>
              <a:t>mit Ernst er’s jetzt meint;</a:t>
            </a:r>
            <a:br>
              <a:rPr lang="en-US" altLang="cs-CZ" sz="2200"/>
            </a:br>
            <a:r>
              <a:rPr lang="en-US" altLang="cs-CZ" sz="2200"/>
              <a:t>groß Macht und viel List</a:t>
            </a:r>
            <a:br>
              <a:rPr lang="en-US" altLang="cs-CZ" sz="2200"/>
            </a:br>
            <a:r>
              <a:rPr lang="en-US" altLang="cs-CZ" sz="2200"/>
              <a:t>sein grausam Rüstung ist,</a:t>
            </a:r>
            <a:br>
              <a:rPr lang="en-US" altLang="cs-CZ" sz="2200"/>
            </a:br>
            <a:r>
              <a:rPr lang="en-US" altLang="cs-CZ" sz="2200"/>
              <a:t>auf Erd ist nicht seinsgleichen.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200"/>
              <a:t>Mit unsrer Macht ist nichts getan,</a:t>
            </a:r>
            <a:br>
              <a:rPr lang="en-US" altLang="cs-CZ" sz="2200"/>
            </a:br>
            <a:r>
              <a:rPr lang="en-US" altLang="cs-CZ" sz="2200"/>
              <a:t>wir sind gar bald verloren;</a:t>
            </a:r>
            <a:br>
              <a:rPr lang="en-US" altLang="cs-CZ" sz="2200"/>
            </a:br>
            <a:r>
              <a:rPr lang="en-US" altLang="cs-CZ" sz="2200"/>
              <a:t>es streit’ für uns der rechte Mann,</a:t>
            </a:r>
            <a:br>
              <a:rPr lang="en-US" altLang="cs-CZ" sz="2200"/>
            </a:br>
            <a:r>
              <a:rPr lang="en-US" altLang="cs-CZ" sz="2200"/>
              <a:t>den Gott hat selbst erkoren.</a:t>
            </a:r>
            <a:br>
              <a:rPr lang="en-US" altLang="cs-CZ" sz="2200"/>
            </a:br>
            <a:r>
              <a:rPr lang="en-US" altLang="cs-CZ" sz="2200"/>
              <a:t>Fragst du, wer der ist?</a:t>
            </a:r>
            <a:br>
              <a:rPr lang="en-US" altLang="cs-CZ" sz="2200"/>
            </a:br>
            <a:r>
              <a:rPr lang="en-US" altLang="cs-CZ" sz="2200"/>
              <a:t>Er heißt Jesus Christ,</a:t>
            </a:r>
            <a:br>
              <a:rPr lang="en-US" altLang="cs-CZ" sz="2200"/>
            </a:br>
            <a:r>
              <a:rPr lang="en-US" altLang="cs-CZ" sz="2200"/>
              <a:t>der Herr Zebaot,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sz="2200"/>
              <a:t>	und ist kein andrer Gott,</a:t>
            </a:r>
            <a:br>
              <a:rPr lang="en-US" altLang="cs-CZ" sz="2200"/>
            </a:br>
            <a:r>
              <a:rPr lang="en-US" altLang="cs-CZ" sz="2200"/>
              <a:t>das Feld muss er behalten.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cs-CZ" sz="2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cs-CZ" sz="2200"/>
              <a:t>…</a:t>
            </a:r>
            <a:endParaRPr lang="en-US" altLang="cs-CZ" sz="22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03 Frühe Neuzeit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45EC-00ED-4A23-8DFC-A5E9C02779E2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7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cs-CZ"/>
              <a:t>Meistersinger (15., 16. Jh.)</a:t>
            </a:r>
            <a:endParaRPr lang="en-US" alt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948" y="1557339"/>
            <a:ext cx="5778041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cs-CZ" sz="2000" dirty="0"/>
              <a:t>bürgerliche Autoren, meistens Handwerker, die in Zünften </a:t>
            </a:r>
            <a:r>
              <a:rPr lang="de-DE" altLang="cs-CZ" sz="2000" dirty="0" smtClean="0"/>
              <a:t>zusammengeschlossen </a:t>
            </a:r>
          </a:p>
          <a:p>
            <a:pPr>
              <a:lnSpc>
                <a:spcPct val="80000"/>
              </a:lnSpc>
            </a:pPr>
            <a:r>
              <a:rPr lang="de-DE" altLang="cs-CZ" sz="2000" dirty="0" smtClean="0"/>
              <a:t>Hauptzentren</a:t>
            </a:r>
            <a:r>
              <a:rPr lang="de-DE" altLang="cs-CZ" sz="2000" dirty="0"/>
              <a:t>: Mainz, Nürnberg</a:t>
            </a:r>
          </a:p>
          <a:p>
            <a:pPr>
              <a:lnSpc>
                <a:spcPct val="80000"/>
              </a:lnSpc>
            </a:pPr>
            <a:r>
              <a:rPr lang="de-DE" altLang="cs-CZ" sz="2000" dirty="0"/>
              <a:t>künstlerische Ausbildung wie die handwerkliche: Schüler, Schulfreund, Singer, Dichter, Meister</a:t>
            </a:r>
          </a:p>
          <a:p>
            <a:pPr>
              <a:lnSpc>
                <a:spcPct val="80000"/>
              </a:lnSpc>
            </a:pPr>
            <a:r>
              <a:rPr lang="de-DE" altLang="cs-CZ" sz="2000" dirty="0"/>
              <a:t>Form: streng regelmäßig, pedantisch eingehalten („Töne“)</a:t>
            </a:r>
          </a:p>
          <a:p>
            <a:pPr>
              <a:lnSpc>
                <a:spcPct val="80000"/>
              </a:lnSpc>
            </a:pPr>
            <a:r>
              <a:rPr lang="de-DE" altLang="cs-CZ" sz="2000" dirty="0"/>
              <a:t>Inhalte: bürgerliche Alltagswelt, religiöse und moralisierende Themen</a:t>
            </a:r>
          </a:p>
          <a:p>
            <a:pPr>
              <a:lnSpc>
                <a:spcPct val="80000"/>
              </a:lnSpc>
            </a:pPr>
            <a:r>
              <a:rPr lang="de-DE" altLang="cs-CZ" sz="2000" dirty="0"/>
              <a:t>Rezeption: Richard Wagner – </a:t>
            </a:r>
            <a:r>
              <a:rPr lang="de-DE" altLang="cs-CZ" sz="2000" i="1" dirty="0"/>
              <a:t>Die Meistersinger von Nürnberg </a:t>
            </a:r>
            <a:r>
              <a:rPr lang="de-DE" altLang="cs-CZ" sz="2000" dirty="0"/>
              <a:t>(1868)</a:t>
            </a:r>
          </a:p>
          <a:p>
            <a:pPr>
              <a:lnSpc>
                <a:spcPct val="80000"/>
              </a:lnSpc>
            </a:pPr>
            <a:endParaRPr lang="en-US" altLang="cs-CZ" sz="2000" dirty="0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6300" y="1662114"/>
            <a:ext cx="4038600" cy="3844925"/>
          </a:xfr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03 Frühe Neuzeit</a:t>
            </a:r>
            <a:endParaRPr lang="en-US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8E74-5E68-4306-A73A-E37DCAB4C60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22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cs-CZ"/>
              <a:t>Hans Sachs (16. Jh)</a:t>
            </a:r>
            <a:endParaRPr lang="en-US" altLang="cs-CZ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92201" y="1417639"/>
            <a:ext cx="4906963" cy="4862512"/>
          </a:xfrm>
        </p:spPr>
        <p:txBody>
          <a:bodyPr/>
          <a:lstStyle/>
          <a:p>
            <a:r>
              <a:rPr lang="de-DE" altLang="cs-CZ" sz="2200" dirty="0"/>
              <a:t>führt zwei Traditionen zusammen bzw. weiter: den Meistersang und die spätmittelalterliche Unterhaltungsliteratur</a:t>
            </a:r>
          </a:p>
          <a:p>
            <a:r>
              <a:rPr lang="de-DE" altLang="cs-CZ" sz="2200" dirty="0"/>
              <a:t>als Schuster-Lehrling viel umhergereist </a:t>
            </a:r>
            <a:r>
              <a:rPr lang="de-DE" altLang="cs-CZ" sz="2200" dirty="0">
                <a:cs typeface="Arial" panose="020B0604020202020204" pitchFamily="34" charset="0"/>
              </a:rPr>
              <a:t>→ viel Stoff</a:t>
            </a:r>
          </a:p>
          <a:p>
            <a:r>
              <a:rPr lang="de-DE" altLang="cs-CZ" sz="2200" dirty="0">
                <a:cs typeface="Arial" panose="020B0604020202020204" pitchFamily="34" charset="0"/>
              </a:rPr>
              <a:t>Form: Knittelverse, Prosa; Moral zum Schluss</a:t>
            </a:r>
          </a:p>
          <a:p>
            <a:r>
              <a:rPr lang="de-DE" altLang="cs-CZ" sz="2200" dirty="0">
                <a:cs typeface="Arial" panose="020B0604020202020204" pitchFamily="34" charset="0"/>
              </a:rPr>
              <a:t>Gattungen: Fastnachtsspiel, Schwank, Fabel; </a:t>
            </a:r>
            <a:r>
              <a:rPr lang="de-DE" altLang="cs-CZ" sz="2200" dirty="0" smtClean="0">
                <a:cs typeface="Arial" panose="020B0604020202020204" pitchFamily="34" charset="0"/>
              </a:rPr>
              <a:t>Charaktertypen</a:t>
            </a:r>
            <a:endParaRPr lang="de-DE" altLang="cs-CZ" sz="2200" dirty="0">
              <a:cs typeface="Arial" panose="020B0604020202020204" pitchFamily="34" charset="0"/>
            </a:endParaRP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3" y="1125539"/>
            <a:ext cx="3467100" cy="4530725"/>
          </a:xfr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03 Frühe Neuzeit</a:t>
            </a:r>
            <a:endParaRPr lang="en-US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8E74-5E68-4306-A73A-E37DCAB4C60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2242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Office PowerPoint</Application>
  <PresentationFormat>Širokoúhlá obrazovka</PresentationFormat>
  <Paragraphs>81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Motiv Office</vt:lpstr>
      <vt:lpstr>03 Frühe Neuzeit</vt:lpstr>
      <vt:lpstr>Renaissance, Humanismus</vt:lpstr>
      <vt:lpstr>Johannes von Tepl – Ackermann aus Böhmen (1400)</vt:lpstr>
      <vt:lpstr>Sebastian Brandt – Narrenschiff (1494)</vt:lpstr>
      <vt:lpstr>Reformation</vt:lpstr>
      <vt:lpstr>Luther als Übersetzer</vt:lpstr>
      <vt:lpstr>Martin Luther – Ein feste Burg ist unser Gott („Marseillaise der Reformation, der Bauernkriege“)</vt:lpstr>
      <vt:lpstr>Meistersinger (15., 16. Jh.)</vt:lpstr>
      <vt:lpstr>Hans Sachs (16. Jh)</vt:lpstr>
      <vt:lpstr>Volksbuch des 16. Jhs: Unterhaltungsliteratur</vt:lpstr>
      <vt:lpstr>Prezentace aplikace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 Mittelhochdeutsche Literatur.</dc:title>
  <dc:creator>Budnak</dc:creator>
  <cp:lastModifiedBy>Jan Budňák</cp:lastModifiedBy>
  <cp:revision>46</cp:revision>
  <dcterms:created xsi:type="dcterms:W3CDTF">2015-02-23T10:06:58Z</dcterms:created>
  <dcterms:modified xsi:type="dcterms:W3CDTF">2018-10-10T10:22:24Z</dcterms:modified>
</cp:coreProperties>
</file>