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sldIdLst>
    <p:sldId id="256" r:id="rId2"/>
    <p:sldId id="258" r:id="rId3"/>
    <p:sldId id="260" r:id="rId4"/>
    <p:sldId id="268" r:id="rId5"/>
    <p:sldId id="261" r:id="rId6"/>
    <p:sldId id="262" r:id="rId7"/>
    <p:sldId id="257" r:id="rId8"/>
    <p:sldId id="265" r:id="rId9"/>
    <p:sldId id="266" r:id="rId10"/>
    <p:sldId id="271" r:id="rId11"/>
    <p:sldId id="272" r:id="rId12"/>
    <p:sldId id="273" r:id="rId13"/>
    <p:sldId id="274" r:id="rId14"/>
    <p:sldId id="275" r:id="rId15"/>
    <p:sldId id="276" r:id="rId16"/>
    <p:sldId id="278" r:id="rId17"/>
    <p:sldId id="279" r:id="rId18"/>
    <p:sldId id="280" r:id="rId19"/>
    <p:sldId id="281" r:id="rId20"/>
    <p:sldId id="282" r:id="rId21"/>
    <p:sldId id="283" r:id="rId22"/>
    <p:sldId id="284" r:id="rId23"/>
    <p:sldId id="285" r:id="rId24"/>
    <p:sldId id="286" r:id="rId25"/>
    <p:sldId id="287" r:id="rId26"/>
    <p:sldId id="288" r:id="rId27"/>
    <p:sldId id="292" r:id="rId28"/>
    <p:sldId id="293" r:id="rId29"/>
    <p:sldId id="294" r:id="rId30"/>
    <p:sldId id="295" r:id="rId31"/>
    <p:sldId id="296" r:id="rId32"/>
    <p:sldId id="297" r:id="rId33"/>
    <p:sldId id="298" r:id="rId34"/>
    <p:sldId id="299" r:id="rId35"/>
    <p:sldId id="300" r:id="rId36"/>
    <p:sldId id="301" r:id="rId37"/>
    <p:sldId id="305" r:id="rId38"/>
    <p:sldId id="306" r:id="rId39"/>
    <p:sldId id="307" r:id="rId40"/>
    <p:sldId id="308" r:id="rId41"/>
    <p:sldId id="310" r:id="rId42"/>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40" autoAdjust="0"/>
    <p:restoredTop sz="94660"/>
  </p:normalViewPr>
  <p:slideViewPr>
    <p:cSldViewPr>
      <p:cViewPr varScale="1">
        <p:scale>
          <a:sx n="96" d="100"/>
          <a:sy n="96" d="100"/>
        </p:scale>
        <p:origin x="96"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endParaRPr lang="de-DE"/>
          </a:p>
        </p:txBody>
      </p:sp>
      <p:sp>
        <p:nvSpPr>
          <p:cNvPr id="5" name="Zástupný symbol pro zápatí 4"/>
          <p:cNvSpPr>
            <a:spLocks noGrp="1"/>
          </p:cNvSpPr>
          <p:nvPr>
            <p:ph type="ftr" sz="quarter" idx="11"/>
          </p:nvPr>
        </p:nvSpPr>
        <p:spPr/>
        <p:txBody>
          <a:bodyPr/>
          <a:lstStyle/>
          <a:p>
            <a:endParaRPr lang="de-DE"/>
          </a:p>
        </p:txBody>
      </p:sp>
      <p:sp>
        <p:nvSpPr>
          <p:cNvPr id="6" name="Zástupný symbol pro číslo snímku 5"/>
          <p:cNvSpPr>
            <a:spLocks noGrp="1"/>
          </p:cNvSpPr>
          <p:nvPr>
            <p:ph type="sldNum" sz="quarter" idx="12"/>
          </p:nvPr>
        </p:nvSpPr>
        <p:spPr/>
        <p:txBody>
          <a:bodyPr/>
          <a:lstStyle/>
          <a:p>
            <a:fld id="{489C7DC0-3740-495E-B3C4-D267D0BABD71}" type="slidenum">
              <a:rPr lang="de-DE" smtClean="0"/>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endParaRPr lang="de-DE"/>
          </a:p>
        </p:txBody>
      </p:sp>
      <p:sp>
        <p:nvSpPr>
          <p:cNvPr id="5" name="Zástupný symbol pro zápatí 4"/>
          <p:cNvSpPr>
            <a:spLocks noGrp="1"/>
          </p:cNvSpPr>
          <p:nvPr>
            <p:ph type="ftr" sz="quarter" idx="11"/>
          </p:nvPr>
        </p:nvSpPr>
        <p:spPr/>
        <p:txBody>
          <a:bodyPr/>
          <a:lstStyle/>
          <a:p>
            <a:endParaRPr lang="de-DE"/>
          </a:p>
        </p:txBody>
      </p:sp>
      <p:sp>
        <p:nvSpPr>
          <p:cNvPr id="6" name="Zástupný symbol pro číslo snímku 5"/>
          <p:cNvSpPr>
            <a:spLocks noGrp="1"/>
          </p:cNvSpPr>
          <p:nvPr>
            <p:ph type="sldNum" sz="quarter" idx="12"/>
          </p:nvPr>
        </p:nvSpPr>
        <p:spPr/>
        <p:txBody>
          <a:bodyPr/>
          <a:lstStyle/>
          <a:p>
            <a:fld id="{A5221E9D-12D5-48F3-BA87-B2D0252D31C3}"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endParaRPr lang="de-DE"/>
          </a:p>
        </p:txBody>
      </p:sp>
      <p:sp>
        <p:nvSpPr>
          <p:cNvPr id="5" name="Zástupný symbol pro zápatí 4"/>
          <p:cNvSpPr>
            <a:spLocks noGrp="1"/>
          </p:cNvSpPr>
          <p:nvPr>
            <p:ph type="ftr" sz="quarter" idx="11"/>
          </p:nvPr>
        </p:nvSpPr>
        <p:spPr/>
        <p:txBody>
          <a:bodyPr/>
          <a:lstStyle/>
          <a:p>
            <a:endParaRPr lang="de-DE"/>
          </a:p>
        </p:txBody>
      </p:sp>
      <p:sp>
        <p:nvSpPr>
          <p:cNvPr id="6" name="Zástupný symbol pro číslo snímku 5"/>
          <p:cNvSpPr>
            <a:spLocks noGrp="1"/>
          </p:cNvSpPr>
          <p:nvPr>
            <p:ph type="sldNum" sz="quarter" idx="12"/>
          </p:nvPr>
        </p:nvSpPr>
        <p:spPr/>
        <p:txBody>
          <a:bodyPr/>
          <a:lstStyle/>
          <a:p>
            <a:fld id="{C9E34140-CC4B-49C0-A39D-98EBC479419D}" type="slidenum">
              <a:rPr lang="de-DE" smtClean="0"/>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4038600" cy="45307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891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3941763"/>
            <a:ext cx="4038600" cy="2189162"/>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datum 5"/>
          <p:cNvSpPr>
            <a:spLocks noGrp="1"/>
          </p:cNvSpPr>
          <p:nvPr>
            <p:ph type="dt" sz="half" idx="10"/>
          </p:nvPr>
        </p:nvSpPr>
        <p:spPr>
          <a:xfrm>
            <a:off x="457200" y="6248400"/>
            <a:ext cx="2133600" cy="457200"/>
          </a:xfrm>
        </p:spPr>
        <p:txBody>
          <a:bodyPr/>
          <a:lstStyle>
            <a:lvl1pPr>
              <a:defRPr/>
            </a:lvl1pPr>
          </a:lstStyle>
          <a:p>
            <a:endParaRPr lang="de-DE"/>
          </a:p>
        </p:txBody>
      </p:sp>
      <p:sp>
        <p:nvSpPr>
          <p:cNvPr id="7" name="Zástupný symbol pro zápatí 6"/>
          <p:cNvSpPr>
            <a:spLocks noGrp="1"/>
          </p:cNvSpPr>
          <p:nvPr>
            <p:ph type="ftr" sz="quarter" idx="11"/>
          </p:nvPr>
        </p:nvSpPr>
        <p:spPr>
          <a:xfrm>
            <a:off x="3124200" y="6248400"/>
            <a:ext cx="2895600" cy="457200"/>
          </a:xfrm>
        </p:spPr>
        <p:txBody>
          <a:bodyPr/>
          <a:lstStyle>
            <a:lvl1pPr>
              <a:defRPr/>
            </a:lvl1pPr>
          </a:lstStyle>
          <a:p>
            <a:endParaRPr lang="de-DE"/>
          </a:p>
        </p:txBody>
      </p:sp>
      <p:sp>
        <p:nvSpPr>
          <p:cNvPr id="8" name="Zástupný symbol pro číslo snímku 7"/>
          <p:cNvSpPr>
            <a:spLocks noGrp="1"/>
          </p:cNvSpPr>
          <p:nvPr>
            <p:ph type="sldNum" sz="quarter" idx="12"/>
          </p:nvPr>
        </p:nvSpPr>
        <p:spPr>
          <a:xfrm>
            <a:off x="6553200" y="6248400"/>
            <a:ext cx="2133600" cy="457200"/>
          </a:xfrm>
        </p:spPr>
        <p:txBody>
          <a:bodyPr/>
          <a:lstStyle>
            <a:lvl1pPr>
              <a:defRPr/>
            </a:lvl1pPr>
          </a:lstStyle>
          <a:p>
            <a:fld id="{80A83431-DA1C-4265-9856-B2D5FD448CF6}" type="slidenum">
              <a:rPr lang="de-DE"/>
              <a:pPr/>
              <a:t>‹#›</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4038600" cy="45307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307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457200" y="6248400"/>
            <a:ext cx="2133600" cy="457200"/>
          </a:xfrm>
        </p:spPr>
        <p:txBody>
          <a:bodyPr/>
          <a:lstStyle>
            <a:lvl1pPr>
              <a:defRPr/>
            </a:lvl1pPr>
          </a:lstStyle>
          <a:p>
            <a:endParaRPr lang="de-DE"/>
          </a:p>
        </p:txBody>
      </p:sp>
      <p:sp>
        <p:nvSpPr>
          <p:cNvPr id="6" name="Zástupný symbol pro zápatí 5"/>
          <p:cNvSpPr>
            <a:spLocks noGrp="1"/>
          </p:cNvSpPr>
          <p:nvPr>
            <p:ph type="ftr" sz="quarter" idx="11"/>
          </p:nvPr>
        </p:nvSpPr>
        <p:spPr>
          <a:xfrm>
            <a:off x="3124200" y="6248400"/>
            <a:ext cx="2895600" cy="457200"/>
          </a:xfrm>
        </p:spPr>
        <p:txBody>
          <a:bodyPr/>
          <a:lstStyle>
            <a:lvl1pPr>
              <a:defRPr/>
            </a:lvl1pPr>
          </a:lstStyle>
          <a:p>
            <a:endParaRPr lang="de-DE"/>
          </a:p>
        </p:txBody>
      </p:sp>
      <p:sp>
        <p:nvSpPr>
          <p:cNvPr id="7" name="Zástupný symbol pro číslo snímku 6"/>
          <p:cNvSpPr>
            <a:spLocks noGrp="1"/>
          </p:cNvSpPr>
          <p:nvPr>
            <p:ph type="sldNum" sz="quarter" idx="12"/>
          </p:nvPr>
        </p:nvSpPr>
        <p:spPr>
          <a:xfrm>
            <a:off x="6553200" y="6248400"/>
            <a:ext cx="2133600" cy="457200"/>
          </a:xfrm>
        </p:spPr>
        <p:txBody>
          <a:bodyPr/>
          <a:lstStyle>
            <a:lvl1pPr>
              <a:defRPr/>
            </a:lvl1pPr>
          </a:lstStyle>
          <a:p>
            <a:fld id="{2D00E9DF-0473-47E4-BC9E-92BF296727A3}" type="slidenum">
              <a:rPr lang="de-DE"/>
              <a:pPr/>
              <a:t>‹#›</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Nadpis, obsah a text">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307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648200" y="1600200"/>
            <a:ext cx="4038600" cy="45307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457200" y="6248400"/>
            <a:ext cx="2133600" cy="457200"/>
          </a:xfrm>
        </p:spPr>
        <p:txBody>
          <a:bodyPr/>
          <a:lstStyle>
            <a:lvl1pPr>
              <a:defRPr/>
            </a:lvl1pPr>
          </a:lstStyle>
          <a:p>
            <a:endParaRPr lang="de-DE"/>
          </a:p>
        </p:txBody>
      </p:sp>
      <p:sp>
        <p:nvSpPr>
          <p:cNvPr id="6" name="Zástupný symbol pro zápatí 5"/>
          <p:cNvSpPr>
            <a:spLocks noGrp="1"/>
          </p:cNvSpPr>
          <p:nvPr>
            <p:ph type="ftr" sz="quarter" idx="11"/>
          </p:nvPr>
        </p:nvSpPr>
        <p:spPr>
          <a:xfrm>
            <a:off x="3124200" y="6248400"/>
            <a:ext cx="2895600" cy="457200"/>
          </a:xfrm>
        </p:spPr>
        <p:txBody>
          <a:bodyPr/>
          <a:lstStyle>
            <a:lvl1pPr>
              <a:defRPr/>
            </a:lvl1pPr>
          </a:lstStyle>
          <a:p>
            <a:endParaRPr lang="de-DE"/>
          </a:p>
        </p:txBody>
      </p:sp>
      <p:sp>
        <p:nvSpPr>
          <p:cNvPr id="7" name="Zástupný symbol pro číslo snímku 6"/>
          <p:cNvSpPr>
            <a:spLocks noGrp="1"/>
          </p:cNvSpPr>
          <p:nvPr>
            <p:ph type="sldNum" sz="quarter" idx="12"/>
          </p:nvPr>
        </p:nvSpPr>
        <p:spPr>
          <a:xfrm>
            <a:off x="6553200" y="6248400"/>
            <a:ext cx="2133600" cy="457200"/>
          </a:xfrm>
        </p:spPr>
        <p:txBody>
          <a:bodyPr/>
          <a:lstStyle>
            <a:lvl1pPr>
              <a:defRPr/>
            </a:lvl1pPr>
          </a:lstStyle>
          <a:p>
            <a:fld id="{08A4E702-D2FF-4B97-A7D3-2E94C6052713}" type="slidenum">
              <a:rPr lang="de-DE"/>
              <a:pPr/>
              <a:t>‹#›</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Nadpis a text nad obsah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8229600" cy="21891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57200" y="3941763"/>
            <a:ext cx="8229600" cy="2189162"/>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457200" y="6248400"/>
            <a:ext cx="2133600" cy="457200"/>
          </a:xfrm>
        </p:spPr>
        <p:txBody>
          <a:bodyPr/>
          <a:lstStyle>
            <a:lvl1pPr>
              <a:defRPr/>
            </a:lvl1pPr>
          </a:lstStyle>
          <a:p>
            <a:endParaRPr lang="de-DE"/>
          </a:p>
        </p:txBody>
      </p:sp>
      <p:sp>
        <p:nvSpPr>
          <p:cNvPr id="6" name="Zástupný symbol pro zápatí 5"/>
          <p:cNvSpPr>
            <a:spLocks noGrp="1"/>
          </p:cNvSpPr>
          <p:nvPr>
            <p:ph type="ftr" sz="quarter" idx="11"/>
          </p:nvPr>
        </p:nvSpPr>
        <p:spPr>
          <a:xfrm>
            <a:off x="3124200" y="6248400"/>
            <a:ext cx="2895600" cy="457200"/>
          </a:xfrm>
        </p:spPr>
        <p:txBody>
          <a:bodyPr/>
          <a:lstStyle>
            <a:lvl1pPr>
              <a:defRPr/>
            </a:lvl1pPr>
          </a:lstStyle>
          <a:p>
            <a:endParaRPr lang="de-DE"/>
          </a:p>
        </p:txBody>
      </p:sp>
      <p:sp>
        <p:nvSpPr>
          <p:cNvPr id="7" name="Zástupný symbol pro číslo snímku 6"/>
          <p:cNvSpPr>
            <a:spLocks noGrp="1"/>
          </p:cNvSpPr>
          <p:nvPr>
            <p:ph type="sldNum" sz="quarter" idx="12"/>
          </p:nvPr>
        </p:nvSpPr>
        <p:spPr>
          <a:xfrm>
            <a:off x="6553200" y="6248400"/>
            <a:ext cx="2133600" cy="457200"/>
          </a:xfrm>
        </p:spPr>
        <p:txBody>
          <a:bodyPr/>
          <a:lstStyle>
            <a:lvl1pPr>
              <a:defRPr/>
            </a:lvl1pPr>
          </a:lstStyle>
          <a:p>
            <a:fld id="{723C9D74-A2F4-4D6E-BF89-D711437C3127}" type="slidenum">
              <a:rPr lang="de-DE"/>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endParaRPr lang="de-DE"/>
          </a:p>
        </p:txBody>
      </p:sp>
      <p:sp>
        <p:nvSpPr>
          <p:cNvPr id="5" name="Zástupný symbol pro zápatí 4"/>
          <p:cNvSpPr>
            <a:spLocks noGrp="1"/>
          </p:cNvSpPr>
          <p:nvPr>
            <p:ph type="ftr" sz="quarter" idx="11"/>
          </p:nvPr>
        </p:nvSpPr>
        <p:spPr/>
        <p:txBody>
          <a:bodyPr/>
          <a:lstStyle/>
          <a:p>
            <a:endParaRPr lang="de-DE"/>
          </a:p>
        </p:txBody>
      </p:sp>
      <p:sp>
        <p:nvSpPr>
          <p:cNvPr id="6" name="Zástupný symbol pro číslo snímku 5"/>
          <p:cNvSpPr>
            <a:spLocks noGrp="1"/>
          </p:cNvSpPr>
          <p:nvPr>
            <p:ph type="sldNum" sz="quarter" idx="12"/>
          </p:nvPr>
        </p:nvSpPr>
        <p:spPr/>
        <p:txBody>
          <a:bodyPr/>
          <a:lstStyle/>
          <a:p>
            <a:fld id="{E7CFD187-BA7C-499C-A310-D8001DAC8D83}"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endParaRPr lang="de-DE"/>
          </a:p>
        </p:txBody>
      </p:sp>
      <p:sp>
        <p:nvSpPr>
          <p:cNvPr id="5" name="Zástupný symbol pro zápatí 4"/>
          <p:cNvSpPr>
            <a:spLocks noGrp="1"/>
          </p:cNvSpPr>
          <p:nvPr>
            <p:ph type="ftr" sz="quarter" idx="11"/>
          </p:nvPr>
        </p:nvSpPr>
        <p:spPr/>
        <p:txBody>
          <a:bodyPr/>
          <a:lstStyle/>
          <a:p>
            <a:endParaRPr lang="de-DE"/>
          </a:p>
        </p:txBody>
      </p:sp>
      <p:sp>
        <p:nvSpPr>
          <p:cNvPr id="6" name="Zástupný symbol pro číslo snímku 5"/>
          <p:cNvSpPr>
            <a:spLocks noGrp="1"/>
          </p:cNvSpPr>
          <p:nvPr>
            <p:ph type="sldNum" sz="quarter" idx="12"/>
          </p:nvPr>
        </p:nvSpPr>
        <p:spPr/>
        <p:txBody>
          <a:bodyPr/>
          <a:lstStyle/>
          <a:p>
            <a:fld id="{44ED028F-BCE2-4BD8-820C-A65A49B6E392}"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endParaRPr lang="de-DE"/>
          </a:p>
        </p:txBody>
      </p:sp>
      <p:sp>
        <p:nvSpPr>
          <p:cNvPr id="6" name="Zástupný symbol pro zápatí 5"/>
          <p:cNvSpPr>
            <a:spLocks noGrp="1"/>
          </p:cNvSpPr>
          <p:nvPr>
            <p:ph type="ftr" sz="quarter" idx="11"/>
          </p:nvPr>
        </p:nvSpPr>
        <p:spPr/>
        <p:txBody>
          <a:bodyPr/>
          <a:lstStyle/>
          <a:p>
            <a:endParaRPr lang="de-DE"/>
          </a:p>
        </p:txBody>
      </p:sp>
      <p:sp>
        <p:nvSpPr>
          <p:cNvPr id="7" name="Zástupný symbol pro číslo snímku 6"/>
          <p:cNvSpPr>
            <a:spLocks noGrp="1"/>
          </p:cNvSpPr>
          <p:nvPr>
            <p:ph type="sldNum" sz="quarter" idx="12"/>
          </p:nvPr>
        </p:nvSpPr>
        <p:spPr/>
        <p:txBody>
          <a:bodyPr/>
          <a:lstStyle/>
          <a:p>
            <a:fld id="{D303152B-A852-4EEE-AA7F-2BCFA863419A}"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endParaRPr lang="de-DE"/>
          </a:p>
        </p:txBody>
      </p:sp>
      <p:sp>
        <p:nvSpPr>
          <p:cNvPr id="8" name="Zástupný symbol pro zápatí 7"/>
          <p:cNvSpPr>
            <a:spLocks noGrp="1"/>
          </p:cNvSpPr>
          <p:nvPr>
            <p:ph type="ftr" sz="quarter" idx="11"/>
          </p:nvPr>
        </p:nvSpPr>
        <p:spPr/>
        <p:txBody>
          <a:bodyPr/>
          <a:lstStyle/>
          <a:p>
            <a:endParaRPr lang="de-DE"/>
          </a:p>
        </p:txBody>
      </p:sp>
      <p:sp>
        <p:nvSpPr>
          <p:cNvPr id="9" name="Zástupný symbol pro číslo snímku 8"/>
          <p:cNvSpPr>
            <a:spLocks noGrp="1"/>
          </p:cNvSpPr>
          <p:nvPr>
            <p:ph type="sldNum" sz="quarter" idx="12"/>
          </p:nvPr>
        </p:nvSpPr>
        <p:spPr/>
        <p:txBody>
          <a:bodyPr/>
          <a:lstStyle/>
          <a:p>
            <a:fld id="{B2C96E50-19CE-4A74-B668-0D506966E3ED}"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endParaRPr lang="de-DE"/>
          </a:p>
        </p:txBody>
      </p:sp>
      <p:sp>
        <p:nvSpPr>
          <p:cNvPr id="4" name="Zástupný symbol pro zápatí 3"/>
          <p:cNvSpPr>
            <a:spLocks noGrp="1"/>
          </p:cNvSpPr>
          <p:nvPr>
            <p:ph type="ftr" sz="quarter" idx="11"/>
          </p:nvPr>
        </p:nvSpPr>
        <p:spPr/>
        <p:txBody>
          <a:bodyPr/>
          <a:lstStyle/>
          <a:p>
            <a:endParaRPr lang="de-DE"/>
          </a:p>
        </p:txBody>
      </p:sp>
      <p:sp>
        <p:nvSpPr>
          <p:cNvPr id="5" name="Zástupný symbol pro číslo snímku 4"/>
          <p:cNvSpPr>
            <a:spLocks noGrp="1"/>
          </p:cNvSpPr>
          <p:nvPr>
            <p:ph type="sldNum" sz="quarter" idx="12"/>
          </p:nvPr>
        </p:nvSpPr>
        <p:spPr/>
        <p:txBody>
          <a:bodyPr/>
          <a:lstStyle/>
          <a:p>
            <a:fld id="{D4E14518-9C3A-4B53-A2F7-09B0EC8D7E9C}"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endParaRPr lang="de-DE"/>
          </a:p>
        </p:txBody>
      </p:sp>
      <p:sp>
        <p:nvSpPr>
          <p:cNvPr id="3" name="Zástupný symbol pro zápatí 2"/>
          <p:cNvSpPr>
            <a:spLocks noGrp="1"/>
          </p:cNvSpPr>
          <p:nvPr>
            <p:ph type="ftr" sz="quarter" idx="11"/>
          </p:nvPr>
        </p:nvSpPr>
        <p:spPr/>
        <p:txBody>
          <a:bodyPr/>
          <a:lstStyle/>
          <a:p>
            <a:endParaRPr lang="de-DE"/>
          </a:p>
        </p:txBody>
      </p:sp>
      <p:sp>
        <p:nvSpPr>
          <p:cNvPr id="4" name="Zástupný symbol pro číslo snímku 3"/>
          <p:cNvSpPr>
            <a:spLocks noGrp="1"/>
          </p:cNvSpPr>
          <p:nvPr>
            <p:ph type="sldNum" sz="quarter" idx="12"/>
          </p:nvPr>
        </p:nvSpPr>
        <p:spPr/>
        <p:txBody>
          <a:bodyPr/>
          <a:lstStyle/>
          <a:p>
            <a:fld id="{3C489362-E80F-43CD-9EDB-986A55FA51A0}"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endParaRPr lang="de-DE"/>
          </a:p>
        </p:txBody>
      </p:sp>
      <p:sp>
        <p:nvSpPr>
          <p:cNvPr id="6" name="Zástupný symbol pro zápatí 5"/>
          <p:cNvSpPr>
            <a:spLocks noGrp="1"/>
          </p:cNvSpPr>
          <p:nvPr>
            <p:ph type="ftr" sz="quarter" idx="11"/>
          </p:nvPr>
        </p:nvSpPr>
        <p:spPr/>
        <p:txBody>
          <a:bodyPr/>
          <a:lstStyle/>
          <a:p>
            <a:endParaRPr lang="de-DE"/>
          </a:p>
        </p:txBody>
      </p:sp>
      <p:sp>
        <p:nvSpPr>
          <p:cNvPr id="7" name="Zástupný symbol pro číslo snímku 6"/>
          <p:cNvSpPr>
            <a:spLocks noGrp="1"/>
          </p:cNvSpPr>
          <p:nvPr>
            <p:ph type="sldNum" sz="quarter" idx="12"/>
          </p:nvPr>
        </p:nvSpPr>
        <p:spPr/>
        <p:txBody>
          <a:bodyPr/>
          <a:lstStyle/>
          <a:p>
            <a:fld id="{9B7C58C5-581A-4F5B-93A7-70533FDB826E}"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endParaRPr lang="de-DE"/>
          </a:p>
        </p:txBody>
      </p:sp>
      <p:sp>
        <p:nvSpPr>
          <p:cNvPr id="6" name="Zástupný symbol pro zápatí 5"/>
          <p:cNvSpPr>
            <a:spLocks noGrp="1"/>
          </p:cNvSpPr>
          <p:nvPr>
            <p:ph type="ftr" sz="quarter" idx="11"/>
          </p:nvPr>
        </p:nvSpPr>
        <p:spPr/>
        <p:txBody>
          <a:bodyPr/>
          <a:lstStyle/>
          <a:p>
            <a:endParaRPr lang="de-DE"/>
          </a:p>
        </p:txBody>
      </p:sp>
      <p:sp>
        <p:nvSpPr>
          <p:cNvPr id="7" name="Zástupný symbol pro číslo snímku 6"/>
          <p:cNvSpPr>
            <a:spLocks noGrp="1"/>
          </p:cNvSpPr>
          <p:nvPr>
            <p:ph type="sldNum" sz="quarter" idx="12"/>
          </p:nvPr>
        </p:nvSpPr>
        <p:spPr/>
        <p:txBody>
          <a:bodyPr/>
          <a:lstStyle/>
          <a:p>
            <a:fld id="{597A2F5B-40A3-4FFA-9FCC-1262347F9ADB}"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E571F-8C86-4D8E-A83D-C84A9F523409}"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9" r:id="rId12"/>
    <p:sldLayoutId id="2147483680" r:id="rId13"/>
    <p:sldLayoutId id="2147483681" r:id="rId14"/>
    <p:sldLayoutId id="2147483682"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vorleser.net/html/grimm.html" TargetMode="Externa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germazope.uni-trier.de/Projects/HHP" TargetMode="External"/><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cs-CZ" dirty="0" smtClean="0"/>
              <a:t>08 Romantik</a:t>
            </a:r>
            <a:endParaRPr lang="de-AT" dirty="0"/>
          </a:p>
        </p:txBody>
      </p:sp>
      <p:sp>
        <p:nvSpPr>
          <p:cNvPr id="2051" name="Rectangle 3"/>
          <p:cNvSpPr>
            <a:spLocks noGrp="1" noChangeArrowheads="1"/>
          </p:cNvSpPr>
          <p:nvPr>
            <p:ph type="subTitle" idx="1"/>
          </p:nvPr>
        </p:nvSpPr>
        <p:spPr/>
        <p:txBody>
          <a:bodyPr/>
          <a:lstStyle/>
          <a:p>
            <a:r>
              <a:rPr lang="cs-CZ" dirty="0" err="1" smtClean="0"/>
              <a:t>Ende</a:t>
            </a:r>
            <a:r>
              <a:rPr lang="cs-CZ" dirty="0" smtClean="0"/>
              <a:t> 18. Jh. bis 1830er </a:t>
            </a:r>
            <a:r>
              <a:rPr lang="cs-CZ" dirty="0" err="1" smtClean="0"/>
              <a:t>Jahre</a:t>
            </a:r>
            <a:r>
              <a:rPr lang="de-AT" dirty="0" smtClean="0"/>
              <a:t>. </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normAutofit fontScale="90000"/>
          </a:bodyPr>
          <a:lstStyle/>
          <a:p>
            <a:r>
              <a:rPr lang="de-AT"/>
              <a:t>Heidelberger Romantik (1804-1808)</a:t>
            </a:r>
            <a:endParaRPr lang="de-DE"/>
          </a:p>
        </p:txBody>
      </p:sp>
      <p:sp>
        <p:nvSpPr>
          <p:cNvPr id="4103" name="Rectangle 7"/>
          <p:cNvSpPr>
            <a:spLocks noGrp="1" noChangeArrowheads="1"/>
          </p:cNvSpPr>
          <p:nvPr>
            <p:ph type="body" sz="half" idx="1"/>
          </p:nvPr>
        </p:nvSpPr>
        <p:spPr>
          <a:xfrm>
            <a:off x="457200" y="1600200"/>
            <a:ext cx="8229600" cy="1900238"/>
          </a:xfrm>
        </p:spPr>
        <p:txBody>
          <a:bodyPr/>
          <a:lstStyle/>
          <a:p>
            <a:pPr>
              <a:lnSpc>
                <a:spcPct val="90000"/>
              </a:lnSpc>
            </a:pPr>
            <a:r>
              <a:rPr lang="cs-CZ" sz="2400"/>
              <a:t>Jena:</a:t>
            </a:r>
            <a:r>
              <a:rPr lang="de-AT" sz="2400"/>
              <a:t> Philosophie, Romanfragmente, Lyrik von Novalis. (Hölderlin). </a:t>
            </a:r>
          </a:p>
          <a:p>
            <a:pPr>
              <a:lnSpc>
                <a:spcPct val="90000"/>
              </a:lnSpc>
            </a:pPr>
            <a:r>
              <a:rPr lang="de-AT" sz="2400"/>
              <a:t>Heidelberg: Mittelalter, Folkloristik („Des Knaben Wunderhorn“, „Kinder- und Hausmärchen“), Philologie. </a:t>
            </a:r>
            <a:endParaRPr lang="de-DE" sz="2400"/>
          </a:p>
        </p:txBody>
      </p:sp>
      <p:pic>
        <p:nvPicPr>
          <p:cNvPr id="4105" name="Picture 9" descr="Heidelberg1800"/>
          <p:cNvPicPr>
            <a:picLocks noGrp="1" noChangeAspect="1" noChangeArrowheads="1"/>
          </p:cNvPicPr>
          <p:nvPr>
            <p:ph sz="half" idx="2"/>
          </p:nvPr>
        </p:nvPicPr>
        <p:blipFill>
          <a:blip r:embed="rId2" cstate="print"/>
          <a:srcRect/>
          <a:stretch>
            <a:fillRect/>
          </a:stretch>
        </p:blipFill>
        <p:spPr>
          <a:xfrm>
            <a:off x="2195513" y="3357563"/>
            <a:ext cx="4919662" cy="3340100"/>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de-AT" sz="2800"/>
              <a:t>(Vor allem Volkslieder, gesammelt von) Clemens Brentano und Achim von Arnim: </a:t>
            </a:r>
            <a:r>
              <a:rPr lang="de-AT" sz="2800" b="1"/>
              <a:t>Des Knaben Wunderhorn. Alte deutsche Lieder</a:t>
            </a:r>
            <a:r>
              <a:rPr lang="de-AT" sz="2800"/>
              <a:t> (3 Bände,</a:t>
            </a:r>
            <a:r>
              <a:rPr lang="de-AT" sz="2800" b="1"/>
              <a:t> </a:t>
            </a:r>
            <a:r>
              <a:rPr lang="de-AT" sz="2800"/>
              <a:t>1806-8)</a:t>
            </a:r>
            <a:endParaRPr lang="de-DE" sz="2800"/>
          </a:p>
        </p:txBody>
      </p:sp>
      <p:sp>
        <p:nvSpPr>
          <p:cNvPr id="6148" name="Rectangle 4"/>
          <p:cNvSpPr>
            <a:spLocks noGrp="1" noChangeArrowheads="1"/>
          </p:cNvSpPr>
          <p:nvPr>
            <p:ph type="body" sz="half" idx="1"/>
          </p:nvPr>
        </p:nvSpPr>
        <p:spPr>
          <a:xfrm>
            <a:off x="179388" y="1484313"/>
            <a:ext cx="5545137" cy="5373687"/>
          </a:xfrm>
        </p:spPr>
        <p:txBody>
          <a:bodyPr/>
          <a:lstStyle/>
          <a:p>
            <a:pPr>
              <a:lnSpc>
                <a:spcPct val="80000"/>
              </a:lnSpc>
              <a:buFont typeface="Wingdings" pitchFamily="2" charset="2"/>
              <a:buNone/>
            </a:pPr>
            <a:r>
              <a:rPr lang="de-AT" sz="1800" dirty="0"/>
              <a:t>Entscheidender Einfluss auf die deutschsprachige Lyrik des ganzen 19. </a:t>
            </a:r>
            <a:r>
              <a:rPr lang="de-AT" sz="1800" dirty="0" err="1"/>
              <a:t>Jhs</a:t>
            </a:r>
            <a:r>
              <a:rPr lang="de-AT" sz="1800" dirty="0"/>
              <a:t>.</a:t>
            </a:r>
          </a:p>
          <a:p>
            <a:pPr>
              <a:lnSpc>
                <a:spcPct val="80000"/>
              </a:lnSpc>
              <a:buFont typeface="Wingdings" pitchFamily="2" charset="2"/>
              <a:buNone/>
            </a:pPr>
            <a:r>
              <a:rPr lang="de-AT" sz="1800" dirty="0"/>
              <a:t>Gesammelt vor allem im Rheinland, B+A zogen durchs Land wie Vagabunden/“Minnesänger“</a:t>
            </a:r>
          </a:p>
          <a:p>
            <a:pPr>
              <a:lnSpc>
                <a:spcPct val="80000"/>
              </a:lnSpc>
              <a:buFont typeface="Wingdings" pitchFamily="2" charset="2"/>
              <a:buNone/>
            </a:pPr>
            <a:r>
              <a:rPr lang="de-AT" sz="1800" dirty="0" smtClean="0"/>
              <a:t>Eine </a:t>
            </a:r>
            <a:r>
              <a:rPr lang="de-AT" sz="1800" dirty="0"/>
              <a:t>umfangreiche, gegliederte Sammlung, keine Auswahl: unterschiedlichste Gattungen nebeneinander (Minnesang, Ritterballaden, Barocklegenden, Schäferlyrik, Kirchenlieder, Soldatenlieder, Bänkellieder, Kinderlieder, Liebesdichtung usf.)</a:t>
            </a:r>
          </a:p>
          <a:p>
            <a:pPr>
              <a:lnSpc>
                <a:spcPct val="80000"/>
              </a:lnSpc>
              <a:buFont typeface="Wingdings" pitchFamily="2" charset="2"/>
              <a:buNone/>
            </a:pPr>
            <a:r>
              <a:rPr lang="de-AT" sz="1800" dirty="0" smtClean="0"/>
              <a:t>Vermischung </a:t>
            </a:r>
            <a:r>
              <a:rPr lang="de-AT" sz="1800" dirty="0"/>
              <a:t>von Kunst- und Volksdichtung.</a:t>
            </a:r>
          </a:p>
          <a:p>
            <a:pPr>
              <a:lnSpc>
                <a:spcPct val="80000"/>
              </a:lnSpc>
              <a:buFont typeface="Wingdings" pitchFamily="2" charset="2"/>
              <a:buNone/>
            </a:pPr>
            <a:r>
              <a:rPr lang="de-AT" sz="1800" dirty="0"/>
              <a:t>Romantische Utopien: Historismus, Wunschbild des natürlichen Menschen (und seiner Kunst), Hinwendung zum Volkshaften, Nationalen (nationale Vereinigung).</a:t>
            </a:r>
          </a:p>
          <a:p>
            <a:pPr>
              <a:lnSpc>
                <a:spcPct val="80000"/>
              </a:lnSpc>
              <a:buFont typeface="Wingdings" pitchFamily="2" charset="2"/>
              <a:buNone/>
            </a:pPr>
            <a:r>
              <a:rPr lang="de-AT" sz="1800" dirty="0"/>
              <a:t>Bekannte Vertonungen von Gustav Mahler.  </a:t>
            </a:r>
            <a:endParaRPr lang="de-DE" sz="1800" dirty="0"/>
          </a:p>
        </p:txBody>
      </p:sp>
      <p:pic>
        <p:nvPicPr>
          <p:cNvPr id="6150" name="Picture 6" descr="wunderhorn"/>
          <p:cNvPicPr>
            <a:picLocks noGrp="1" noChangeAspect="1" noChangeArrowheads="1"/>
          </p:cNvPicPr>
          <p:nvPr>
            <p:ph sz="half" idx="2"/>
          </p:nvPr>
        </p:nvPicPr>
        <p:blipFill>
          <a:blip r:embed="rId2" cstate="print"/>
          <a:stretch>
            <a:fillRect/>
          </a:stretch>
        </p:blipFill>
        <p:spPr>
          <a:xfrm>
            <a:off x="5940152" y="1392486"/>
            <a:ext cx="2831703" cy="4530725"/>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cs-CZ" dirty="0" err="1" smtClean="0"/>
              <a:t>Aus</a:t>
            </a:r>
            <a:r>
              <a:rPr lang="cs-CZ" dirty="0" smtClean="0"/>
              <a:t> </a:t>
            </a:r>
            <a:r>
              <a:rPr lang="cs-CZ" i="1" dirty="0" smtClean="0"/>
              <a:t>Des </a:t>
            </a:r>
            <a:r>
              <a:rPr lang="cs-CZ" i="1" dirty="0" err="1" smtClean="0"/>
              <a:t>Knaben</a:t>
            </a:r>
            <a:r>
              <a:rPr lang="cs-CZ" i="1" dirty="0" smtClean="0"/>
              <a:t> </a:t>
            </a:r>
            <a:r>
              <a:rPr lang="cs-CZ" i="1" dirty="0" err="1" smtClean="0"/>
              <a:t>Wunderhorn</a:t>
            </a:r>
            <a:r>
              <a:rPr lang="cs-CZ" i="1" dirty="0" smtClean="0"/>
              <a:t>: </a:t>
            </a:r>
            <a:br>
              <a:rPr lang="cs-CZ" i="1" dirty="0" smtClean="0"/>
            </a:br>
            <a:r>
              <a:rPr lang="de-AT" dirty="0" smtClean="0"/>
              <a:t>Wenn </a:t>
            </a:r>
            <a:r>
              <a:rPr lang="de-AT" dirty="0"/>
              <a:t>ich ein Vöglein wär</a:t>
            </a:r>
            <a:endParaRPr lang="de-DE" dirty="0"/>
          </a:p>
        </p:txBody>
      </p:sp>
      <p:sp>
        <p:nvSpPr>
          <p:cNvPr id="20484" name="Rectangle 4"/>
          <p:cNvSpPr>
            <a:spLocks noGrp="1" noChangeArrowheads="1"/>
          </p:cNvSpPr>
          <p:nvPr>
            <p:ph type="body" sz="half" idx="1"/>
          </p:nvPr>
        </p:nvSpPr>
        <p:spPr>
          <a:xfrm>
            <a:off x="971550" y="1600200"/>
            <a:ext cx="4186238" cy="5257800"/>
          </a:xfrm>
        </p:spPr>
        <p:txBody>
          <a:bodyPr/>
          <a:lstStyle/>
          <a:p>
            <a:pPr>
              <a:lnSpc>
                <a:spcPct val="80000"/>
              </a:lnSpc>
            </a:pPr>
            <a:r>
              <a:rPr lang="de-DE" sz="1400"/>
              <a:t>Wenn ich ein Vöglein wär </a:t>
            </a:r>
          </a:p>
          <a:p>
            <a:pPr>
              <a:lnSpc>
                <a:spcPct val="80000"/>
              </a:lnSpc>
            </a:pPr>
            <a:r>
              <a:rPr lang="de-DE" sz="1400"/>
              <a:t>und auch zwei Flügel hätt,</a:t>
            </a:r>
          </a:p>
          <a:p>
            <a:pPr>
              <a:lnSpc>
                <a:spcPct val="80000"/>
              </a:lnSpc>
            </a:pPr>
            <a:r>
              <a:rPr lang="de-DE" sz="1400"/>
              <a:t>flög ich zu dir,</a:t>
            </a:r>
          </a:p>
          <a:p>
            <a:pPr>
              <a:lnSpc>
                <a:spcPct val="80000"/>
              </a:lnSpc>
            </a:pPr>
            <a:r>
              <a:rPr lang="de-DE" sz="1400"/>
              <a:t>weil´s aber nicht kann sein </a:t>
            </a:r>
          </a:p>
          <a:p>
            <a:pPr>
              <a:lnSpc>
                <a:spcPct val="80000"/>
              </a:lnSpc>
            </a:pPr>
            <a:r>
              <a:rPr lang="de-DE" sz="1400"/>
              <a:t>bleib ich allhier.</a:t>
            </a:r>
          </a:p>
          <a:p>
            <a:pPr>
              <a:lnSpc>
                <a:spcPct val="80000"/>
              </a:lnSpc>
            </a:pPr>
            <a:r>
              <a:rPr lang="de-DE" sz="1400"/>
              <a:t/>
            </a:r>
            <a:br>
              <a:rPr lang="de-DE" sz="1400"/>
            </a:br>
            <a:r>
              <a:rPr lang="de-DE" sz="1400"/>
              <a:t>Bin ich gleich weit von dir, </a:t>
            </a:r>
          </a:p>
          <a:p>
            <a:pPr>
              <a:lnSpc>
                <a:spcPct val="80000"/>
              </a:lnSpc>
            </a:pPr>
            <a:r>
              <a:rPr lang="de-DE" sz="1400"/>
              <a:t>bin doch im Traum bei dir</a:t>
            </a:r>
          </a:p>
          <a:p>
            <a:pPr>
              <a:lnSpc>
                <a:spcPct val="80000"/>
              </a:lnSpc>
            </a:pPr>
            <a:r>
              <a:rPr lang="de-DE" sz="1400"/>
              <a:t>und red´ mit dir.</a:t>
            </a:r>
          </a:p>
          <a:p>
            <a:pPr>
              <a:lnSpc>
                <a:spcPct val="80000"/>
              </a:lnSpc>
            </a:pPr>
            <a:r>
              <a:rPr lang="de-DE" sz="1400"/>
              <a:t>Wenn ich erwachen tu bin ich allein.</a:t>
            </a:r>
          </a:p>
          <a:p>
            <a:pPr>
              <a:lnSpc>
                <a:spcPct val="80000"/>
              </a:lnSpc>
            </a:pPr>
            <a:r>
              <a:rPr lang="de-DE" sz="1400"/>
              <a:t/>
            </a:r>
            <a:br>
              <a:rPr lang="de-DE" sz="1400"/>
            </a:br>
            <a:r>
              <a:rPr lang="de-DE" sz="1400"/>
              <a:t>Es vergeht kein Stund in der Nacht, </a:t>
            </a:r>
          </a:p>
          <a:p>
            <a:pPr>
              <a:lnSpc>
                <a:spcPct val="80000"/>
              </a:lnSpc>
            </a:pPr>
            <a:r>
              <a:rPr lang="de-DE" sz="1400"/>
              <a:t>da nicht mein Herz erwacht</a:t>
            </a:r>
          </a:p>
          <a:p>
            <a:pPr>
              <a:lnSpc>
                <a:spcPct val="80000"/>
              </a:lnSpc>
            </a:pPr>
            <a:r>
              <a:rPr lang="de-DE" sz="1400"/>
              <a:t>und an dich denkt,</a:t>
            </a:r>
          </a:p>
          <a:p>
            <a:pPr>
              <a:lnSpc>
                <a:spcPct val="80000"/>
              </a:lnSpc>
            </a:pPr>
            <a:r>
              <a:rPr lang="de-DE" sz="1400"/>
              <a:t>daß du mir tausendmal </a:t>
            </a:r>
          </a:p>
          <a:p>
            <a:pPr>
              <a:lnSpc>
                <a:spcPct val="80000"/>
              </a:lnSpc>
            </a:pPr>
            <a:r>
              <a:rPr lang="de-DE" sz="1400"/>
              <a:t>dein Herz geschenkt.</a:t>
            </a:r>
          </a:p>
          <a:p>
            <a:pPr>
              <a:lnSpc>
                <a:spcPct val="80000"/>
              </a:lnSpc>
            </a:pPr>
            <a:r>
              <a:rPr lang="de-DE" sz="1400"/>
              <a:t/>
            </a:r>
            <a:br>
              <a:rPr lang="de-DE" sz="1400"/>
            </a:br>
            <a:r>
              <a:rPr lang="de-DE" sz="1400"/>
              <a:t>In meinem Gärtelein </a:t>
            </a:r>
          </a:p>
          <a:p>
            <a:pPr>
              <a:lnSpc>
                <a:spcPct val="80000"/>
              </a:lnSpc>
            </a:pPr>
            <a:r>
              <a:rPr lang="de-DE" sz="1400"/>
              <a:t>blüht ein schön´s Blümelein:</a:t>
            </a:r>
          </a:p>
          <a:p>
            <a:pPr>
              <a:lnSpc>
                <a:spcPct val="80000"/>
              </a:lnSpc>
            </a:pPr>
            <a:r>
              <a:rPr lang="de-DE" sz="1400"/>
              <a:t>Vergiß nicht mein !</a:t>
            </a:r>
          </a:p>
          <a:p>
            <a:pPr>
              <a:lnSpc>
                <a:spcPct val="80000"/>
              </a:lnSpc>
            </a:pPr>
            <a:r>
              <a:rPr lang="de-DE" sz="1400"/>
              <a:t>Dies Blümlein leg ans Herz </a:t>
            </a:r>
          </a:p>
          <a:p>
            <a:pPr>
              <a:lnSpc>
                <a:spcPct val="80000"/>
              </a:lnSpc>
            </a:pPr>
            <a:r>
              <a:rPr lang="de-DE" sz="1400"/>
              <a:t>und denke mein !</a:t>
            </a:r>
          </a:p>
        </p:txBody>
      </p:sp>
      <p:pic>
        <p:nvPicPr>
          <p:cNvPr id="20486" name="Picture 6" descr="frauamfenster"/>
          <p:cNvPicPr>
            <a:picLocks noGrp="1" noChangeAspect="1" noChangeArrowheads="1"/>
          </p:cNvPicPr>
          <p:nvPr>
            <p:ph sz="half" idx="2"/>
          </p:nvPr>
        </p:nvPicPr>
        <p:blipFill>
          <a:blip r:embed="rId2" cstate="print"/>
          <a:srcRect/>
          <a:stretch>
            <a:fillRect/>
          </a:stretch>
        </p:blipFill>
        <p:spPr>
          <a:xfrm>
            <a:off x="5364163" y="2060575"/>
            <a:ext cx="2414587" cy="3360738"/>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de-AT" sz="4000"/>
              <a:t>Clemens Brentano, Achim von Arnim</a:t>
            </a:r>
            <a:endParaRPr lang="de-DE" sz="4000"/>
          </a:p>
        </p:txBody>
      </p:sp>
      <p:sp>
        <p:nvSpPr>
          <p:cNvPr id="7172" name="Rectangle 4"/>
          <p:cNvSpPr>
            <a:spLocks noGrp="1" noChangeArrowheads="1"/>
          </p:cNvSpPr>
          <p:nvPr>
            <p:ph type="body" sz="half" idx="1"/>
          </p:nvPr>
        </p:nvSpPr>
        <p:spPr>
          <a:xfrm>
            <a:off x="457200" y="1600200"/>
            <a:ext cx="4038600" cy="5068888"/>
          </a:xfrm>
        </p:spPr>
        <p:txBody>
          <a:bodyPr/>
          <a:lstStyle/>
          <a:p>
            <a:pPr>
              <a:lnSpc>
                <a:spcPct val="80000"/>
              </a:lnSpc>
              <a:buFont typeface="Wingdings" pitchFamily="2" charset="2"/>
              <a:buNone/>
            </a:pPr>
            <a:r>
              <a:rPr lang="de-AT" sz="1800" b="1"/>
              <a:t>Clemens Brentano</a:t>
            </a:r>
            <a:r>
              <a:rPr lang="de-AT" sz="1800"/>
              <a:t> (1778-1842)</a:t>
            </a:r>
          </a:p>
          <a:p>
            <a:pPr>
              <a:lnSpc>
                <a:spcPct val="80000"/>
              </a:lnSpc>
              <a:buFont typeface="Wingdings" pitchFamily="2" charset="2"/>
              <a:buNone/>
            </a:pPr>
            <a:r>
              <a:rPr lang="de-AT" sz="1800"/>
              <a:t>	Studium in Jena, Anregungen von den Frühromantikern (Bildungsroman </a:t>
            </a:r>
            <a:r>
              <a:rPr lang="de-AT" sz="1800" i="1"/>
              <a:t>Godwi</a:t>
            </a:r>
            <a:r>
              <a:rPr lang="de-AT" sz="1800"/>
              <a:t>).</a:t>
            </a:r>
            <a:r>
              <a:rPr lang="de-AT" sz="1800" i="1"/>
              <a:t> </a:t>
            </a:r>
            <a:r>
              <a:rPr lang="de-AT" sz="1800"/>
              <a:t>Ehe mit Sophie Mereau. </a:t>
            </a:r>
            <a:r>
              <a:rPr lang="de-AT" sz="1800" i="1"/>
              <a:t>Geschichte vom braven Kasperl und schönen Annerl. </a:t>
            </a:r>
            <a:r>
              <a:rPr lang="de-AT" sz="1800"/>
              <a:t>Im Alter konservativ katholisch. Ab 1801 Freundschaft (und Wanderleben) mit</a:t>
            </a:r>
          </a:p>
          <a:p>
            <a:pPr>
              <a:lnSpc>
                <a:spcPct val="80000"/>
              </a:lnSpc>
              <a:buFont typeface="Wingdings" pitchFamily="2" charset="2"/>
              <a:buNone/>
            </a:pPr>
            <a:r>
              <a:rPr lang="de-AT" sz="1800" b="1"/>
              <a:t>Achim von Arnim</a:t>
            </a:r>
            <a:r>
              <a:rPr lang="de-AT" sz="1800"/>
              <a:t> (1781-1831). Arnim bearbeitete auch Prosaquellen: </a:t>
            </a:r>
            <a:r>
              <a:rPr lang="de-AT" sz="1800" i="1"/>
              <a:t>Trösteinsamkeit </a:t>
            </a:r>
            <a:r>
              <a:rPr lang="de-AT" sz="1800"/>
              <a:t>(1808). Ab 1814 auf Schloss Wiepersdorf, Ehe mit Bettina Brentano. </a:t>
            </a:r>
            <a:r>
              <a:rPr lang="de-AT" sz="1800" i="1"/>
              <a:t>Die Kronenwächter, Der tolle Invalide auf dem Fort Ratonneau.</a:t>
            </a:r>
          </a:p>
          <a:p>
            <a:pPr>
              <a:lnSpc>
                <a:spcPct val="80000"/>
              </a:lnSpc>
              <a:buFont typeface="Wingdings" pitchFamily="2" charset="2"/>
              <a:buNone/>
            </a:pPr>
            <a:r>
              <a:rPr lang="de-AT" sz="1800"/>
              <a:t> </a:t>
            </a:r>
            <a:endParaRPr lang="de-DE" sz="1800"/>
          </a:p>
        </p:txBody>
      </p:sp>
      <p:pic>
        <p:nvPicPr>
          <p:cNvPr id="7175" name="Picture 7" descr="brentano_clemens"/>
          <p:cNvPicPr>
            <a:picLocks noGrp="1" noChangeAspect="1" noChangeArrowheads="1"/>
          </p:cNvPicPr>
          <p:nvPr>
            <p:ph sz="quarter" idx="2"/>
          </p:nvPr>
        </p:nvPicPr>
        <p:blipFill>
          <a:blip r:embed="rId2" cstate="print"/>
          <a:srcRect/>
          <a:stretch>
            <a:fillRect/>
          </a:stretch>
        </p:blipFill>
        <p:spPr>
          <a:xfrm>
            <a:off x="4643438" y="1557338"/>
            <a:ext cx="2559050" cy="3055937"/>
          </a:xfrm>
          <a:noFill/>
          <a:ln/>
        </p:spPr>
      </p:pic>
      <p:pic>
        <p:nvPicPr>
          <p:cNvPr id="7176" name="Picture 8" descr="arnim_achim"/>
          <p:cNvPicPr>
            <a:picLocks noGrp="1" noChangeAspect="1" noChangeArrowheads="1"/>
          </p:cNvPicPr>
          <p:nvPr>
            <p:ph sz="quarter" idx="3"/>
          </p:nvPr>
        </p:nvPicPr>
        <p:blipFill>
          <a:blip r:embed="rId3" cstate="print"/>
          <a:stretch>
            <a:fillRect/>
          </a:stretch>
        </p:blipFill>
        <p:spPr>
          <a:xfrm>
            <a:off x="6210300" y="4522756"/>
            <a:ext cx="914400" cy="1027176"/>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de-AT" sz="4000"/>
              <a:t>Clemens Brentano: </a:t>
            </a:r>
            <a:r>
              <a:rPr lang="cs-CZ" sz="4000"/>
              <a:t>Der Spinnerin L</a:t>
            </a:r>
            <a:r>
              <a:rPr lang="de-AT" sz="4000"/>
              <a:t>i</a:t>
            </a:r>
            <a:r>
              <a:rPr lang="cs-CZ" sz="4000"/>
              <a:t>ed</a:t>
            </a:r>
            <a:endParaRPr lang="de-DE" sz="4000"/>
          </a:p>
        </p:txBody>
      </p:sp>
      <p:sp>
        <p:nvSpPr>
          <p:cNvPr id="24580" name="Rectangle 4"/>
          <p:cNvSpPr>
            <a:spLocks noGrp="1" noChangeArrowheads="1"/>
          </p:cNvSpPr>
          <p:nvPr>
            <p:ph type="body" sz="half" idx="1"/>
          </p:nvPr>
        </p:nvSpPr>
        <p:spPr>
          <a:xfrm>
            <a:off x="457200" y="1600200"/>
            <a:ext cx="4038600" cy="5257800"/>
          </a:xfrm>
        </p:spPr>
        <p:txBody>
          <a:bodyPr/>
          <a:lstStyle/>
          <a:p>
            <a:pPr>
              <a:lnSpc>
                <a:spcPct val="80000"/>
              </a:lnSpc>
            </a:pPr>
            <a:r>
              <a:rPr lang="de-DE" sz="1600"/>
              <a:t>Es sang vor langen Jahren</a:t>
            </a:r>
            <a:br>
              <a:rPr lang="de-DE" sz="1600"/>
            </a:br>
            <a:r>
              <a:rPr lang="de-DE" sz="1600"/>
              <a:t>Wohl auch die Nachtigall!</a:t>
            </a:r>
            <a:br>
              <a:rPr lang="de-DE" sz="1600"/>
            </a:br>
            <a:r>
              <a:rPr lang="de-DE" sz="1600"/>
              <a:t>Das war wohl süßer Schall,</a:t>
            </a:r>
            <a:br>
              <a:rPr lang="de-DE" sz="1600"/>
            </a:br>
            <a:r>
              <a:rPr lang="de-DE" sz="1600"/>
              <a:t>Da wir zusammen waren.  </a:t>
            </a:r>
          </a:p>
          <a:p>
            <a:pPr>
              <a:lnSpc>
                <a:spcPct val="80000"/>
              </a:lnSpc>
            </a:pPr>
            <a:r>
              <a:rPr lang="de-DE" sz="1600"/>
              <a:t>Ich sing' und kann nicht weinen,</a:t>
            </a:r>
            <a:br>
              <a:rPr lang="de-DE" sz="1600"/>
            </a:br>
            <a:r>
              <a:rPr lang="de-DE" sz="1600"/>
              <a:t>Und spinne so allein,</a:t>
            </a:r>
            <a:br>
              <a:rPr lang="de-DE" sz="1600"/>
            </a:br>
            <a:r>
              <a:rPr lang="de-DE" sz="1600"/>
              <a:t>Den Faden klar und rein</a:t>
            </a:r>
            <a:br>
              <a:rPr lang="de-DE" sz="1600"/>
            </a:br>
            <a:r>
              <a:rPr lang="de-DE" sz="1600"/>
              <a:t>So lang' der Mond wird scheinen. </a:t>
            </a:r>
          </a:p>
          <a:p>
            <a:pPr>
              <a:lnSpc>
                <a:spcPct val="80000"/>
              </a:lnSpc>
            </a:pPr>
            <a:r>
              <a:rPr lang="de-DE" sz="1600"/>
              <a:t>Als wir zusammen waren,</a:t>
            </a:r>
            <a:br>
              <a:rPr lang="de-DE" sz="1600"/>
            </a:br>
            <a:r>
              <a:rPr lang="de-DE" sz="1600"/>
              <a:t>Da sang die Nachtigall;</a:t>
            </a:r>
            <a:br>
              <a:rPr lang="de-DE" sz="1600"/>
            </a:br>
            <a:r>
              <a:rPr lang="de-DE" sz="1600"/>
              <a:t>Nun wartet mich ihr Schall,</a:t>
            </a:r>
            <a:br>
              <a:rPr lang="de-DE" sz="1600"/>
            </a:br>
            <a:r>
              <a:rPr lang="de-DE" sz="1600"/>
              <a:t>Da du von mir gefahren. </a:t>
            </a:r>
          </a:p>
          <a:p>
            <a:pPr>
              <a:lnSpc>
                <a:spcPct val="80000"/>
              </a:lnSpc>
            </a:pPr>
            <a:r>
              <a:rPr lang="de-DE" sz="1600"/>
              <a:t>So oft der Mond mag scheinen,</a:t>
            </a:r>
            <a:br>
              <a:rPr lang="de-DE" sz="1600"/>
            </a:br>
            <a:r>
              <a:rPr lang="de-DE" sz="1600"/>
              <a:t>Denk ich wohl dein allein.</a:t>
            </a:r>
            <a:br>
              <a:rPr lang="de-DE" sz="1600"/>
            </a:br>
            <a:r>
              <a:rPr lang="de-DE" sz="1600"/>
              <a:t>Mein Herz ist klar und rein -</a:t>
            </a:r>
            <a:br>
              <a:rPr lang="de-DE" sz="1600"/>
            </a:br>
            <a:r>
              <a:rPr lang="de-DE" sz="1600"/>
              <a:t>Gott wolle uns vereinen. </a:t>
            </a:r>
          </a:p>
          <a:p>
            <a:pPr>
              <a:lnSpc>
                <a:spcPct val="80000"/>
              </a:lnSpc>
            </a:pPr>
            <a:r>
              <a:rPr lang="de-DE" sz="1600"/>
              <a:t>Seit du von mir gefahren,</a:t>
            </a:r>
            <a:br>
              <a:rPr lang="de-DE" sz="1600"/>
            </a:br>
            <a:r>
              <a:rPr lang="de-DE" sz="1600"/>
              <a:t>Singt stets die Nachtigall;</a:t>
            </a:r>
            <a:br>
              <a:rPr lang="de-DE" sz="1600"/>
            </a:br>
            <a:r>
              <a:rPr lang="de-DE" sz="1600"/>
              <a:t>Ich denk bei ihren Schall,</a:t>
            </a:r>
            <a:br>
              <a:rPr lang="de-DE" sz="1600"/>
            </a:br>
            <a:r>
              <a:rPr lang="de-DE" sz="1600"/>
              <a:t>Wie wir zusammen waren. </a:t>
            </a:r>
          </a:p>
          <a:p>
            <a:pPr>
              <a:lnSpc>
                <a:spcPct val="80000"/>
              </a:lnSpc>
            </a:pPr>
            <a:r>
              <a:rPr lang="de-DE" sz="1600"/>
              <a:t>Gott wolle uns vereinen!</a:t>
            </a:r>
            <a:br>
              <a:rPr lang="de-DE" sz="1600"/>
            </a:br>
            <a:r>
              <a:rPr lang="de-DE" sz="1600"/>
              <a:t>Hier spinn ich so allein.</a:t>
            </a:r>
            <a:br>
              <a:rPr lang="de-DE" sz="1600"/>
            </a:br>
            <a:r>
              <a:rPr lang="de-DE" sz="1600"/>
              <a:t>Der Mond scheint klar und rein;</a:t>
            </a:r>
            <a:br>
              <a:rPr lang="de-DE" sz="1600"/>
            </a:br>
            <a:r>
              <a:rPr lang="de-DE" sz="1600"/>
              <a:t>Ich sing und möchte weinen. </a:t>
            </a:r>
          </a:p>
        </p:txBody>
      </p:sp>
      <p:pic>
        <p:nvPicPr>
          <p:cNvPr id="24584" name="Picture 8" descr="3269L"/>
          <p:cNvPicPr>
            <a:picLocks noGrp="1" noChangeAspect="1" noChangeArrowheads="1"/>
          </p:cNvPicPr>
          <p:nvPr>
            <p:ph sz="half" idx="2"/>
          </p:nvPr>
        </p:nvPicPr>
        <p:blipFill>
          <a:blip r:embed="rId2" cstate="print"/>
          <a:stretch>
            <a:fillRect/>
          </a:stretch>
        </p:blipFill>
        <p:spPr>
          <a:xfrm>
            <a:off x="4920434" y="1600200"/>
            <a:ext cx="3494132" cy="4530725"/>
          </a:xfr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de-AT"/>
              <a:t>Jacob und Wilhelm Grimm</a:t>
            </a:r>
            <a:endParaRPr lang="de-DE"/>
          </a:p>
        </p:txBody>
      </p:sp>
      <p:sp>
        <p:nvSpPr>
          <p:cNvPr id="8199" name="Rectangle 7"/>
          <p:cNvSpPr>
            <a:spLocks noGrp="1" noChangeArrowheads="1"/>
          </p:cNvSpPr>
          <p:nvPr>
            <p:ph type="body" sz="half" idx="1"/>
          </p:nvPr>
        </p:nvSpPr>
        <p:spPr>
          <a:xfrm>
            <a:off x="457200" y="1412875"/>
            <a:ext cx="4330700" cy="5445125"/>
          </a:xfrm>
        </p:spPr>
        <p:txBody>
          <a:bodyPr/>
          <a:lstStyle/>
          <a:p>
            <a:pPr>
              <a:lnSpc>
                <a:spcPct val="80000"/>
              </a:lnSpc>
              <a:buFont typeface="Wingdings" pitchFamily="2" charset="2"/>
              <a:buNone/>
            </a:pPr>
            <a:r>
              <a:rPr lang="de-AT" sz="1600"/>
              <a:t>Romantische Wissenschaftler, die konsequentesten Romantiker. Sprachhistoriker und -wissenschaftler.</a:t>
            </a:r>
          </a:p>
          <a:p>
            <a:pPr>
              <a:lnSpc>
                <a:spcPct val="80000"/>
              </a:lnSpc>
              <a:buFont typeface="Wingdings" pitchFamily="2" charset="2"/>
              <a:buNone/>
            </a:pPr>
            <a:endParaRPr lang="de-AT" sz="1600" i="1"/>
          </a:p>
          <a:p>
            <a:pPr>
              <a:lnSpc>
                <a:spcPct val="80000"/>
              </a:lnSpc>
              <a:buFont typeface="Wingdings" pitchFamily="2" charset="2"/>
              <a:buNone/>
            </a:pPr>
            <a:r>
              <a:rPr lang="de-AT" sz="1600" i="1"/>
              <a:t>Kinder- und Hausmärchen</a:t>
            </a:r>
            <a:r>
              <a:rPr lang="de-AT" sz="1600"/>
              <a:t> (210 Texte, inspiriert durch Brentano. Die bekanntesten: Rotkäppchen, Schneewittchen, Rumpelstilzchen, Dornröschen, )</a:t>
            </a:r>
          </a:p>
          <a:p>
            <a:pPr>
              <a:lnSpc>
                <a:spcPct val="80000"/>
              </a:lnSpc>
              <a:buFont typeface="Wingdings" pitchFamily="2" charset="2"/>
              <a:buNone/>
            </a:pPr>
            <a:r>
              <a:rPr lang="de-AT" sz="1600" i="1"/>
              <a:t>Deutsche Sagen </a:t>
            </a:r>
            <a:r>
              <a:rPr lang="de-AT" sz="1600"/>
              <a:t>(600 Texte)</a:t>
            </a:r>
          </a:p>
          <a:p>
            <a:pPr>
              <a:lnSpc>
                <a:spcPct val="80000"/>
              </a:lnSpc>
              <a:buFont typeface="Wingdings" pitchFamily="2" charset="2"/>
              <a:buNone/>
            </a:pPr>
            <a:endParaRPr lang="de-AT" sz="1600"/>
          </a:p>
          <a:p>
            <a:pPr>
              <a:lnSpc>
                <a:spcPct val="80000"/>
              </a:lnSpc>
              <a:buFont typeface="Wingdings" pitchFamily="2" charset="2"/>
              <a:buNone/>
            </a:pPr>
            <a:r>
              <a:rPr lang="de-AT" sz="1600" i="1"/>
              <a:t>Deutsche Grammatik</a:t>
            </a:r>
          </a:p>
          <a:p>
            <a:pPr>
              <a:lnSpc>
                <a:spcPct val="80000"/>
              </a:lnSpc>
              <a:buFont typeface="Wingdings" pitchFamily="2" charset="2"/>
              <a:buNone/>
            </a:pPr>
            <a:r>
              <a:rPr lang="de-AT" sz="1600" i="1"/>
              <a:t>Deutsches Wörterbuch </a:t>
            </a:r>
            <a:r>
              <a:rPr lang="de-AT" sz="1600"/>
              <a:t>(1838-1960, Herkunft und Gebrauch eines jeden Wortes. Online-Version auf Webseite der Uni Trier).</a:t>
            </a:r>
            <a:endParaRPr lang="de-AT" sz="1600" i="1"/>
          </a:p>
          <a:p>
            <a:pPr>
              <a:lnSpc>
                <a:spcPct val="80000"/>
              </a:lnSpc>
              <a:buFont typeface="Wingdings" pitchFamily="2" charset="2"/>
              <a:buNone/>
            </a:pPr>
            <a:r>
              <a:rPr lang="de-AT" sz="1600" i="1"/>
              <a:t>Geschichte der deutschen Sprache</a:t>
            </a:r>
          </a:p>
          <a:p>
            <a:pPr>
              <a:lnSpc>
                <a:spcPct val="80000"/>
              </a:lnSpc>
              <a:buFont typeface="Wingdings" pitchFamily="2" charset="2"/>
              <a:buNone/>
            </a:pPr>
            <a:endParaRPr lang="de-AT" sz="1600" i="1"/>
          </a:p>
          <a:p>
            <a:pPr>
              <a:lnSpc>
                <a:spcPct val="80000"/>
              </a:lnSpc>
              <a:buFont typeface="Wingdings" pitchFamily="2" charset="2"/>
              <a:buNone/>
            </a:pPr>
            <a:r>
              <a:rPr lang="de-AT" sz="1600"/>
              <a:t>20 kostenlose Hörbücher bei </a:t>
            </a:r>
            <a:r>
              <a:rPr lang="de-AT" sz="1600">
                <a:hlinkClick r:id="rId2"/>
              </a:rPr>
              <a:t>http://www.vorleser.net/html/grimm.html</a:t>
            </a:r>
            <a:r>
              <a:rPr lang="de-AT" sz="1600"/>
              <a:t> </a:t>
            </a:r>
          </a:p>
          <a:p>
            <a:pPr>
              <a:lnSpc>
                <a:spcPct val="80000"/>
              </a:lnSpc>
              <a:buFont typeface="Wingdings" pitchFamily="2" charset="2"/>
              <a:buNone/>
            </a:pPr>
            <a:r>
              <a:rPr lang="de-AT" sz="1600"/>
              <a:t>Verfilmung 2005 durch Terry Gilliam.</a:t>
            </a:r>
          </a:p>
          <a:p>
            <a:pPr>
              <a:lnSpc>
                <a:spcPct val="80000"/>
              </a:lnSpc>
              <a:buFont typeface="Wingdings" pitchFamily="2" charset="2"/>
              <a:buNone/>
            </a:pPr>
            <a:r>
              <a:rPr lang="de-AT" sz="1600" i="1"/>
              <a:t> </a:t>
            </a:r>
            <a:endParaRPr lang="de-DE" sz="1600" i="1"/>
          </a:p>
        </p:txBody>
      </p:sp>
      <p:pic>
        <p:nvPicPr>
          <p:cNvPr id="8198" name="Picture 6" descr="brothers_grimm"/>
          <p:cNvPicPr>
            <a:picLocks noGrp="1" noChangeAspect="1" noChangeArrowheads="1"/>
          </p:cNvPicPr>
          <p:nvPr>
            <p:ph sz="quarter" idx="2"/>
          </p:nvPr>
        </p:nvPicPr>
        <p:blipFill>
          <a:blip r:embed="rId3" cstate="print"/>
          <a:srcRect/>
          <a:stretch>
            <a:fillRect/>
          </a:stretch>
        </p:blipFill>
        <p:spPr>
          <a:xfrm>
            <a:off x="5724525" y="1268413"/>
            <a:ext cx="2927350" cy="2189162"/>
          </a:xfrm>
          <a:noFill/>
          <a:ln/>
        </p:spPr>
      </p:pic>
      <p:pic>
        <p:nvPicPr>
          <p:cNvPr id="8201" name="Picture 9" descr="grimm"/>
          <p:cNvPicPr>
            <a:picLocks noGrp="1" noChangeAspect="1" noChangeArrowheads="1"/>
          </p:cNvPicPr>
          <p:nvPr>
            <p:ph sz="quarter" idx="3"/>
          </p:nvPr>
        </p:nvPicPr>
        <p:blipFill>
          <a:blip r:embed="rId4" cstate="print"/>
          <a:srcRect/>
          <a:stretch>
            <a:fillRect/>
          </a:stretch>
        </p:blipFill>
        <p:spPr>
          <a:xfrm>
            <a:off x="4859338" y="3500438"/>
            <a:ext cx="2357437" cy="3122612"/>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de-AT" sz="3200"/>
              <a:t>Grausame Moral</a:t>
            </a:r>
            <a:br>
              <a:rPr lang="de-AT" sz="3200"/>
            </a:br>
            <a:r>
              <a:rPr lang="de-AT" sz="3200"/>
              <a:t> der Volksmärchen</a:t>
            </a:r>
            <a:endParaRPr lang="de-DE" sz="3200"/>
          </a:p>
        </p:txBody>
      </p:sp>
      <p:sp>
        <p:nvSpPr>
          <p:cNvPr id="27652" name="Rectangle 4"/>
          <p:cNvSpPr>
            <a:spLocks noGrp="1" noChangeArrowheads="1"/>
          </p:cNvSpPr>
          <p:nvPr>
            <p:ph type="body" sz="half" idx="1"/>
          </p:nvPr>
        </p:nvSpPr>
        <p:spPr>
          <a:xfrm>
            <a:off x="395288" y="2327275"/>
            <a:ext cx="4038600" cy="4530725"/>
          </a:xfrm>
        </p:spPr>
        <p:txBody>
          <a:bodyPr/>
          <a:lstStyle/>
          <a:p>
            <a:pPr>
              <a:lnSpc>
                <a:spcPct val="80000"/>
              </a:lnSpc>
            </a:pPr>
            <a:endParaRPr lang="de-DE" sz="1000" dirty="0"/>
          </a:p>
          <a:p>
            <a:pPr>
              <a:lnSpc>
                <a:spcPct val="80000"/>
              </a:lnSpc>
            </a:pPr>
            <a:endParaRPr lang="de-DE" sz="1000" dirty="0"/>
          </a:p>
          <a:p>
            <a:pPr>
              <a:lnSpc>
                <a:spcPct val="80000"/>
              </a:lnSpc>
            </a:pPr>
            <a:endParaRPr lang="de-DE" sz="1000" dirty="0"/>
          </a:p>
          <a:p>
            <a:pPr>
              <a:lnSpc>
                <a:spcPct val="80000"/>
              </a:lnSpc>
            </a:pPr>
            <a:endParaRPr lang="de-DE" sz="1000" dirty="0"/>
          </a:p>
          <a:p>
            <a:pPr>
              <a:lnSpc>
                <a:spcPct val="80000"/>
              </a:lnSpc>
            </a:pPr>
            <a:endParaRPr lang="de-DE" sz="1000" dirty="0"/>
          </a:p>
          <a:p>
            <a:pPr>
              <a:lnSpc>
                <a:spcPct val="80000"/>
              </a:lnSpc>
            </a:pPr>
            <a:endParaRPr lang="de-DE" sz="1000" dirty="0"/>
          </a:p>
          <a:p>
            <a:pPr>
              <a:lnSpc>
                <a:spcPct val="80000"/>
              </a:lnSpc>
            </a:pPr>
            <a:endParaRPr lang="de-DE" sz="1000" dirty="0"/>
          </a:p>
          <a:p>
            <a:pPr>
              <a:lnSpc>
                <a:spcPct val="80000"/>
              </a:lnSpc>
            </a:pPr>
            <a:endParaRPr lang="de-DE" sz="1000" dirty="0"/>
          </a:p>
          <a:p>
            <a:pPr>
              <a:lnSpc>
                <a:spcPct val="80000"/>
              </a:lnSpc>
            </a:pPr>
            <a:endParaRPr lang="de-DE" sz="1000" dirty="0"/>
          </a:p>
          <a:p>
            <a:pPr>
              <a:lnSpc>
                <a:spcPct val="80000"/>
              </a:lnSpc>
            </a:pPr>
            <a:endParaRPr lang="de-DE" sz="1000" dirty="0"/>
          </a:p>
          <a:p>
            <a:pPr>
              <a:lnSpc>
                <a:spcPct val="80000"/>
              </a:lnSpc>
            </a:pPr>
            <a:endParaRPr lang="de-DE" sz="1000" dirty="0"/>
          </a:p>
          <a:p>
            <a:pPr>
              <a:lnSpc>
                <a:spcPct val="80000"/>
              </a:lnSpc>
            </a:pPr>
            <a:endParaRPr lang="de-DE" sz="1000" dirty="0"/>
          </a:p>
          <a:p>
            <a:pPr>
              <a:lnSpc>
                <a:spcPct val="80000"/>
              </a:lnSpc>
            </a:pPr>
            <a:endParaRPr lang="de-DE" sz="1000" dirty="0"/>
          </a:p>
          <a:p>
            <a:pPr>
              <a:lnSpc>
                <a:spcPct val="80000"/>
              </a:lnSpc>
            </a:pPr>
            <a:endParaRPr lang="de-DE" sz="1000" dirty="0"/>
          </a:p>
          <a:p>
            <a:pPr>
              <a:lnSpc>
                <a:spcPct val="80000"/>
              </a:lnSpc>
            </a:pPr>
            <a:endParaRPr lang="de-DE" sz="1000" dirty="0"/>
          </a:p>
          <a:p>
            <a:pPr>
              <a:lnSpc>
                <a:spcPct val="80000"/>
              </a:lnSpc>
            </a:pPr>
            <a:r>
              <a:rPr lang="de-DE" sz="1000" b="1" dirty="0"/>
              <a:t>Der undankbare Sohn</a:t>
            </a:r>
          </a:p>
          <a:p>
            <a:pPr>
              <a:lnSpc>
                <a:spcPct val="80000"/>
              </a:lnSpc>
            </a:pPr>
            <a:r>
              <a:rPr lang="de-DE" sz="1000" dirty="0"/>
              <a:t>Es saß einmal ein Mann mit seiner Frau vor der Haustür, und sie hatten ein gebraten Huhn vor sich stehen und wollten das zusammen verzehren. Da sah der Mann, wie sein alter Vater daherkam, geschwind nahm er das Huhn und versteckte es, weil er ihm nichts davon gönnte. Der Alte kam, tat einen Trunk und ging fort. Nun wollte der Sohn das gebratene Huhn wieder auf den Tisch tragen, aber als er danach griff, war es eine große Kröte geworden, </a:t>
            </a:r>
            <a:r>
              <a:rPr lang="de-DE" sz="1000" b="1" dirty="0"/>
              <a:t>die sprang ihm ins Angesicht und saß da, und ging nicht wieder weg; </a:t>
            </a:r>
            <a:r>
              <a:rPr lang="de-DE" sz="1000" dirty="0"/>
              <a:t>und wenn sie jemand wegtun wollte, sah sie ihn giftig an, als wollte sie ihm ins Angesicht springen, so </a:t>
            </a:r>
            <a:r>
              <a:rPr lang="de-DE" sz="1000" dirty="0" err="1"/>
              <a:t>daß</a:t>
            </a:r>
            <a:r>
              <a:rPr lang="de-DE" sz="1000" dirty="0"/>
              <a:t> keiner sie anzurühren getraute. Und die Kröte </a:t>
            </a:r>
            <a:r>
              <a:rPr lang="de-DE" sz="1000" dirty="0" err="1"/>
              <a:t>mußte</a:t>
            </a:r>
            <a:r>
              <a:rPr lang="de-DE" sz="1000" dirty="0"/>
              <a:t> der undankbare Sohn alle Tage füttern, sonst fraß sie ihm aus seinem Angesicht; und also ging er ohne Ruhe in der Welt hin und her.</a:t>
            </a:r>
          </a:p>
        </p:txBody>
      </p:sp>
      <p:pic>
        <p:nvPicPr>
          <p:cNvPr id="27654" name="Picture 6" descr="kroete"/>
          <p:cNvPicPr>
            <a:picLocks noGrp="1" noChangeAspect="1" noChangeArrowheads="1"/>
          </p:cNvPicPr>
          <p:nvPr>
            <p:ph sz="half" idx="2"/>
          </p:nvPr>
        </p:nvPicPr>
        <p:blipFill>
          <a:blip r:embed="rId2" cstate="print"/>
          <a:srcRect/>
          <a:stretch>
            <a:fillRect/>
          </a:stretch>
        </p:blipFill>
        <p:spPr>
          <a:xfrm>
            <a:off x="4211960" y="1340768"/>
            <a:ext cx="4437641" cy="3276000"/>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de-AT"/>
              <a:t>Autorinnen der Romantik</a:t>
            </a:r>
            <a:endParaRPr lang="de-DE"/>
          </a:p>
        </p:txBody>
      </p:sp>
      <p:sp>
        <p:nvSpPr>
          <p:cNvPr id="9220" name="Rectangle 4"/>
          <p:cNvSpPr>
            <a:spLocks noGrp="1" noChangeArrowheads="1"/>
          </p:cNvSpPr>
          <p:nvPr>
            <p:ph type="body" sz="half" idx="1"/>
          </p:nvPr>
        </p:nvSpPr>
        <p:spPr/>
        <p:txBody>
          <a:bodyPr/>
          <a:lstStyle/>
          <a:p>
            <a:r>
              <a:rPr lang="de-AT" sz="2400"/>
              <a:t>Caroline Schlegel-Schelling</a:t>
            </a:r>
          </a:p>
          <a:p>
            <a:r>
              <a:rPr lang="de-AT" sz="2400"/>
              <a:t>Dorothea Veit-Schlegel</a:t>
            </a:r>
          </a:p>
          <a:p>
            <a:r>
              <a:rPr lang="de-AT" sz="2400"/>
              <a:t>Rahel Varnhagen</a:t>
            </a:r>
          </a:p>
          <a:p>
            <a:r>
              <a:rPr lang="de-AT" sz="2400"/>
              <a:t>Bettina von Arnim</a:t>
            </a:r>
          </a:p>
          <a:p>
            <a:r>
              <a:rPr lang="de-AT" sz="2400"/>
              <a:t>Sophie Mereau</a:t>
            </a:r>
          </a:p>
          <a:p>
            <a:r>
              <a:rPr lang="de-AT" sz="2400"/>
              <a:t>Karoline von Günderode (1780-1806)</a:t>
            </a:r>
          </a:p>
          <a:p>
            <a:endParaRPr lang="de-DE" sz="2400"/>
          </a:p>
        </p:txBody>
      </p:sp>
      <p:pic>
        <p:nvPicPr>
          <p:cNvPr id="9223" name="Picture 7" descr="guenderode"/>
          <p:cNvPicPr>
            <a:picLocks noGrp="1" noChangeAspect="1" noChangeArrowheads="1"/>
          </p:cNvPicPr>
          <p:nvPr>
            <p:ph sz="half" idx="2"/>
          </p:nvPr>
        </p:nvPicPr>
        <p:blipFill>
          <a:blip r:embed="rId2" cstate="print"/>
          <a:srcRect/>
          <a:stretch>
            <a:fillRect/>
          </a:stretch>
        </p:blipFill>
        <p:spPr>
          <a:xfrm>
            <a:off x="5003800" y="1628775"/>
            <a:ext cx="3036888" cy="4840288"/>
          </a:xfr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de-AT"/>
              <a:t>Günderode: Überall Liebe</a:t>
            </a:r>
            <a:endParaRPr lang="de-DE"/>
          </a:p>
        </p:txBody>
      </p:sp>
      <p:sp>
        <p:nvSpPr>
          <p:cNvPr id="30724" name="Rectangle 4"/>
          <p:cNvSpPr>
            <a:spLocks noGrp="1" noChangeArrowheads="1"/>
          </p:cNvSpPr>
          <p:nvPr>
            <p:ph type="body" sz="half" idx="1"/>
          </p:nvPr>
        </p:nvSpPr>
        <p:spPr>
          <a:xfrm>
            <a:off x="457200" y="1600200"/>
            <a:ext cx="6202363" cy="4530725"/>
          </a:xfrm>
        </p:spPr>
        <p:txBody>
          <a:bodyPr/>
          <a:lstStyle/>
          <a:p>
            <a:pPr>
              <a:lnSpc>
                <a:spcPct val="80000"/>
              </a:lnSpc>
            </a:pPr>
            <a:r>
              <a:rPr lang="de-DE" sz="1600"/>
              <a:t>Kann ich im Herzen heiße Wünsche tragen?</a:t>
            </a:r>
            <a:br>
              <a:rPr lang="de-DE" sz="1600"/>
            </a:br>
            <a:r>
              <a:rPr lang="de-DE" sz="1600"/>
              <a:t>Dabei des Lebens Blütenkränze sehn,</a:t>
            </a:r>
            <a:br>
              <a:rPr lang="de-DE" sz="1600"/>
            </a:br>
            <a:r>
              <a:rPr lang="de-DE" sz="1600"/>
              <a:t>Und unbekränzt daran vorübergehn,</a:t>
            </a:r>
            <a:br>
              <a:rPr lang="de-DE" sz="1600"/>
            </a:br>
            <a:r>
              <a:rPr lang="de-DE" sz="1600"/>
              <a:t>Und muß ich trauernd nicht in mir verzagen?</a:t>
            </a:r>
            <a:br>
              <a:rPr lang="de-DE" sz="1600"/>
            </a:br>
            <a:endParaRPr lang="de-DE" sz="1600"/>
          </a:p>
          <a:p>
            <a:pPr>
              <a:lnSpc>
                <a:spcPct val="80000"/>
              </a:lnSpc>
            </a:pPr>
            <a:r>
              <a:rPr lang="de-DE" sz="1600"/>
              <a:t>Soll frevelnd ich dem liebsten Wunsch entsagen?</a:t>
            </a:r>
            <a:br>
              <a:rPr lang="de-DE" sz="1600"/>
            </a:br>
            <a:r>
              <a:rPr lang="de-DE" sz="1600"/>
              <a:t>Soll mutig ich zum Schattenreiche gehn?</a:t>
            </a:r>
            <a:br>
              <a:rPr lang="de-DE" sz="1600"/>
            </a:br>
            <a:r>
              <a:rPr lang="de-DE" sz="1600"/>
              <a:t>Um andre Freuden, andre Götter flehn,</a:t>
            </a:r>
            <a:br>
              <a:rPr lang="de-DE" sz="1600"/>
            </a:br>
            <a:r>
              <a:rPr lang="de-DE" sz="1600"/>
              <a:t>Nach neuen Wonnen bei den Toten fragen?</a:t>
            </a:r>
            <a:br>
              <a:rPr lang="de-DE" sz="1600"/>
            </a:br>
            <a:endParaRPr lang="de-DE" sz="1600"/>
          </a:p>
          <a:p>
            <a:pPr>
              <a:lnSpc>
                <a:spcPct val="80000"/>
              </a:lnSpc>
            </a:pPr>
            <a:r>
              <a:rPr lang="de-DE" sz="1600"/>
              <a:t>Ich stieg hinab, doch auch in Plutons Reichen,</a:t>
            </a:r>
            <a:br>
              <a:rPr lang="de-DE" sz="1600"/>
            </a:br>
            <a:r>
              <a:rPr lang="de-DE" sz="1600"/>
              <a:t>Im Schoß der Nächte, brennt der Liebe Glut,</a:t>
            </a:r>
            <a:br>
              <a:rPr lang="de-DE" sz="1600"/>
            </a:br>
            <a:r>
              <a:rPr lang="de-DE" sz="1600"/>
              <a:t>Daß sehnend Schatten sich zu Schatten neigen.</a:t>
            </a:r>
            <a:br>
              <a:rPr lang="de-DE" sz="1600"/>
            </a:br>
            <a:endParaRPr lang="de-DE" sz="1600"/>
          </a:p>
          <a:p>
            <a:pPr>
              <a:lnSpc>
                <a:spcPct val="80000"/>
              </a:lnSpc>
            </a:pPr>
            <a:r>
              <a:rPr lang="de-DE" sz="1600"/>
              <a:t>Verloren ist, wen Liebe nicht beglücket,</a:t>
            </a:r>
            <a:br>
              <a:rPr lang="de-DE" sz="1600"/>
            </a:br>
            <a:r>
              <a:rPr lang="de-DE" sz="1600"/>
              <a:t>Und stieg er auch hinab zur styg'schen Flut,</a:t>
            </a:r>
            <a:br>
              <a:rPr lang="de-DE" sz="1600"/>
            </a:br>
            <a:r>
              <a:rPr lang="de-DE" sz="1600"/>
              <a:t>Im Glanz der Himmel blieb er unentzücket.</a:t>
            </a:r>
            <a:br>
              <a:rPr lang="de-DE" sz="1600"/>
            </a:br>
            <a:endParaRPr lang="de-DE" sz="1600"/>
          </a:p>
        </p:txBody>
      </p:sp>
      <p:pic>
        <p:nvPicPr>
          <p:cNvPr id="30726" name="Picture 6" descr="guenderodeGedicht"/>
          <p:cNvPicPr>
            <a:picLocks noGrp="1" noChangeAspect="1" noChangeArrowheads="1"/>
          </p:cNvPicPr>
          <p:nvPr>
            <p:ph sz="half" idx="2"/>
          </p:nvPr>
        </p:nvPicPr>
        <p:blipFill>
          <a:blip r:embed="rId2" cstate="print"/>
          <a:srcRect/>
          <a:stretch>
            <a:fillRect/>
          </a:stretch>
        </p:blipFill>
        <p:spPr>
          <a:xfrm>
            <a:off x="7092950" y="1700213"/>
            <a:ext cx="1279525" cy="1962150"/>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r>
              <a:rPr lang="de-AT" sz="4000"/>
              <a:t>Joseph von Eichendorff (1788-1857): Dichtung als Erinnerung</a:t>
            </a:r>
            <a:endParaRPr lang="de-DE" sz="4000"/>
          </a:p>
        </p:txBody>
      </p:sp>
      <p:sp>
        <p:nvSpPr>
          <p:cNvPr id="3076" name="Rectangle 4"/>
          <p:cNvSpPr>
            <a:spLocks noGrp="1" noChangeArrowheads="1"/>
          </p:cNvSpPr>
          <p:nvPr>
            <p:ph type="body" sz="half" idx="1"/>
          </p:nvPr>
        </p:nvSpPr>
        <p:spPr>
          <a:xfrm>
            <a:off x="250825" y="1600200"/>
            <a:ext cx="5761038" cy="5068888"/>
          </a:xfrm>
        </p:spPr>
        <p:txBody>
          <a:bodyPr/>
          <a:lstStyle/>
          <a:p>
            <a:pPr>
              <a:lnSpc>
                <a:spcPct val="80000"/>
              </a:lnSpc>
            </a:pPr>
            <a:r>
              <a:rPr lang="de-AT" sz="1700"/>
              <a:t>Kluft zwischen Wirklichkeit und Kunst: </a:t>
            </a:r>
            <a:r>
              <a:rPr lang="de-AT" sz="1700" b="1"/>
              <a:t>Weltflucht</a:t>
            </a:r>
            <a:r>
              <a:rPr lang="de-AT" sz="1700"/>
              <a:t> (in die vorindustrielle Vergangenheit). Kein Glaube an die Wiederkehr des „goldenen Zeitalters“ wie bei früheren Romantikern. </a:t>
            </a:r>
          </a:p>
          <a:p>
            <a:pPr>
              <a:lnSpc>
                <a:spcPct val="80000"/>
              </a:lnSpc>
            </a:pPr>
            <a:r>
              <a:rPr lang="de-AT" sz="1700"/>
              <a:t>Ende der 1800er Jahre: Begegnung mit führenden Romantikern in Heidelberg und Berlin</a:t>
            </a:r>
          </a:p>
          <a:p>
            <a:pPr>
              <a:lnSpc>
                <a:spcPct val="80000"/>
              </a:lnSpc>
            </a:pPr>
            <a:r>
              <a:rPr lang="de-AT" sz="1700" b="1"/>
              <a:t>Herkunft</a:t>
            </a:r>
            <a:r>
              <a:rPr lang="de-AT" sz="1700"/>
              <a:t>: oberschlesischer katholischer Landadel. Jurist, ab 1815 preußischer (!) Beamter.</a:t>
            </a:r>
          </a:p>
          <a:p>
            <a:pPr>
              <a:lnSpc>
                <a:spcPct val="80000"/>
              </a:lnSpc>
            </a:pPr>
            <a:r>
              <a:rPr lang="de-AT" sz="1700" b="1"/>
              <a:t>Prosa</a:t>
            </a:r>
            <a:r>
              <a:rPr lang="de-AT" sz="1700"/>
              <a:t>: Roman </a:t>
            </a:r>
            <a:r>
              <a:rPr lang="de-AT" sz="1700" i="1"/>
              <a:t>Ahnung und Gegenwart  </a:t>
            </a:r>
            <a:r>
              <a:rPr lang="de-AT" sz="1700"/>
              <a:t>(1812, autobiographisch, Zeit der napoleonischen Kriege. Graf Friedrich als Protagonist), Novelle </a:t>
            </a:r>
            <a:r>
              <a:rPr lang="de-AT" sz="1700" i="1"/>
              <a:t>Aus dem Leben eines Taugenichts </a:t>
            </a:r>
            <a:r>
              <a:rPr lang="de-AT" sz="1700"/>
              <a:t>(1826) usf.</a:t>
            </a:r>
          </a:p>
          <a:p>
            <a:pPr>
              <a:lnSpc>
                <a:spcPct val="80000"/>
              </a:lnSpc>
            </a:pPr>
            <a:r>
              <a:rPr lang="de-AT" sz="1700"/>
              <a:t>E.s </a:t>
            </a:r>
            <a:r>
              <a:rPr lang="de-AT" sz="1700" b="1"/>
              <a:t>Freiheitsbegriff</a:t>
            </a:r>
            <a:r>
              <a:rPr lang="de-AT" sz="1700"/>
              <a:t>: gegen die Philister. </a:t>
            </a:r>
            <a:endParaRPr lang="de-AT" sz="1700" i="1"/>
          </a:p>
          <a:p>
            <a:pPr>
              <a:lnSpc>
                <a:spcPct val="80000"/>
              </a:lnSpc>
            </a:pPr>
            <a:r>
              <a:rPr lang="de-AT" sz="1700" b="1"/>
              <a:t>Lyrik</a:t>
            </a:r>
            <a:r>
              <a:rPr lang="de-AT" sz="1700"/>
              <a:t>: vielfach zuerst im Rahmen seiner Prosa veröffentlicht. Neben Goethe und Heine der meist gelesene Dichter des 19. Jahrhunderts. „Das Wunder der Erinnerung verbindet sich mit dem Wunder der Natur. Solange dieser Augenblick dauert, ist die Welt wieder gut.“  </a:t>
            </a:r>
            <a:endParaRPr lang="de-DE" sz="1700"/>
          </a:p>
        </p:txBody>
      </p:sp>
      <p:pic>
        <p:nvPicPr>
          <p:cNvPr id="3078" name="Picture 6" descr="eichendorff"/>
          <p:cNvPicPr>
            <a:picLocks noGrp="1" noChangeAspect="1" noChangeArrowheads="1"/>
          </p:cNvPicPr>
          <p:nvPr>
            <p:ph sz="half" idx="2"/>
          </p:nvPr>
        </p:nvPicPr>
        <p:blipFill>
          <a:blip r:embed="rId2" cstate="print"/>
          <a:srcRect/>
          <a:stretch>
            <a:fillRect/>
          </a:stretch>
        </p:blipFill>
        <p:spPr>
          <a:xfrm>
            <a:off x="6084888" y="1484313"/>
            <a:ext cx="2897187" cy="3932237"/>
          </a:xfr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de-AT"/>
              <a:t>Die romantische Geselligkeit  </a:t>
            </a:r>
            <a:endParaRPr lang="de-DE"/>
          </a:p>
        </p:txBody>
      </p:sp>
      <p:sp>
        <p:nvSpPr>
          <p:cNvPr id="8200" name="Rectangle 8"/>
          <p:cNvSpPr>
            <a:spLocks noGrp="1" noChangeArrowheads="1"/>
          </p:cNvSpPr>
          <p:nvPr>
            <p:ph type="body" sz="half" idx="1"/>
          </p:nvPr>
        </p:nvSpPr>
        <p:spPr/>
        <p:txBody>
          <a:bodyPr/>
          <a:lstStyle/>
          <a:p>
            <a:pPr>
              <a:lnSpc>
                <a:spcPct val="90000"/>
              </a:lnSpc>
            </a:pPr>
            <a:r>
              <a:rPr lang="de-AT" sz="1800"/>
              <a:t>Für die ganze literarische Romantik waren Gruppenbildungen unter den Autoren charakteristisch.</a:t>
            </a:r>
          </a:p>
          <a:p>
            <a:pPr>
              <a:lnSpc>
                <a:spcPct val="90000"/>
              </a:lnSpc>
            </a:pPr>
            <a:r>
              <a:rPr lang="de-AT" sz="1800"/>
              <a:t>Die Frühromantik ging aus dem Jenaer Freundeskreis um die Brüder August Wilhelm und Friedrich Schlegel hervor (bzw. den literarischen Salons von Caroline Schlegel-Schelling und Dorothea Schlegel).</a:t>
            </a:r>
          </a:p>
          <a:p>
            <a:pPr>
              <a:lnSpc>
                <a:spcPct val="90000"/>
              </a:lnSpc>
            </a:pPr>
            <a:r>
              <a:rPr lang="de-AT" sz="1800"/>
              <a:t>Spätere Phasen der Romantik ebenfalls nach Gruppen bzw. Schulen benannt (Heidelberg, Schwaben).</a:t>
            </a:r>
            <a:endParaRPr lang="de-DE" sz="1800"/>
          </a:p>
        </p:txBody>
      </p:sp>
      <p:pic>
        <p:nvPicPr>
          <p:cNvPr id="8199" name="Picture 7" descr="Salon"/>
          <p:cNvPicPr>
            <a:picLocks noGrp="1" noChangeAspect="1" noChangeArrowheads="1"/>
          </p:cNvPicPr>
          <p:nvPr>
            <p:ph sz="quarter" idx="2"/>
          </p:nvPr>
        </p:nvPicPr>
        <p:blipFill>
          <a:blip r:embed="rId2" cstate="print"/>
          <a:stretch>
            <a:fillRect/>
          </a:stretch>
        </p:blipFill>
        <p:spPr>
          <a:xfrm>
            <a:off x="5079664" y="1600200"/>
            <a:ext cx="3175672" cy="2189163"/>
          </a:xfrm>
          <a:noFill/>
          <a:ln/>
        </p:spPr>
      </p:pic>
      <p:pic>
        <p:nvPicPr>
          <p:cNvPr id="8202" name="Picture 10" descr="caroline Schlegel"/>
          <p:cNvPicPr>
            <a:picLocks noGrp="1" noChangeAspect="1" noChangeArrowheads="1"/>
          </p:cNvPicPr>
          <p:nvPr>
            <p:ph sz="quarter" idx="3"/>
          </p:nvPr>
        </p:nvPicPr>
        <p:blipFill>
          <a:blip r:embed="rId3" cstate="print"/>
          <a:srcRect/>
          <a:stretch>
            <a:fillRect/>
          </a:stretch>
        </p:blipFill>
        <p:spPr>
          <a:xfrm>
            <a:off x="5580063" y="4292600"/>
            <a:ext cx="1841500" cy="2189163"/>
          </a:xfrm>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de-AT" sz="3600"/>
              <a:t>Joseph von Eichendorff: Die Heimat (An meinen Bruder)</a:t>
            </a:r>
            <a:endParaRPr lang="de-DE" sz="3600"/>
          </a:p>
        </p:txBody>
      </p:sp>
      <p:sp>
        <p:nvSpPr>
          <p:cNvPr id="37892" name="Rectangle 4"/>
          <p:cNvSpPr>
            <a:spLocks noGrp="1" noChangeArrowheads="1"/>
          </p:cNvSpPr>
          <p:nvPr>
            <p:ph type="body" sz="half" idx="1"/>
          </p:nvPr>
        </p:nvSpPr>
        <p:spPr>
          <a:xfrm>
            <a:off x="250825" y="1600200"/>
            <a:ext cx="5041900" cy="4997450"/>
          </a:xfrm>
        </p:spPr>
        <p:txBody>
          <a:bodyPr/>
          <a:lstStyle/>
          <a:p>
            <a:pPr>
              <a:lnSpc>
                <a:spcPct val="80000"/>
              </a:lnSpc>
            </a:pPr>
            <a:r>
              <a:rPr lang="de-DE" sz="1400"/>
              <a:t>Denkst du des Schlosses noch auf stiller Höh'?</a:t>
            </a:r>
            <a:br>
              <a:rPr lang="de-DE" sz="1400"/>
            </a:br>
            <a:r>
              <a:rPr lang="de-DE" sz="1400"/>
              <a:t>Das Horn lockt nächtlich dort, als ob's dich riefe,</a:t>
            </a:r>
            <a:br>
              <a:rPr lang="de-DE" sz="1400"/>
            </a:br>
            <a:r>
              <a:rPr lang="de-DE" sz="1400"/>
              <a:t>am Abgrund grast das Reh,</a:t>
            </a:r>
            <a:br>
              <a:rPr lang="de-DE" sz="1400"/>
            </a:br>
            <a:r>
              <a:rPr lang="de-DE" sz="1400"/>
              <a:t>es rauscht der Wald verwirrend aus der Tiefe. --</a:t>
            </a:r>
            <a:br>
              <a:rPr lang="de-DE" sz="1400"/>
            </a:br>
            <a:r>
              <a:rPr lang="de-DE" sz="1400"/>
              <a:t>O stille, wecke nicht! es war, als schliefe</a:t>
            </a:r>
            <a:br>
              <a:rPr lang="de-DE" sz="1400"/>
            </a:br>
            <a:r>
              <a:rPr lang="de-DE" sz="1400"/>
              <a:t>da drunten ein unnennbar Weh.</a:t>
            </a:r>
            <a:br>
              <a:rPr lang="de-DE" sz="1400"/>
            </a:br>
            <a:r>
              <a:rPr lang="de-DE" sz="1400"/>
              <a:t/>
            </a:r>
            <a:br>
              <a:rPr lang="de-DE" sz="1400"/>
            </a:br>
            <a:r>
              <a:rPr lang="de-DE" sz="1400"/>
              <a:t>Kennst du den Garten? -- Wenn sich Lenz erneut,</a:t>
            </a:r>
            <a:br>
              <a:rPr lang="de-DE" sz="1400"/>
            </a:br>
            <a:r>
              <a:rPr lang="de-DE" sz="1400"/>
              <a:t>geht dort ein Mädchen auf den kühlen Gängen</a:t>
            </a:r>
            <a:br>
              <a:rPr lang="de-DE" sz="1400"/>
            </a:br>
            <a:r>
              <a:rPr lang="de-DE" sz="1400"/>
              <a:t>still durch die Einsamkeit</a:t>
            </a:r>
            <a:br>
              <a:rPr lang="de-DE" sz="1400"/>
            </a:br>
            <a:r>
              <a:rPr lang="de-DE" sz="1400"/>
              <a:t>und weckt den leisen Strom von Zauberklängen,</a:t>
            </a:r>
            <a:br>
              <a:rPr lang="de-DE" sz="1400"/>
            </a:br>
            <a:r>
              <a:rPr lang="de-DE" sz="1400"/>
              <a:t>als ob die Bäume und die Blumen sängen</a:t>
            </a:r>
            <a:br>
              <a:rPr lang="de-DE" sz="1400"/>
            </a:br>
            <a:r>
              <a:rPr lang="de-DE" sz="1400"/>
              <a:t>rings von der alten schönen Zeit.</a:t>
            </a:r>
            <a:br>
              <a:rPr lang="de-DE" sz="1400"/>
            </a:br>
            <a:r>
              <a:rPr lang="de-DE" sz="1400"/>
              <a:t/>
            </a:r>
            <a:br>
              <a:rPr lang="de-DE" sz="1400"/>
            </a:br>
            <a:r>
              <a:rPr lang="de-DE" sz="1400"/>
              <a:t>Ihr Wipfel und ihr Bronnen, rauscht nur zu!</a:t>
            </a:r>
            <a:br>
              <a:rPr lang="de-DE" sz="1400"/>
            </a:br>
            <a:r>
              <a:rPr lang="de-DE" sz="1400"/>
              <a:t>Wohin du auch in wilder Lust magst dringen,</a:t>
            </a:r>
            <a:br>
              <a:rPr lang="de-DE" sz="1400"/>
            </a:br>
            <a:r>
              <a:rPr lang="de-DE" sz="1400"/>
              <a:t>du findest nirgends Ruh,</a:t>
            </a:r>
            <a:br>
              <a:rPr lang="de-DE" sz="1400"/>
            </a:br>
            <a:r>
              <a:rPr lang="de-DE" sz="1400"/>
              <a:t>erreichen wird dich das geheime Singen;</a:t>
            </a:r>
            <a:br>
              <a:rPr lang="de-DE" sz="1400"/>
            </a:br>
            <a:r>
              <a:rPr lang="de-DE" sz="1400"/>
              <a:t>ach, dieses Bannes zauberischen Ringen</a:t>
            </a:r>
            <a:br>
              <a:rPr lang="de-DE" sz="1400"/>
            </a:br>
            <a:r>
              <a:rPr lang="de-DE" sz="1400"/>
              <a:t>entfliehn wir nimmer, ich und du!</a:t>
            </a:r>
            <a:br>
              <a:rPr lang="de-DE" sz="1400"/>
            </a:br>
            <a:endParaRPr lang="de-DE" sz="1400"/>
          </a:p>
        </p:txBody>
      </p:sp>
      <p:pic>
        <p:nvPicPr>
          <p:cNvPr id="37896" name="Picture 8" descr="cdf"/>
          <p:cNvPicPr>
            <a:picLocks noGrp="1" noChangeAspect="1" noChangeArrowheads="1"/>
          </p:cNvPicPr>
          <p:nvPr>
            <p:ph sz="half" idx="2"/>
          </p:nvPr>
        </p:nvPicPr>
        <p:blipFill>
          <a:blip r:embed="rId2" cstate="print"/>
          <a:srcRect/>
          <a:stretch>
            <a:fillRect/>
          </a:stretch>
        </p:blipFill>
        <p:spPr>
          <a:xfrm>
            <a:off x="5435600" y="1484313"/>
            <a:ext cx="3557588" cy="4530725"/>
          </a:xfrm>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r>
              <a:rPr lang="de-AT"/>
              <a:t>Eichendorffs Lubowitz heute</a:t>
            </a:r>
            <a:endParaRPr lang="de-DE"/>
          </a:p>
        </p:txBody>
      </p:sp>
      <p:pic>
        <p:nvPicPr>
          <p:cNvPr id="39944" name="Picture 8" descr="lubowice(1)"/>
          <p:cNvPicPr>
            <a:picLocks noGrp="1" noChangeAspect="1" noChangeArrowheads="1"/>
          </p:cNvPicPr>
          <p:nvPr>
            <p:ph idx="1"/>
          </p:nvPr>
        </p:nvPicPr>
        <p:blipFill>
          <a:blip r:embed="rId2" cstate="print"/>
          <a:srcRect/>
          <a:stretch>
            <a:fillRect/>
          </a:stretch>
        </p:blipFill>
        <p:spPr>
          <a:xfrm>
            <a:off x="1403350" y="1700213"/>
            <a:ext cx="6272213" cy="4703762"/>
          </a:xfrm>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de-AT" sz="2800"/>
              <a:t>Schauerromantik/Schwarze Romantik: E. T. A. Hoffmann (1776-1822) (Phantasie, Genialität, Wahnsinn)</a:t>
            </a:r>
            <a:endParaRPr lang="de-DE" sz="2800"/>
          </a:p>
        </p:txBody>
      </p:sp>
      <p:sp>
        <p:nvSpPr>
          <p:cNvPr id="10244" name="Rectangle 4"/>
          <p:cNvSpPr>
            <a:spLocks noGrp="1" noChangeArrowheads="1"/>
          </p:cNvSpPr>
          <p:nvPr>
            <p:ph type="body" sz="half" idx="1"/>
          </p:nvPr>
        </p:nvSpPr>
        <p:spPr>
          <a:xfrm>
            <a:off x="468313" y="1412875"/>
            <a:ext cx="5770562" cy="5257800"/>
          </a:xfrm>
        </p:spPr>
        <p:txBody>
          <a:bodyPr/>
          <a:lstStyle/>
          <a:p>
            <a:pPr>
              <a:lnSpc>
                <a:spcPct val="80000"/>
              </a:lnSpc>
            </a:pPr>
            <a:r>
              <a:rPr lang="de-AT" sz="2000"/>
              <a:t>Das Interesse der Romantiker der Individualität gegenüber wird bei Hoffmann zur Darstellung psychischer Abnormalität: „Hoffmann hat die Romantik auf ihren psychologischen Nenner gebracht: die Neurose.“ (Bahr, S. 304)</a:t>
            </a:r>
          </a:p>
          <a:p>
            <a:pPr>
              <a:lnSpc>
                <a:spcPct val="80000"/>
              </a:lnSpc>
            </a:pPr>
            <a:r>
              <a:rPr lang="de-AT" sz="2000"/>
              <a:t>„Unheimliche Geschichten“: </a:t>
            </a:r>
            <a:r>
              <a:rPr lang="de-AT" sz="2000" i="1"/>
              <a:t>Der Sandmann, Ritter Gluck </a:t>
            </a:r>
            <a:r>
              <a:rPr lang="de-AT" sz="2000"/>
              <a:t>(„er verurteilt die Welt, in der Genialität nur als Wahnsinn überleben kann“). </a:t>
            </a:r>
            <a:r>
              <a:rPr lang="de-AT" sz="2000" i="1"/>
              <a:t>Der goldne Topf. Die Elixiere des Teufels</a:t>
            </a:r>
            <a:r>
              <a:rPr lang="cs-CZ" sz="2000" i="1"/>
              <a:t> </a:t>
            </a:r>
            <a:r>
              <a:rPr lang="de-AT" sz="2000"/>
              <a:t>(Doppelgängermotiv)</a:t>
            </a:r>
            <a:r>
              <a:rPr lang="de-AT" sz="2000" i="1"/>
              <a:t>. Das Fräulein von Scuderi. </a:t>
            </a:r>
            <a:r>
              <a:rPr lang="de-AT" sz="2000"/>
              <a:t>Letzte Erzählung: </a:t>
            </a:r>
            <a:r>
              <a:rPr lang="de-AT" sz="2000" i="1"/>
              <a:t>Des Vetters Eckfenster.  </a:t>
            </a:r>
          </a:p>
          <a:p>
            <a:pPr>
              <a:lnSpc>
                <a:spcPct val="80000"/>
              </a:lnSpc>
            </a:pPr>
            <a:r>
              <a:rPr lang="de-AT" sz="2000"/>
              <a:t>Erstaunliche Talentvielfalt</a:t>
            </a:r>
          </a:p>
          <a:p>
            <a:pPr>
              <a:lnSpc>
                <a:spcPct val="80000"/>
              </a:lnSpc>
            </a:pPr>
            <a:r>
              <a:rPr lang="de-AT" sz="2000"/>
              <a:t>In tschechischer Übersetzung in letzter Zeit erschienen: </a:t>
            </a:r>
            <a:r>
              <a:rPr lang="cs-CZ" sz="2000" i="1"/>
              <a:t>Princezna Brambilla a jiné fantastické povídky </a:t>
            </a:r>
            <a:r>
              <a:rPr lang="cs-CZ" sz="2000"/>
              <a:t>(2003), </a:t>
            </a:r>
            <a:r>
              <a:rPr lang="cs-CZ" sz="2000" i="1"/>
              <a:t>Ďáblův elixír</a:t>
            </a:r>
            <a:r>
              <a:rPr lang="cs-CZ" sz="2000"/>
              <a:t> (2001)</a:t>
            </a:r>
            <a:r>
              <a:rPr lang="de-AT" sz="2000" i="1"/>
              <a:t> </a:t>
            </a:r>
            <a:endParaRPr lang="de-DE" sz="2000"/>
          </a:p>
        </p:txBody>
      </p:sp>
      <p:pic>
        <p:nvPicPr>
          <p:cNvPr id="10246" name="Picture 6" descr="Hoffmann"/>
          <p:cNvPicPr>
            <a:picLocks noGrp="1" noChangeAspect="1" noChangeArrowheads="1"/>
          </p:cNvPicPr>
          <p:nvPr>
            <p:ph sz="half" idx="2"/>
          </p:nvPr>
        </p:nvPicPr>
        <p:blipFill>
          <a:blip r:embed="rId2" cstate="print"/>
          <a:srcRect/>
          <a:stretch>
            <a:fillRect/>
          </a:stretch>
        </p:blipFill>
        <p:spPr>
          <a:xfrm>
            <a:off x="6300788" y="1557338"/>
            <a:ext cx="2541587" cy="3121025"/>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de-AT" sz="3200"/>
              <a:t>Heinrich Heine (1797-1856): „der letzte Dichter der Romantik“ und ihr Überwinder </a:t>
            </a:r>
            <a:endParaRPr lang="de-DE" sz="3200"/>
          </a:p>
        </p:txBody>
      </p:sp>
      <p:sp>
        <p:nvSpPr>
          <p:cNvPr id="34820" name="Rectangle 4"/>
          <p:cNvSpPr>
            <a:spLocks noGrp="1" noChangeArrowheads="1"/>
          </p:cNvSpPr>
          <p:nvPr>
            <p:ph type="body" sz="half" idx="1"/>
          </p:nvPr>
        </p:nvSpPr>
        <p:spPr>
          <a:xfrm>
            <a:off x="457200" y="1600200"/>
            <a:ext cx="5770563" cy="5068888"/>
          </a:xfrm>
        </p:spPr>
        <p:txBody>
          <a:bodyPr/>
          <a:lstStyle/>
          <a:p>
            <a:pPr>
              <a:lnSpc>
                <a:spcPct val="80000"/>
              </a:lnSpc>
            </a:pPr>
            <a:r>
              <a:rPr lang="de-AT" sz="1600"/>
              <a:t>Heine hat den </a:t>
            </a:r>
            <a:r>
              <a:rPr lang="de-AT" sz="1600" b="1"/>
              <a:t>Widerspruch</a:t>
            </a:r>
            <a:r>
              <a:rPr lang="de-AT" sz="1600"/>
              <a:t> zwischen „Glanz und Leid, Traum und Zerfall, Musik und Missklang, Sehnsucht und Grausamkeit, Schweigen und Schrei, Tugend und Exhibitionismus“ (O. Fischer) zum Prinzip seiner Dichtung gemacht. </a:t>
            </a:r>
          </a:p>
          <a:p>
            <a:pPr>
              <a:lnSpc>
                <a:spcPct val="80000"/>
              </a:lnSpc>
            </a:pPr>
            <a:r>
              <a:rPr lang="de-AT" sz="1600"/>
              <a:t>Dichter, Journalist</a:t>
            </a:r>
          </a:p>
          <a:p>
            <a:pPr>
              <a:lnSpc>
                <a:spcPct val="80000"/>
              </a:lnSpc>
              <a:buFont typeface="Wingdings" pitchFamily="2" charset="2"/>
              <a:buNone/>
            </a:pPr>
            <a:r>
              <a:rPr lang="de-AT" sz="1600"/>
              <a:t>Heines Prägungen</a:t>
            </a:r>
          </a:p>
          <a:p>
            <a:pPr>
              <a:lnSpc>
                <a:spcPct val="80000"/>
              </a:lnSpc>
            </a:pPr>
            <a:r>
              <a:rPr lang="de-AT" sz="1600"/>
              <a:t>Kindheit: Ghetto in Düsseldorf (</a:t>
            </a:r>
            <a:r>
              <a:rPr lang="de-AT" sz="1600">
                <a:latin typeface="Arial" charset="0"/>
                <a:cs typeface="Arial" charset="0"/>
              </a:rPr>
              <a:t>→</a:t>
            </a:r>
            <a:r>
              <a:rPr lang="de-AT" sz="1600"/>
              <a:t>Begeisterung für Napoleon, Frankreich; Empfindlichkeit gegen Antisemitismus („Platen-Affäre“), gegen soziale Unterdrückung) </a:t>
            </a:r>
          </a:p>
          <a:p>
            <a:pPr>
              <a:lnSpc>
                <a:spcPct val="80000"/>
              </a:lnSpc>
            </a:pPr>
            <a:r>
              <a:rPr lang="de-AT" sz="1600"/>
              <a:t>Frauen: Cousine Amalie Heine („</a:t>
            </a:r>
            <a:r>
              <a:rPr lang="de-DE" sz="1600"/>
              <a:t>Sie war liebenswürdig, und Er liebte Sie; Er aber war nicht liebenswürdig, und Sie liebte Ihn nicht.</a:t>
            </a:r>
            <a:r>
              <a:rPr lang="de-AT" sz="1600"/>
              <a:t>“; „Ich küsste die schöne Henkerstochter“); „Mouche“</a:t>
            </a:r>
          </a:p>
          <a:p>
            <a:pPr>
              <a:lnSpc>
                <a:spcPct val="80000"/>
              </a:lnSpc>
            </a:pPr>
            <a:r>
              <a:rPr lang="de-AT" sz="1600"/>
              <a:t>Seine Lehrer: Frühromantiker Schlegel + Philosoph Hegel, der Skeptiker, Ironiker und Atheist („dialektische Methode“)</a:t>
            </a:r>
          </a:p>
          <a:p>
            <a:pPr>
              <a:lnSpc>
                <a:spcPct val="80000"/>
              </a:lnSpc>
            </a:pPr>
            <a:r>
              <a:rPr lang="de-AT" sz="1600"/>
              <a:t>Als Mensch widerspruchsvoll: Kontakte mit Marx und frz. Adel, viele scharfe Zeitungspolemiken, viele Verehrer sowie Verachter  </a:t>
            </a:r>
          </a:p>
          <a:p>
            <a:pPr>
              <a:lnSpc>
                <a:spcPct val="80000"/>
              </a:lnSpc>
            </a:pPr>
            <a:r>
              <a:rPr lang="de-AT" sz="1600"/>
              <a:t>Krankheit: „Matratzengruft“ (Nervenleiden seit 1845, infolge chronischer Bleivergiftung) </a:t>
            </a:r>
            <a:r>
              <a:rPr lang="de-DE" sz="1600"/>
              <a:t> </a:t>
            </a:r>
          </a:p>
        </p:txBody>
      </p:sp>
      <p:pic>
        <p:nvPicPr>
          <p:cNvPr id="34824" name="Picture 8" descr="exegese04b04"/>
          <p:cNvPicPr>
            <a:picLocks noGrp="1" noChangeAspect="1" noChangeArrowheads="1"/>
          </p:cNvPicPr>
          <p:nvPr>
            <p:ph sz="half" idx="2"/>
          </p:nvPr>
        </p:nvPicPr>
        <p:blipFill>
          <a:blip r:embed="rId2" cstate="print"/>
          <a:srcRect/>
          <a:stretch>
            <a:fillRect/>
          </a:stretch>
        </p:blipFill>
        <p:spPr>
          <a:xfrm>
            <a:off x="6308725" y="1484313"/>
            <a:ext cx="2835275" cy="2865437"/>
          </a:xfrm>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r>
              <a:rPr lang="de-AT" sz="4000"/>
              <a:t>Heine als Ironiker (benutzt und entschleiert die Romantik)</a:t>
            </a:r>
            <a:endParaRPr lang="de-DE" sz="4000"/>
          </a:p>
        </p:txBody>
      </p:sp>
      <p:sp>
        <p:nvSpPr>
          <p:cNvPr id="43012" name="Rectangle 4"/>
          <p:cNvSpPr>
            <a:spLocks noGrp="1" noChangeArrowheads="1"/>
          </p:cNvSpPr>
          <p:nvPr>
            <p:ph type="body" sz="half" idx="1"/>
          </p:nvPr>
        </p:nvSpPr>
        <p:spPr>
          <a:xfrm>
            <a:off x="395536" y="1700808"/>
            <a:ext cx="4475163" cy="4530725"/>
          </a:xfrm>
        </p:spPr>
        <p:txBody>
          <a:bodyPr/>
          <a:lstStyle/>
          <a:p>
            <a:pPr>
              <a:lnSpc>
                <a:spcPct val="90000"/>
              </a:lnSpc>
            </a:pPr>
            <a:r>
              <a:rPr lang="de-DE" sz="1800" dirty="0"/>
              <a:t>„Das Fräulein stand am Meere</a:t>
            </a:r>
            <a:br>
              <a:rPr lang="de-DE" sz="1800" dirty="0"/>
            </a:br>
            <a:r>
              <a:rPr lang="de-DE" sz="1800" dirty="0"/>
              <a:t>und seufzte lang und bang.</a:t>
            </a:r>
            <a:br>
              <a:rPr lang="de-DE" sz="1800" dirty="0"/>
            </a:br>
            <a:r>
              <a:rPr lang="de-DE" sz="1800" dirty="0"/>
              <a:t>Es rührte sie so sehre</a:t>
            </a:r>
            <a:br>
              <a:rPr lang="de-DE" sz="1800" dirty="0"/>
            </a:br>
            <a:r>
              <a:rPr lang="de-DE" sz="1800" dirty="0"/>
              <a:t>der Sonnenuntergang. </a:t>
            </a:r>
          </a:p>
          <a:p>
            <a:pPr>
              <a:lnSpc>
                <a:spcPct val="90000"/>
              </a:lnSpc>
            </a:pPr>
            <a:r>
              <a:rPr lang="de-DE" sz="1800" dirty="0"/>
              <a:t>Mein Fräulein! Sein sie munter,</a:t>
            </a:r>
            <a:br>
              <a:rPr lang="de-DE" sz="1800" dirty="0"/>
            </a:br>
            <a:r>
              <a:rPr lang="de-DE" sz="1800" dirty="0"/>
              <a:t>das ist ein altes Stück;</a:t>
            </a:r>
            <a:br>
              <a:rPr lang="de-DE" sz="1800" dirty="0"/>
            </a:br>
            <a:r>
              <a:rPr lang="de-DE" sz="1800" dirty="0"/>
              <a:t>hier vorne geht sie unter</a:t>
            </a:r>
            <a:br>
              <a:rPr lang="de-DE" sz="1800" dirty="0"/>
            </a:br>
            <a:r>
              <a:rPr lang="de-DE" sz="1800" dirty="0"/>
              <a:t>und kehrt von hinten zurück.“</a:t>
            </a:r>
            <a:endParaRPr lang="de-AT" sz="1800" dirty="0"/>
          </a:p>
          <a:p>
            <a:pPr>
              <a:lnSpc>
                <a:spcPct val="90000"/>
              </a:lnSpc>
            </a:pPr>
            <a:endParaRPr lang="cs-CZ" sz="1800" dirty="0" smtClean="0"/>
          </a:p>
          <a:p>
            <a:pPr>
              <a:lnSpc>
                <a:spcPct val="90000"/>
              </a:lnSpc>
            </a:pPr>
            <a:endParaRPr lang="cs-CZ" sz="1800" dirty="0"/>
          </a:p>
          <a:p>
            <a:pPr>
              <a:lnSpc>
                <a:spcPct val="90000"/>
              </a:lnSpc>
            </a:pPr>
            <a:r>
              <a:rPr lang="de-AT" sz="1800" dirty="0" smtClean="0"/>
              <a:t>Das </a:t>
            </a:r>
            <a:r>
              <a:rPr lang="de-AT" sz="1800" dirty="0"/>
              <a:t>bekannteste Beispiel dieser Einstellung Heines stellt das Lorelei-Lied dar (Stoff: Brentano, 1800) aus dem </a:t>
            </a:r>
            <a:r>
              <a:rPr lang="de-AT" sz="1800" i="1" dirty="0"/>
              <a:t>Buch der Lieder </a:t>
            </a:r>
            <a:endParaRPr lang="de-AT" sz="1800" dirty="0"/>
          </a:p>
          <a:p>
            <a:pPr>
              <a:lnSpc>
                <a:spcPct val="90000"/>
              </a:lnSpc>
              <a:buNone/>
            </a:pPr>
            <a:endParaRPr lang="de-AT" sz="1800" dirty="0"/>
          </a:p>
        </p:txBody>
      </p:sp>
      <p:pic>
        <p:nvPicPr>
          <p:cNvPr id="43016" name="Picture 8" descr="ironie-du-sort"/>
          <p:cNvPicPr>
            <a:picLocks noGrp="1" noChangeAspect="1" noChangeArrowheads="1"/>
          </p:cNvPicPr>
          <p:nvPr>
            <p:ph sz="half" idx="2"/>
          </p:nvPr>
        </p:nvPicPr>
        <p:blipFill>
          <a:blip r:embed="rId2" cstate="print"/>
          <a:srcRect/>
          <a:stretch>
            <a:fillRect/>
          </a:stretch>
        </p:blipFill>
        <p:spPr>
          <a:xfrm>
            <a:off x="5105400" y="1484313"/>
            <a:ext cx="4038600" cy="4038600"/>
          </a:xfrm>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r>
              <a:rPr lang="de-AT" sz="4000"/>
              <a:t>Heine: „der zensierteste Autor der Welt“ </a:t>
            </a:r>
            <a:endParaRPr lang="de-DE" sz="4000"/>
          </a:p>
        </p:txBody>
      </p:sp>
      <p:sp>
        <p:nvSpPr>
          <p:cNvPr id="45060" name="Rectangle 4"/>
          <p:cNvSpPr>
            <a:spLocks noGrp="1" noChangeArrowheads="1"/>
          </p:cNvSpPr>
          <p:nvPr>
            <p:ph type="body" sz="half" idx="1"/>
          </p:nvPr>
        </p:nvSpPr>
        <p:spPr>
          <a:xfrm>
            <a:off x="250825" y="1600200"/>
            <a:ext cx="6121400" cy="5068888"/>
          </a:xfrm>
        </p:spPr>
        <p:txBody>
          <a:bodyPr/>
          <a:lstStyle/>
          <a:p>
            <a:pPr>
              <a:lnSpc>
                <a:spcPct val="80000"/>
              </a:lnSpc>
            </a:pPr>
            <a:r>
              <a:rPr lang="de-AT" sz="1800"/>
              <a:t>Wegen politischer Attacken und Schikanen ging Heine 1831 nach </a:t>
            </a:r>
            <a:r>
              <a:rPr lang="de-AT" sz="1800" b="1"/>
              <a:t>Paris</a:t>
            </a:r>
          </a:p>
          <a:p>
            <a:pPr>
              <a:lnSpc>
                <a:spcPct val="80000"/>
              </a:lnSpc>
            </a:pPr>
            <a:r>
              <a:rPr lang="de-AT" sz="1800"/>
              <a:t>1835 wurden von der Reichsversammlung (nach einer medialen Kampagne gegen ihn) nicht nur die Schriften </a:t>
            </a:r>
            <a:r>
              <a:rPr lang="de-AT" sz="1800" b="1"/>
              <a:t>verboten</a:t>
            </a:r>
            <a:r>
              <a:rPr lang="de-AT" sz="1800"/>
              <a:t>, die er geschrieben hat, sondern auch die, die er erst schreiben wird. Das Verbot sich wirkt paradoxerweise gut auf den Umsatz von Heines Büchern aus.  „Wo man Bücher verbrennt, verbrennt man am Ende auch Menschen.“</a:t>
            </a:r>
          </a:p>
          <a:p>
            <a:pPr>
              <a:lnSpc>
                <a:spcPct val="80000"/>
              </a:lnSpc>
            </a:pPr>
            <a:r>
              <a:rPr lang="de-AT" sz="1800"/>
              <a:t>Heines </a:t>
            </a:r>
            <a:r>
              <a:rPr lang="de-AT" sz="1800" b="1"/>
              <a:t>Heimat</a:t>
            </a:r>
            <a:r>
              <a:rPr lang="de-AT" sz="1800"/>
              <a:t>liebe: „</a:t>
            </a:r>
            <a:r>
              <a:rPr lang="de-DE" sz="1800" i="1"/>
              <a:t>Denk’ ich an Deutschland in der Nacht,</a:t>
            </a:r>
            <a:br>
              <a:rPr lang="de-DE" sz="1800" i="1"/>
            </a:br>
            <a:r>
              <a:rPr lang="de-DE" sz="1800" i="1"/>
              <a:t>Dann bin ich um den Schlaf gebracht“. Deutschland. Ein Wintermärchen </a:t>
            </a:r>
            <a:r>
              <a:rPr lang="de-DE" sz="1800"/>
              <a:t>(1844)</a:t>
            </a:r>
          </a:p>
          <a:p>
            <a:pPr>
              <a:lnSpc>
                <a:spcPct val="80000"/>
              </a:lnSpc>
            </a:pPr>
            <a:r>
              <a:rPr lang="de-AT" sz="1800"/>
              <a:t>Heine als </a:t>
            </a:r>
            <a:r>
              <a:rPr lang="de-AT" sz="1800" b="1"/>
              <a:t>sozialkritisch</a:t>
            </a:r>
            <a:r>
              <a:rPr lang="de-AT" sz="1800"/>
              <a:t>er Autor: Er hat trotzdem einen großen Abstand zu den Dichtern des „Jungen Deutschland“, z. B. Ludwig Börne: „</a:t>
            </a:r>
            <a:r>
              <a:rPr lang="de-DE" sz="1800"/>
              <a:t>Die wahrhaft großen Dichter haben immer die großen Interessen ihrer Zeit anders aufgefasst als in gereimten Zeitungsartikeln.“ </a:t>
            </a:r>
            <a:endParaRPr lang="de-AT" sz="1800"/>
          </a:p>
          <a:p>
            <a:pPr>
              <a:lnSpc>
                <a:spcPct val="80000"/>
              </a:lnSpc>
            </a:pPr>
            <a:r>
              <a:rPr lang="de-AT" sz="1800" b="1" i="1"/>
              <a:t>Die schlesischen Weber</a:t>
            </a:r>
            <a:endParaRPr lang="de-DE" sz="1800" b="1" i="1"/>
          </a:p>
        </p:txBody>
      </p:sp>
      <p:pic>
        <p:nvPicPr>
          <p:cNvPr id="45062" name="Picture 6" descr="heine"/>
          <p:cNvPicPr>
            <a:picLocks noGrp="1" noChangeAspect="1" noChangeArrowheads="1"/>
          </p:cNvPicPr>
          <p:nvPr>
            <p:ph sz="half" idx="2"/>
          </p:nvPr>
        </p:nvPicPr>
        <p:blipFill>
          <a:blip r:embed="rId2" cstate="print"/>
          <a:srcRect/>
          <a:stretch>
            <a:fillRect/>
          </a:stretch>
        </p:blipFill>
        <p:spPr>
          <a:xfrm>
            <a:off x="6443663" y="1628775"/>
            <a:ext cx="2471737" cy="2533650"/>
          </a:xfrm>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de-AT" sz="4000"/>
              <a:t>Große Lyrikbände: Buch der Lieder (1827), Romanzero (1851)</a:t>
            </a:r>
            <a:endParaRPr lang="de-DE" sz="4000"/>
          </a:p>
        </p:txBody>
      </p:sp>
      <p:pic>
        <p:nvPicPr>
          <p:cNvPr id="47118" name="Picture 14" descr="heine"/>
          <p:cNvPicPr>
            <a:picLocks noGrp="1" noChangeAspect="1" noChangeArrowheads="1"/>
          </p:cNvPicPr>
          <p:nvPr>
            <p:ph sz="half" idx="1"/>
          </p:nvPr>
        </p:nvPicPr>
        <p:blipFill>
          <a:blip r:embed="rId2" cstate="print"/>
          <a:stretch>
            <a:fillRect/>
          </a:stretch>
        </p:blipFill>
        <p:spPr>
          <a:xfrm>
            <a:off x="777478" y="1600200"/>
            <a:ext cx="3398044" cy="4530725"/>
          </a:xfrm>
        </p:spPr>
      </p:pic>
      <p:sp>
        <p:nvSpPr>
          <p:cNvPr id="47114" name="Rectangle 10"/>
          <p:cNvSpPr>
            <a:spLocks noGrp="1" noChangeArrowheads="1"/>
          </p:cNvSpPr>
          <p:nvPr>
            <p:ph type="body" sz="half" idx="2"/>
          </p:nvPr>
        </p:nvSpPr>
        <p:spPr>
          <a:xfrm>
            <a:off x="4500563" y="1600200"/>
            <a:ext cx="4186237" cy="4530725"/>
          </a:xfrm>
        </p:spPr>
        <p:txBody>
          <a:bodyPr/>
          <a:lstStyle/>
          <a:p>
            <a:r>
              <a:rPr lang="de-AT" sz="2000"/>
              <a:t>Gedichtzyklen im BdL: „Lyrisches Intermezzo“,  „Nordsee“: Experimente, „Verschiedene“: erotische Lyrik</a:t>
            </a:r>
          </a:p>
          <a:p>
            <a:r>
              <a:rPr lang="de-AT" sz="2000"/>
              <a:t>Gedichtzyklen im R: „Historien“, „Lamentationen“: Krankheit, „Hebräische Melodien“: sein Judentum </a:t>
            </a:r>
          </a:p>
          <a:p>
            <a:endParaRPr lang="de-AT" sz="2000"/>
          </a:p>
          <a:p>
            <a:r>
              <a:rPr lang="de-AT" sz="1600"/>
              <a:t>Heinrich-Heine-Portal: </a:t>
            </a:r>
            <a:r>
              <a:rPr lang="de-DE" sz="1600">
                <a:hlinkClick r:id="rId3"/>
              </a:rPr>
              <a:t>http://germazope.uni-trier.de/Projects/HHP</a:t>
            </a:r>
            <a:endParaRPr lang="de-DE" sz="1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r>
              <a:rPr lang="cs-CZ" dirty="0" err="1" smtClean="0"/>
              <a:t>Zwischen</a:t>
            </a:r>
            <a:r>
              <a:rPr lang="cs-CZ" dirty="0" smtClean="0"/>
              <a:t> </a:t>
            </a:r>
            <a:r>
              <a:rPr lang="cs-CZ" dirty="0" err="1" smtClean="0"/>
              <a:t>Klassik</a:t>
            </a:r>
            <a:r>
              <a:rPr lang="cs-CZ" dirty="0" smtClean="0"/>
              <a:t> </a:t>
            </a:r>
            <a:r>
              <a:rPr lang="cs-CZ" dirty="0" err="1" smtClean="0"/>
              <a:t>und</a:t>
            </a:r>
            <a:r>
              <a:rPr lang="cs-CZ" dirty="0" smtClean="0"/>
              <a:t> Romantik: </a:t>
            </a:r>
            <a:r>
              <a:rPr lang="de-AT" dirty="0" smtClean="0"/>
              <a:t>Friedrich </a:t>
            </a:r>
            <a:r>
              <a:rPr lang="de-AT" dirty="0"/>
              <a:t>Hölderlin (1770-1843)</a:t>
            </a:r>
            <a:endParaRPr lang="de-DE" dirty="0"/>
          </a:p>
        </p:txBody>
      </p:sp>
      <p:sp>
        <p:nvSpPr>
          <p:cNvPr id="43012" name="Rectangle 4"/>
          <p:cNvSpPr>
            <a:spLocks noGrp="1" noChangeArrowheads="1"/>
          </p:cNvSpPr>
          <p:nvPr>
            <p:ph type="body" sz="half" idx="1"/>
          </p:nvPr>
        </p:nvSpPr>
        <p:spPr/>
        <p:txBody>
          <a:bodyPr/>
          <a:lstStyle/>
          <a:p>
            <a:pPr>
              <a:lnSpc>
                <a:spcPct val="90000"/>
              </a:lnSpc>
            </a:pPr>
            <a:r>
              <a:rPr lang="de-AT" sz="1800"/>
              <a:t>Lauffen am Neckar, Schwaben </a:t>
            </a:r>
          </a:p>
          <a:p>
            <a:pPr>
              <a:lnSpc>
                <a:spcPct val="90000"/>
              </a:lnSpc>
            </a:pPr>
            <a:r>
              <a:rPr lang="de-AT" sz="1800"/>
              <a:t>Protestantische Familie, Vater früh verstorben</a:t>
            </a:r>
          </a:p>
          <a:p>
            <a:pPr>
              <a:lnSpc>
                <a:spcPct val="90000"/>
              </a:lnSpc>
            </a:pPr>
            <a:r>
              <a:rPr lang="de-AT" sz="1800"/>
              <a:t>1788-1793 Theologie und Philosophie in der Klosterschule („Stift“) in Tübingen</a:t>
            </a:r>
          </a:p>
          <a:p>
            <a:pPr>
              <a:lnSpc>
                <a:spcPct val="90000"/>
              </a:lnSpc>
            </a:pPr>
            <a:r>
              <a:rPr lang="de-AT" sz="1800"/>
              <a:t>Hofmeister bei Schillers Freundin Charlotte von Kalb</a:t>
            </a:r>
          </a:p>
          <a:p>
            <a:pPr>
              <a:lnSpc>
                <a:spcPct val="90000"/>
              </a:lnSpc>
            </a:pPr>
            <a:r>
              <a:rPr lang="de-AT" sz="1800"/>
              <a:t>Die folgende unruhige Periode durch den Aufenthalt in Jena beendet (Fichte-Vorlesungen, Nähe der Klassiker)</a:t>
            </a:r>
          </a:p>
          <a:p>
            <a:pPr>
              <a:lnSpc>
                <a:spcPct val="90000"/>
              </a:lnSpc>
            </a:pPr>
            <a:r>
              <a:rPr lang="de-AT" sz="1800"/>
              <a:t>1795-98 Erzieher in der Familie des Frankfurter Bankiers Gontard</a:t>
            </a:r>
            <a:endParaRPr lang="de-DE" sz="1800"/>
          </a:p>
        </p:txBody>
      </p:sp>
      <p:pic>
        <p:nvPicPr>
          <p:cNvPr id="43014" name="Picture 6" descr="hoelderlin"/>
          <p:cNvPicPr>
            <a:picLocks noGrp="1" noChangeAspect="1" noChangeArrowheads="1"/>
          </p:cNvPicPr>
          <p:nvPr>
            <p:ph sz="half" idx="2"/>
          </p:nvPr>
        </p:nvPicPr>
        <p:blipFill>
          <a:blip r:embed="rId2" cstate="print"/>
          <a:stretch>
            <a:fillRect/>
          </a:stretch>
        </p:blipFill>
        <p:spPr>
          <a:xfrm>
            <a:off x="6660232" y="2204864"/>
            <a:ext cx="1072896" cy="1435608"/>
          </a:xfrm>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p:txBody>
          <a:bodyPr/>
          <a:lstStyle/>
          <a:p>
            <a:r>
              <a:rPr lang="de-AT"/>
              <a:t>Hyperion und Diotima</a:t>
            </a:r>
            <a:endParaRPr lang="de-DE"/>
          </a:p>
        </p:txBody>
      </p:sp>
      <p:sp>
        <p:nvSpPr>
          <p:cNvPr id="27653" name="Rectangle 5"/>
          <p:cNvSpPr>
            <a:spLocks noGrp="1" noChangeArrowheads="1"/>
          </p:cNvSpPr>
          <p:nvPr>
            <p:ph type="body" sz="half" idx="1"/>
          </p:nvPr>
        </p:nvSpPr>
        <p:spPr/>
        <p:txBody>
          <a:bodyPr/>
          <a:lstStyle/>
          <a:p>
            <a:pPr>
              <a:lnSpc>
                <a:spcPct val="90000"/>
              </a:lnSpc>
            </a:pPr>
            <a:r>
              <a:rPr lang="de-AT" sz="1800"/>
              <a:t>Susette Gontard – „Diotima“ : vgl. „Hölderlin a Diotima“ (Briefe aus der Zeit der „nahen Trennung“)</a:t>
            </a:r>
          </a:p>
          <a:p>
            <a:pPr>
              <a:lnSpc>
                <a:spcPct val="90000"/>
              </a:lnSpc>
            </a:pPr>
            <a:r>
              <a:rPr lang="de-AT" sz="1800"/>
              <a:t>„</a:t>
            </a:r>
            <a:r>
              <a:rPr lang="de-AT" sz="1800" b="1"/>
              <a:t>Hyperion</a:t>
            </a:r>
            <a:r>
              <a:rPr lang="de-AT" sz="1800"/>
              <a:t> oder der Eremit in Griechenland“ (2 Bde, 1797 und 1799): ein lyrischer Briefroman. </a:t>
            </a:r>
          </a:p>
          <a:p>
            <a:pPr>
              <a:lnSpc>
                <a:spcPct val="90000"/>
              </a:lnSpc>
            </a:pPr>
            <a:r>
              <a:rPr lang="de-AT" sz="1800"/>
              <a:t>Griechenland, Mitte 18. Jh. Befreiungskriege gegen die Türkei. Begeisterung für Plutarch, griechische Götter, griechische Vergangenheit. Reise nach Deutschland, Rückkehr nach Griechenland und Einsamkeit als Weg zur Schönheit und Natur. </a:t>
            </a:r>
            <a:endParaRPr lang="de-DE" sz="1800"/>
          </a:p>
        </p:txBody>
      </p:sp>
      <p:pic>
        <p:nvPicPr>
          <p:cNvPr id="27655" name="Picture 7" descr="diotima"/>
          <p:cNvPicPr>
            <a:picLocks noGrp="1" noChangeAspect="1" noChangeArrowheads="1"/>
          </p:cNvPicPr>
          <p:nvPr>
            <p:ph sz="half" idx="2"/>
          </p:nvPr>
        </p:nvPicPr>
        <p:blipFill>
          <a:blip r:embed="rId2" cstate="print"/>
          <a:srcRect/>
          <a:stretch>
            <a:fillRect/>
          </a:stretch>
        </p:blipFill>
        <p:spPr>
          <a:xfrm>
            <a:off x="5003800" y="1557338"/>
            <a:ext cx="3189288" cy="4789487"/>
          </a:xfrm>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de-AT"/>
              <a:t>Hölderlin: Abbite</a:t>
            </a:r>
            <a:endParaRPr lang="de-DE"/>
          </a:p>
        </p:txBody>
      </p:sp>
      <p:sp>
        <p:nvSpPr>
          <p:cNvPr id="54276" name="Rectangle 4"/>
          <p:cNvSpPr>
            <a:spLocks noGrp="1" noChangeArrowheads="1"/>
          </p:cNvSpPr>
          <p:nvPr>
            <p:ph type="body" sz="half" idx="1"/>
          </p:nvPr>
        </p:nvSpPr>
        <p:spPr/>
        <p:txBody>
          <a:bodyPr/>
          <a:lstStyle/>
          <a:p>
            <a:pPr>
              <a:lnSpc>
                <a:spcPct val="90000"/>
              </a:lnSpc>
            </a:pPr>
            <a:r>
              <a:rPr lang="de-DE" sz="1800"/>
              <a:t>Heilig Wesen ! gestört hab ich die goldene</a:t>
            </a:r>
            <a:br>
              <a:rPr lang="de-DE" sz="1800"/>
            </a:br>
            <a:r>
              <a:rPr lang="de-DE" sz="1800"/>
              <a:t>Götterruhe dir oft, und der geheimeren,</a:t>
            </a:r>
            <a:br>
              <a:rPr lang="de-DE" sz="1800"/>
            </a:br>
            <a:r>
              <a:rPr lang="de-DE" sz="1800"/>
              <a:t>Tiefern Schmerzen des Lebens</a:t>
            </a:r>
            <a:br>
              <a:rPr lang="de-DE" sz="1800"/>
            </a:br>
            <a:r>
              <a:rPr lang="de-DE" sz="1800"/>
              <a:t>Hast du manche gelernt von mir.</a:t>
            </a:r>
            <a:br>
              <a:rPr lang="de-DE" sz="1800"/>
            </a:br>
            <a:endParaRPr lang="de-DE" sz="1800"/>
          </a:p>
          <a:p>
            <a:pPr>
              <a:lnSpc>
                <a:spcPct val="90000"/>
              </a:lnSpc>
            </a:pPr>
            <a:r>
              <a:rPr lang="de-DE" sz="1800"/>
              <a:t>O vergiß es, vergib! gleich dem Gewölke dort</a:t>
            </a:r>
            <a:br>
              <a:rPr lang="de-DE" sz="1800"/>
            </a:br>
            <a:r>
              <a:rPr lang="de-DE" sz="1800"/>
              <a:t>Vor dem friedlichen Mond, geh ich dahin, und du</a:t>
            </a:r>
            <a:br>
              <a:rPr lang="de-DE" sz="1800"/>
            </a:br>
            <a:r>
              <a:rPr lang="de-DE" sz="1800"/>
              <a:t>Ruhst und glänzest in deiner</a:t>
            </a:r>
            <a:br>
              <a:rPr lang="de-DE" sz="1800"/>
            </a:br>
            <a:r>
              <a:rPr lang="de-DE" sz="1800"/>
              <a:t>Schöne wieder, du süßes Licht!</a:t>
            </a:r>
            <a:br>
              <a:rPr lang="de-DE" sz="1800"/>
            </a:br>
            <a:endParaRPr lang="de-DE" sz="1800"/>
          </a:p>
        </p:txBody>
      </p:sp>
      <p:pic>
        <p:nvPicPr>
          <p:cNvPr id="54278" name="Picture 6" descr="gontard"/>
          <p:cNvPicPr>
            <a:picLocks noGrp="1" noChangeAspect="1" noChangeArrowheads="1"/>
          </p:cNvPicPr>
          <p:nvPr>
            <p:ph sz="half" idx="2"/>
          </p:nvPr>
        </p:nvPicPr>
        <p:blipFill>
          <a:blip r:embed="rId2" cstate="print"/>
          <a:stretch>
            <a:fillRect/>
          </a:stretch>
        </p:blipFill>
        <p:spPr>
          <a:xfrm>
            <a:off x="4977467" y="1600200"/>
            <a:ext cx="3380065" cy="4530725"/>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de-AT"/>
              <a:t>Kunsttheorie der Romantik</a:t>
            </a:r>
            <a:endParaRPr lang="de-DE"/>
          </a:p>
        </p:txBody>
      </p:sp>
      <p:sp>
        <p:nvSpPr>
          <p:cNvPr id="13316" name="Rectangle 4"/>
          <p:cNvSpPr>
            <a:spLocks noGrp="1" noChangeArrowheads="1"/>
          </p:cNvSpPr>
          <p:nvPr>
            <p:ph type="body" sz="half" idx="1"/>
          </p:nvPr>
        </p:nvSpPr>
        <p:spPr>
          <a:xfrm>
            <a:off x="457200" y="1600200"/>
            <a:ext cx="4691063" cy="4530725"/>
          </a:xfrm>
        </p:spPr>
        <p:txBody>
          <a:bodyPr/>
          <a:lstStyle/>
          <a:p>
            <a:pPr>
              <a:lnSpc>
                <a:spcPct val="80000"/>
              </a:lnSpc>
            </a:pPr>
            <a:r>
              <a:rPr lang="de-AT" sz="2000" b="1" dirty="0"/>
              <a:t>Friedrich Schlegel </a:t>
            </a:r>
            <a:r>
              <a:rPr lang="de-AT" sz="2000" dirty="0"/>
              <a:t>in der romantischen Zeitschrift </a:t>
            </a:r>
            <a:r>
              <a:rPr lang="de-AT" sz="2000" b="1" dirty="0"/>
              <a:t>Athenäum</a:t>
            </a:r>
            <a:r>
              <a:rPr lang="de-AT" sz="2000" dirty="0"/>
              <a:t>: Betonung der freien geistigen Schöpferkraft des Menschen. Das schaffende Ich schöpft alle Gegenstände, kann sie daher auch zerstören! Deshalb </a:t>
            </a:r>
            <a:r>
              <a:rPr lang="de-AT" sz="2000" b="1" dirty="0"/>
              <a:t>muss auch in literarischen Texten klar sein, dass sie von einer Phantasie geschaffen wurden</a:t>
            </a:r>
            <a:r>
              <a:rPr lang="de-AT" sz="2000" dirty="0"/>
              <a:t>. Schlegel will die Illusion der Naturnachahmung durch die Kunst erkennbar machen.</a:t>
            </a:r>
          </a:p>
          <a:p>
            <a:pPr lvl="1">
              <a:lnSpc>
                <a:spcPct val="80000"/>
              </a:lnSpc>
            </a:pPr>
            <a:r>
              <a:rPr lang="de-AT" sz="1800" dirty="0"/>
              <a:t>„Progressive Universalpoesie“</a:t>
            </a:r>
          </a:p>
          <a:p>
            <a:pPr lvl="1">
              <a:lnSpc>
                <a:spcPct val="80000"/>
              </a:lnSpc>
            </a:pPr>
            <a:r>
              <a:rPr lang="de-AT" sz="1800" dirty="0"/>
              <a:t>Fragment </a:t>
            </a:r>
          </a:p>
          <a:p>
            <a:pPr lvl="1">
              <a:lnSpc>
                <a:spcPct val="80000"/>
              </a:lnSpc>
            </a:pPr>
            <a:r>
              <a:rPr lang="de-AT" sz="1800" dirty="0"/>
              <a:t>Romantische Ironie</a:t>
            </a:r>
          </a:p>
          <a:p>
            <a:pPr lvl="1">
              <a:lnSpc>
                <a:spcPct val="80000"/>
              </a:lnSpc>
            </a:pPr>
            <a:endParaRPr lang="de-DE" sz="1800" dirty="0"/>
          </a:p>
        </p:txBody>
      </p:sp>
      <p:pic>
        <p:nvPicPr>
          <p:cNvPr id="13318" name="Picture 6" descr="parkmeiningen_f_georg1"/>
          <p:cNvPicPr>
            <a:picLocks noGrp="1" noChangeAspect="1" noChangeArrowheads="1"/>
          </p:cNvPicPr>
          <p:nvPr>
            <p:ph sz="half" idx="2"/>
          </p:nvPr>
        </p:nvPicPr>
        <p:blipFill>
          <a:blip r:embed="rId2" cstate="print"/>
          <a:stretch>
            <a:fillRect/>
          </a:stretch>
        </p:blipFill>
        <p:spPr>
          <a:xfrm>
            <a:off x="5291137" y="1960562"/>
            <a:ext cx="2752725" cy="3810000"/>
          </a:xfrm>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de-AT"/>
              <a:t>Hölderlins „geistige Umnachtung“</a:t>
            </a:r>
            <a:endParaRPr lang="de-DE"/>
          </a:p>
        </p:txBody>
      </p:sp>
      <p:sp>
        <p:nvSpPr>
          <p:cNvPr id="46084" name="Rectangle 4"/>
          <p:cNvSpPr>
            <a:spLocks noGrp="1" noChangeArrowheads="1"/>
          </p:cNvSpPr>
          <p:nvPr>
            <p:ph type="body" sz="half" idx="1"/>
          </p:nvPr>
        </p:nvSpPr>
        <p:spPr>
          <a:xfrm>
            <a:off x="179388" y="1600200"/>
            <a:ext cx="4608512" cy="5257800"/>
          </a:xfrm>
        </p:spPr>
        <p:txBody>
          <a:bodyPr/>
          <a:lstStyle/>
          <a:p>
            <a:pPr>
              <a:lnSpc>
                <a:spcPct val="90000"/>
              </a:lnSpc>
            </a:pPr>
            <a:r>
              <a:rPr lang="de-AT" sz="1800"/>
              <a:t>Hölderlins Scheitern: Absicht, die Zeitschrift </a:t>
            </a:r>
            <a:r>
              <a:rPr lang="de-AT" sz="1800" i="1"/>
              <a:t>Iduna </a:t>
            </a:r>
            <a:r>
              <a:rPr lang="de-AT" sz="1800"/>
              <a:t>zu gründen; Hofmeisterstelle in Frankreich: 2 Wochen in Haft + Fußreisen hin und zurück; Diotimas Tod (Röteln); seit der Verhaftung seines Freundes Sinclair „zerrüttet, sein Wahnsinn ist in Raserei übergegangen“</a:t>
            </a:r>
          </a:p>
          <a:p>
            <a:pPr>
              <a:lnSpc>
                <a:spcPct val="90000"/>
              </a:lnSpc>
            </a:pPr>
            <a:r>
              <a:rPr lang="de-AT" sz="1800"/>
              <a:t>Spätestens ab 1806 gilt H. als wahnsinnig: bis zu seinem Tod 1843 lebt er im „Hölderlinturm“ in Tübingen, von der Familie des Tischlers Zimmer versorgt</a:t>
            </a:r>
          </a:p>
          <a:p>
            <a:pPr>
              <a:lnSpc>
                <a:spcPct val="90000"/>
              </a:lnSpc>
            </a:pPr>
            <a:r>
              <a:rPr lang="de-AT" sz="1800"/>
              <a:t>Er schreibt eigentümlich formalistische Gedichte mit vereinzelten Worten „aus anderer Welt“ darin, die er als Scardanelli unterzeichnet und falsch (auch in die Zukunft) datiert</a:t>
            </a:r>
            <a:endParaRPr lang="de-DE" sz="1800"/>
          </a:p>
        </p:txBody>
      </p:sp>
      <p:pic>
        <p:nvPicPr>
          <p:cNvPr id="46086" name="Picture 6" descr="08_Hoelderlinturm_am_Neckar_"/>
          <p:cNvPicPr>
            <a:picLocks noGrp="1" noChangeAspect="1" noChangeArrowheads="1"/>
          </p:cNvPicPr>
          <p:nvPr>
            <p:ph sz="half" idx="2"/>
          </p:nvPr>
        </p:nvPicPr>
        <p:blipFill>
          <a:blip r:embed="rId2" cstate="print"/>
          <a:stretch>
            <a:fillRect/>
          </a:stretch>
        </p:blipFill>
        <p:spPr>
          <a:xfrm>
            <a:off x="4772465" y="1600200"/>
            <a:ext cx="3790070" cy="4530725"/>
          </a:xfrm>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cs-CZ"/>
              <a:t>H</a:t>
            </a:r>
            <a:r>
              <a:rPr lang="de-AT"/>
              <a:t>ölderlins Lyrik</a:t>
            </a:r>
            <a:endParaRPr lang="de-DE"/>
          </a:p>
        </p:txBody>
      </p:sp>
      <p:sp>
        <p:nvSpPr>
          <p:cNvPr id="48132" name="Rectangle 4"/>
          <p:cNvSpPr>
            <a:spLocks noGrp="1" noChangeArrowheads="1"/>
          </p:cNvSpPr>
          <p:nvPr>
            <p:ph type="body" sz="half" idx="1"/>
          </p:nvPr>
        </p:nvSpPr>
        <p:spPr/>
        <p:txBody>
          <a:bodyPr/>
          <a:lstStyle/>
          <a:p>
            <a:pPr>
              <a:lnSpc>
                <a:spcPct val="90000"/>
              </a:lnSpc>
            </a:pPr>
            <a:r>
              <a:rPr lang="de-AT" sz="2000"/>
              <a:t>Griechisch-antike Formen: Hymnen, Oden, Elegien; in </a:t>
            </a:r>
            <a:r>
              <a:rPr lang="de-AT" sz="2000" b="1"/>
              <a:t>freien </a:t>
            </a:r>
            <a:r>
              <a:rPr lang="de-AT" sz="2000"/>
              <a:t>Rhythmen, gehoben, feierlich, bildstark </a:t>
            </a:r>
          </a:p>
          <a:p>
            <a:pPr>
              <a:lnSpc>
                <a:spcPct val="90000"/>
              </a:lnSpc>
            </a:pPr>
            <a:r>
              <a:rPr lang="de-AT" sz="2000"/>
              <a:t>„Friedensfeier“, „Patmos“-Hymne, „Hyperions Schicksalslied“ usf.</a:t>
            </a:r>
          </a:p>
          <a:p>
            <a:pPr>
              <a:lnSpc>
                <a:spcPct val="90000"/>
              </a:lnSpc>
            </a:pPr>
            <a:r>
              <a:rPr lang="de-AT" sz="2000"/>
              <a:t>H. schreibt auch pathetische Oden, die besonders in der Nazizeit aufs schlimmste missbraucht werden (</a:t>
            </a:r>
            <a:r>
              <a:rPr lang="de-AT" sz="2000" i="1"/>
              <a:t>Der Tod fürs Vaterland, Germanien</a:t>
            </a:r>
            <a:r>
              <a:rPr lang="de-AT" sz="2000"/>
              <a:t>)</a:t>
            </a:r>
            <a:endParaRPr lang="de-DE" sz="2000"/>
          </a:p>
        </p:txBody>
      </p:sp>
      <p:pic>
        <p:nvPicPr>
          <p:cNvPr id="48134" name="Picture 6" descr="patmos"/>
          <p:cNvPicPr>
            <a:picLocks noGrp="1" noChangeAspect="1" noChangeArrowheads="1"/>
          </p:cNvPicPr>
          <p:nvPr>
            <p:ph sz="half" idx="2"/>
          </p:nvPr>
        </p:nvPicPr>
        <p:blipFill>
          <a:blip r:embed="rId2" cstate="print"/>
          <a:stretch>
            <a:fillRect/>
          </a:stretch>
        </p:blipFill>
        <p:spPr>
          <a:xfrm>
            <a:off x="4648200" y="1795780"/>
            <a:ext cx="4038600" cy="4139565"/>
          </a:xfrm>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de-AT" sz="3200"/>
              <a:t>Friedrich Hölderlin: Hälfte des Lebens (1805)</a:t>
            </a:r>
            <a:endParaRPr lang="de-DE" sz="3200"/>
          </a:p>
        </p:txBody>
      </p:sp>
      <p:sp>
        <p:nvSpPr>
          <p:cNvPr id="50180" name="Rectangle 4"/>
          <p:cNvSpPr>
            <a:spLocks noGrp="1" noChangeArrowheads="1"/>
          </p:cNvSpPr>
          <p:nvPr>
            <p:ph type="body" sz="half" idx="1"/>
          </p:nvPr>
        </p:nvSpPr>
        <p:spPr/>
        <p:txBody>
          <a:bodyPr/>
          <a:lstStyle/>
          <a:p>
            <a:pPr>
              <a:lnSpc>
                <a:spcPct val="90000"/>
              </a:lnSpc>
              <a:buFont typeface="Wingdings" pitchFamily="2" charset="2"/>
              <a:buNone/>
            </a:pPr>
            <a:r>
              <a:rPr lang="de-DE" sz="1800"/>
              <a:t>Mit gelben Birnen hänget</a:t>
            </a:r>
            <a:br>
              <a:rPr lang="de-DE" sz="1800"/>
            </a:br>
            <a:r>
              <a:rPr lang="de-DE" sz="1800"/>
              <a:t>Und voll mit wilden Rosen</a:t>
            </a:r>
            <a:br>
              <a:rPr lang="de-DE" sz="1800"/>
            </a:br>
            <a:r>
              <a:rPr lang="de-DE" sz="1800"/>
              <a:t>Das Land in den See,</a:t>
            </a:r>
            <a:br>
              <a:rPr lang="de-DE" sz="1800"/>
            </a:br>
            <a:r>
              <a:rPr lang="de-DE" sz="1800"/>
              <a:t>Ihr holden Schwäne,</a:t>
            </a:r>
            <a:br>
              <a:rPr lang="de-DE" sz="1800"/>
            </a:br>
            <a:r>
              <a:rPr lang="de-DE" sz="1800"/>
              <a:t>Und trunken von Küssen</a:t>
            </a:r>
            <a:br>
              <a:rPr lang="de-DE" sz="1800"/>
            </a:br>
            <a:r>
              <a:rPr lang="de-DE" sz="1800"/>
              <a:t>Tunkt ihr das Haupt</a:t>
            </a:r>
            <a:br>
              <a:rPr lang="de-DE" sz="1800"/>
            </a:br>
            <a:r>
              <a:rPr lang="de-DE" sz="1800"/>
              <a:t>Ins heilignüchterne Wasser.</a:t>
            </a:r>
            <a:br>
              <a:rPr lang="de-DE" sz="1800"/>
            </a:br>
            <a:r>
              <a:rPr lang="de-DE" sz="1800"/>
              <a:t> </a:t>
            </a:r>
            <a:br>
              <a:rPr lang="de-DE" sz="1800"/>
            </a:br>
            <a:r>
              <a:rPr lang="de-DE" sz="1800"/>
              <a:t>Weh mir, wo nehm ich, wenn</a:t>
            </a:r>
            <a:br>
              <a:rPr lang="de-DE" sz="1800"/>
            </a:br>
            <a:r>
              <a:rPr lang="de-DE" sz="1800"/>
              <a:t>Es Winter ist, die Blumen, und wo</a:t>
            </a:r>
            <a:br>
              <a:rPr lang="de-DE" sz="1800"/>
            </a:br>
            <a:r>
              <a:rPr lang="de-DE" sz="1800"/>
              <a:t>Den Sonnenschein,</a:t>
            </a:r>
            <a:br>
              <a:rPr lang="de-DE" sz="1800"/>
            </a:br>
            <a:r>
              <a:rPr lang="de-DE" sz="1800"/>
              <a:t>Und Schatten der Erde?</a:t>
            </a:r>
            <a:br>
              <a:rPr lang="de-DE" sz="1800"/>
            </a:br>
            <a:r>
              <a:rPr lang="de-DE" sz="1800"/>
              <a:t>Die Mauern stehn</a:t>
            </a:r>
            <a:br>
              <a:rPr lang="de-DE" sz="1800"/>
            </a:br>
            <a:r>
              <a:rPr lang="de-DE" sz="1800"/>
              <a:t>Sprachlos und kalt, im Winde</a:t>
            </a:r>
            <a:br>
              <a:rPr lang="de-DE" sz="1800"/>
            </a:br>
            <a:r>
              <a:rPr lang="de-DE" sz="1800"/>
              <a:t>Klirren die Fahnen.</a:t>
            </a:r>
          </a:p>
        </p:txBody>
      </p:sp>
      <p:pic>
        <p:nvPicPr>
          <p:cNvPr id="50182" name="Picture 6" descr="0139-0581b2-600"/>
          <p:cNvPicPr>
            <a:picLocks noGrp="1" noChangeAspect="1" noChangeArrowheads="1"/>
          </p:cNvPicPr>
          <p:nvPr>
            <p:ph sz="half" idx="2"/>
          </p:nvPr>
        </p:nvPicPr>
        <p:blipFill>
          <a:blip r:embed="rId2" cstate="print"/>
          <a:stretch>
            <a:fillRect/>
          </a:stretch>
        </p:blipFill>
        <p:spPr>
          <a:xfrm>
            <a:off x="4648200" y="1846262"/>
            <a:ext cx="4038600" cy="4038600"/>
          </a:xfr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cs-CZ" dirty="0" err="1" smtClean="0"/>
              <a:t>Zwischen</a:t>
            </a:r>
            <a:r>
              <a:rPr lang="cs-CZ" dirty="0" smtClean="0"/>
              <a:t> </a:t>
            </a:r>
            <a:r>
              <a:rPr lang="cs-CZ" dirty="0" err="1" smtClean="0"/>
              <a:t>Klassik</a:t>
            </a:r>
            <a:r>
              <a:rPr lang="cs-CZ" dirty="0" smtClean="0"/>
              <a:t> </a:t>
            </a:r>
            <a:r>
              <a:rPr lang="cs-CZ" dirty="0" err="1" smtClean="0"/>
              <a:t>und</a:t>
            </a:r>
            <a:r>
              <a:rPr lang="cs-CZ" dirty="0" smtClean="0"/>
              <a:t> Romantik: </a:t>
            </a:r>
            <a:r>
              <a:rPr lang="de-AT" dirty="0" smtClean="0"/>
              <a:t>Heinrich </a:t>
            </a:r>
            <a:r>
              <a:rPr lang="de-AT" dirty="0"/>
              <a:t>von Kleist (1777-1811)</a:t>
            </a:r>
            <a:endParaRPr lang="de-DE" dirty="0"/>
          </a:p>
        </p:txBody>
      </p:sp>
      <p:sp>
        <p:nvSpPr>
          <p:cNvPr id="9226" name="Rectangle 10"/>
          <p:cNvSpPr>
            <a:spLocks noGrp="1" noChangeArrowheads="1"/>
          </p:cNvSpPr>
          <p:nvPr>
            <p:ph type="body" sz="half" idx="1"/>
          </p:nvPr>
        </p:nvSpPr>
        <p:spPr>
          <a:xfrm>
            <a:off x="457200" y="1600200"/>
            <a:ext cx="4038600" cy="4852988"/>
          </a:xfrm>
        </p:spPr>
        <p:txBody>
          <a:bodyPr/>
          <a:lstStyle/>
          <a:p>
            <a:pPr>
              <a:lnSpc>
                <a:spcPct val="80000"/>
              </a:lnSpc>
            </a:pPr>
            <a:r>
              <a:rPr lang="de-AT" sz="1800"/>
              <a:t>Eine alte preußische Militärfamilie: bis heute bekleideten 44 Kleists den Generalsrang</a:t>
            </a:r>
          </a:p>
          <a:p>
            <a:pPr>
              <a:lnSpc>
                <a:spcPct val="80000"/>
              </a:lnSpc>
            </a:pPr>
            <a:r>
              <a:rPr lang="de-AT" sz="1800"/>
              <a:t>Geb. in Frankfurt/Oder, mit 11 den Vater, mit 16 die Mutter verloren, mit 15 Gefreitenkorporal in Potsdam, mit 20 Leutnant, Teilnahme am Rheinfeldzug gegen Frankreich</a:t>
            </a:r>
          </a:p>
          <a:p>
            <a:pPr>
              <a:lnSpc>
                <a:spcPct val="80000"/>
              </a:lnSpc>
            </a:pPr>
            <a:r>
              <a:rPr lang="de-AT" sz="1800"/>
              <a:t>1799 hat er sich die Entlassung aus dem militärischen Dienst erbeten: ab jetzt persönliche Krisen und Krankheiten sowie Auseinandersetzung mit der Familie</a:t>
            </a:r>
          </a:p>
          <a:p>
            <a:pPr>
              <a:lnSpc>
                <a:spcPct val="80000"/>
              </a:lnSpc>
            </a:pPr>
            <a:r>
              <a:rPr lang="de-AT" sz="1800"/>
              <a:t>Ab 1800 fängt er zu schreiben an</a:t>
            </a:r>
            <a:endParaRPr lang="de-DE" sz="1800"/>
          </a:p>
        </p:txBody>
      </p:sp>
      <p:pic>
        <p:nvPicPr>
          <p:cNvPr id="9222" name="Picture 6" descr="Kleist1"/>
          <p:cNvPicPr>
            <a:picLocks noGrp="1" noChangeAspect="1" noChangeArrowheads="1"/>
          </p:cNvPicPr>
          <p:nvPr>
            <p:ph sz="quarter" idx="2"/>
          </p:nvPr>
        </p:nvPicPr>
        <p:blipFill>
          <a:blip r:embed="rId2" cstate="print"/>
          <a:stretch>
            <a:fillRect/>
          </a:stretch>
        </p:blipFill>
        <p:spPr>
          <a:xfrm>
            <a:off x="5812155" y="2052796"/>
            <a:ext cx="1710690" cy="1283970"/>
          </a:xfrm>
          <a:noFill/>
          <a:ln/>
        </p:spPr>
      </p:pic>
      <p:pic>
        <p:nvPicPr>
          <p:cNvPr id="9224" name="Picture 8" descr="wappen_gross"/>
          <p:cNvPicPr>
            <a:picLocks noGrp="1" noChangeAspect="1" noChangeArrowheads="1"/>
          </p:cNvPicPr>
          <p:nvPr>
            <p:ph sz="quarter" idx="3"/>
          </p:nvPr>
        </p:nvPicPr>
        <p:blipFill>
          <a:blip r:embed="rId3" cstate="print"/>
          <a:srcRect/>
          <a:stretch>
            <a:fillRect/>
          </a:stretch>
        </p:blipFill>
        <p:spPr>
          <a:xfrm>
            <a:off x="7458075" y="1557338"/>
            <a:ext cx="1685925" cy="2189162"/>
          </a:xfrm>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de-AT"/>
              <a:t>Kleist als Suchender</a:t>
            </a:r>
            <a:endParaRPr lang="de-DE"/>
          </a:p>
        </p:txBody>
      </p:sp>
      <p:sp>
        <p:nvSpPr>
          <p:cNvPr id="17412" name="Rectangle 4"/>
          <p:cNvSpPr>
            <a:spLocks noGrp="1" noChangeArrowheads="1"/>
          </p:cNvSpPr>
          <p:nvPr>
            <p:ph type="body" sz="half" idx="1"/>
          </p:nvPr>
        </p:nvSpPr>
        <p:spPr>
          <a:xfrm>
            <a:off x="323850" y="1600200"/>
            <a:ext cx="4968875" cy="5257800"/>
          </a:xfrm>
        </p:spPr>
        <p:txBody>
          <a:bodyPr/>
          <a:lstStyle/>
          <a:p>
            <a:pPr>
              <a:lnSpc>
                <a:spcPct val="80000"/>
              </a:lnSpc>
            </a:pPr>
            <a:r>
              <a:rPr lang="de-AT" sz="1600"/>
              <a:t>Kleists legendäre </a:t>
            </a:r>
            <a:r>
              <a:rPr lang="de-AT" sz="1600" b="1"/>
              <a:t>Kant-Krise</a:t>
            </a:r>
            <a:r>
              <a:rPr lang="de-AT" sz="1600"/>
              <a:t>: „</a:t>
            </a:r>
            <a:r>
              <a:rPr lang="de-DE" sz="1600"/>
              <a:t>Wenn alle Menschen statt der Augen grüne Gläser hätten, so würden sie urteilen müssen, die Gegenstände, welche sie dadurch erblicken, sind grün - und wie würden sie entscheiden können, ob ihr Auge ihnen die Dinge zeigt, wie sie sind, oder ob es nicht etwas zu ihnen hinzutut, was nicht ihnen, sondern dem Auge gehört. So ist es mit dem Verstande. Wir können nicht entscheiden, ob das, was wir Wahrheit nennen, wahrhaft Wahrheit ist, oder ob es uns nur so scheint. Ach Wilhelmine, wenn die Spitze dieses Gedanken Dein Herz nicht trifft, so lächle nicht über einen andern, der sich tief in seinem heiligsten Inneren davon verwundet fühlt. Mein einziges, mein höchstes Ziel ist gesunken, und ich habe nun keines mehr.“</a:t>
            </a:r>
          </a:p>
          <a:p>
            <a:pPr>
              <a:lnSpc>
                <a:spcPct val="80000"/>
              </a:lnSpc>
            </a:pPr>
            <a:r>
              <a:rPr lang="de-DE" sz="1600"/>
              <a:t>Bauernleben in der Schweiz</a:t>
            </a:r>
          </a:p>
          <a:p>
            <a:pPr>
              <a:lnSpc>
                <a:spcPct val="80000"/>
              </a:lnSpc>
            </a:pPr>
            <a:r>
              <a:rPr lang="de-DE" sz="1600"/>
              <a:t>Zeitschriften- und Theaterversuche</a:t>
            </a:r>
          </a:p>
          <a:p>
            <a:pPr>
              <a:lnSpc>
                <a:spcPct val="80000"/>
              </a:lnSpc>
            </a:pPr>
            <a:r>
              <a:rPr lang="de-DE" sz="1600"/>
              <a:t>Kündigungen und Anstellungen</a:t>
            </a:r>
          </a:p>
          <a:p>
            <a:pPr>
              <a:lnSpc>
                <a:spcPct val="80000"/>
              </a:lnSpc>
            </a:pPr>
            <a:r>
              <a:rPr lang="de-DE" sz="1600"/>
              <a:t>1811: Selbstmord am Wannsee in Berlin</a:t>
            </a:r>
          </a:p>
        </p:txBody>
      </p:sp>
      <p:pic>
        <p:nvPicPr>
          <p:cNvPr id="17414" name="Picture 6" descr="suche"/>
          <p:cNvPicPr>
            <a:picLocks noGrp="1" noChangeAspect="1" noChangeArrowheads="1"/>
          </p:cNvPicPr>
          <p:nvPr>
            <p:ph sz="half" idx="2"/>
          </p:nvPr>
        </p:nvPicPr>
        <p:blipFill>
          <a:blip r:embed="rId2" cstate="print"/>
          <a:srcRect/>
          <a:stretch>
            <a:fillRect/>
          </a:stretch>
        </p:blipFill>
        <p:spPr>
          <a:xfrm>
            <a:off x="5435600" y="1700213"/>
            <a:ext cx="3365500" cy="3194050"/>
          </a:xfrm>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de-AT" sz="4000"/>
              <a:t>Kleist zwischen Klassik und Romantik</a:t>
            </a:r>
            <a:endParaRPr lang="de-DE" sz="4000"/>
          </a:p>
        </p:txBody>
      </p:sp>
      <p:sp>
        <p:nvSpPr>
          <p:cNvPr id="56324" name="Rectangle 4"/>
          <p:cNvSpPr>
            <a:spLocks noGrp="1" noChangeArrowheads="1"/>
          </p:cNvSpPr>
          <p:nvPr>
            <p:ph type="body" sz="half" idx="1"/>
          </p:nvPr>
        </p:nvSpPr>
        <p:spPr/>
        <p:txBody>
          <a:bodyPr/>
          <a:lstStyle/>
          <a:p>
            <a:r>
              <a:rPr lang="de-AT" sz="2000"/>
              <a:t>„klassisch“: strenge Formkunst, vollkommene Beherrschung der Kunstformen (Blankvers); stark empfundener Bildungsauftrag seiner Kunst</a:t>
            </a:r>
          </a:p>
          <a:p>
            <a:r>
              <a:rPr lang="de-AT" sz="2000"/>
              <a:t>„romantisch“: Interesse für das Innere des Menschen; das Unbewusste, Widersprüchliche, Desillusionierte; Dunkle; Erkenntnisskepsis, Gesellschaftsskepsis</a:t>
            </a:r>
            <a:endParaRPr lang="de-DE" sz="2000"/>
          </a:p>
        </p:txBody>
      </p:sp>
      <p:pic>
        <p:nvPicPr>
          <p:cNvPr id="56326" name="Picture 6" descr="corona"/>
          <p:cNvPicPr>
            <a:picLocks noGrp="1" noChangeAspect="1" noChangeArrowheads="1"/>
          </p:cNvPicPr>
          <p:nvPr>
            <p:ph sz="half" idx="2"/>
          </p:nvPr>
        </p:nvPicPr>
        <p:blipFill>
          <a:blip r:embed="rId2" cstate="print"/>
          <a:srcRect/>
          <a:stretch>
            <a:fillRect/>
          </a:stretch>
        </p:blipFill>
        <p:spPr>
          <a:xfrm>
            <a:off x="4932363" y="1700213"/>
            <a:ext cx="4038600" cy="2692400"/>
          </a:xfrm>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de-AT"/>
              <a:t>Der zerbrochene Krug (1806)</a:t>
            </a:r>
            <a:endParaRPr lang="de-DE"/>
          </a:p>
        </p:txBody>
      </p:sp>
      <p:sp>
        <p:nvSpPr>
          <p:cNvPr id="8196" name="Rectangle 4"/>
          <p:cNvSpPr>
            <a:spLocks noGrp="1" noChangeArrowheads="1"/>
          </p:cNvSpPr>
          <p:nvPr>
            <p:ph type="body" sz="half" idx="1"/>
          </p:nvPr>
        </p:nvSpPr>
        <p:spPr/>
        <p:txBody>
          <a:bodyPr/>
          <a:lstStyle/>
          <a:p>
            <a:pPr>
              <a:lnSpc>
                <a:spcPct val="80000"/>
              </a:lnSpc>
            </a:pPr>
            <a:r>
              <a:rPr lang="de-AT" sz="2000"/>
              <a:t>Legendäre Entstehungsgeschichte, Prototyp des „analytischen Dramas“</a:t>
            </a:r>
          </a:p>
          <a:p>
            <a:pPr>
              <a:lnSpc>
                <a:spcPct val="80000"/>
              </a:lnSpc>
            </a:pPr>
            <a:r>
              <a:rPr lang="de-AT" sz="2000"/>
              <a:t>Dorfrichter Adam, Eva, ihr Verlobter Ruprecht, Evas Mutter, Gerichtsrat Walter</a:t>
            </a:r>
          </a:p>
          <a:p>
            <a:pPr>
              <a:lnSpc>
                <a:spcPct val="80000"/>
              </a:lnSpc>
            </a:pPr>
            <a:r>
              <a:rPr lang="de-AT" sz="2000"/>
              <a:t>Verpatzte Inszenierung in Weimar (1808, Goethe)</a:t>
            </a:r>
          </a:p>
          <a:p>
            <a:pPr>
              <a:lnSpc>
                <a:spcPct val="80000"/>
              </a:lnSpc>
            </a:pPr>
            <a:r>
              <a:rPr lang="de-AT" sz="2000"/>
              <a:t>Friedrich Hebbel: „Dies ist ein Werk, dem gegenüber nur das Publikum durchfallen kann.“</a:t>
            </a:r>
          </a:p>
          <a:p>
            <a:pPr>
              <a:lnSpc>
                <a:spcPct val="80000"/>
              </a:lnSpc>
            </a:pPr>
            <a:r>
              <a:rPr lang="de-AT" sz="2000"/>
              <a:t>30er: Emil Jannings, 50er: Erwin Geschonneck bei Brecht</a:t>
            </a:r>
          </a:p>
          <a:p>
            <a:pPr>
              <a:lnSpc>
                <a:spcPct val="80000"/>
              </a:lnSpc>
            </a:pPr>
            <a:endParaRPr lang="de-DE" sz="2000"/>
          </a:p>
        </p:txBody>
      </p:sp>
      <p:pic>
        <p:nvPicPr>
          <p:cNvPr id="8198" name="Picture 6" descr="derzerbrochenekrug1937"/>
          <p:cNvPicPr>
            <a:picLocks noGrp="1" noChangeAspect="1" noChangeArrowheads="1"/>
          </p:cNvPicPr>
          <p:nvPr>
            <p:ph sz="half" idx="2"/>
          </p:nvPr>
        </p:nvPicPr>
        <p:blipFill>
          <a:blip r:embed="rId2" cstate="print"/>
          <a:stretch>
            <a:fillRect/>
          </a:stretch>
        </p:blipFill>
        <p:spPr>
          <a:xfrm>
            <a:off x="5080000" y="1624012"/>
            <a:ext cx="3175000" cy="4483100"/>
          </a:xfrm>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de-AT" sz="3200"/>
              <a:t>Das Käthchen von Heilbronn oder die Feuerprobe. Historisches Ritterschauspiel (1810)</a:t>
            </a:r>
            <a:endParaRPr lang="de-DE" sz="3200"/>
          </a:p>
        </p:txBody>
      </p:sp>
      <p:sp>
        <p:nvSpPr>
          <p:cNvPr id="16388" name="Rectangle 4"/>
          <p:cNvSpPr>
            <a:spLocks noGrp="1" noChangeArrowheads="1"/>
          </p:cNvSpPr>
          <p:nvPr>
            <p:ph type="body" sz="half" idx="1"/>
          </p:nvPr>
        </p:nvSpPr>
        <p:spPr>
          <a:xfrm>
            <a:off x="250825" y="1600200"/>
            <a:ext cx="4826000" cy="5068888"/>
          </a:xfrm>
        </p:spPr>
        <p:txBody>
          <a:bodyPr/>
          <a:lstStyle/>
          <a:p>
            <a:pPr>
              <a:lnSpc>
                <a:spcPct val="80000"/>
              </a:lnSpc>
            </a:pPr>
            <a:r>
              <a:rPr lang="de-AT" sz="1800"/>
              <a:t>Bearbeitung eines Bänkelliedes, Thema der absoluten Liebeshingabe und „irrationaler“ Gewissheit (Traum, Somnambulismus, Magnetismus). </a:t>
            </a:r>
            <a:r>
              <a:rPr lang="cs-CZ" sz="1800"/>
              <a:t>Ü</a:t>
            </a:r>
            <a:r>
              <a:rPr lang="de-AT" sz="1800"/>
              <a:t>bernatürliches.  </a:t>
            </a:r>
          </a:p>
          <a:p>
            <a:pPr>
              <a:lnSpc>
                <a:spcPct val="80000"/>
              </a:lnSpc>
            </a:pPr>
            <a:r>
              <a:rPr lang="de-AT" sz="1800"/>
              <a:t>Spätmittelalter: Femegericht. Theobald Friedeborn, Waffenschmied aus Heilbronn; Käthchen; Ritter vom Strahl; Kunigunde von Thurneck</a:t>
            </a:r>
            <a:endParaRPr lang="de-DE" sz="1800"/>
          </a:p>
          <a:p>
            <a:pPr>
              <a:lnSpc>
                <a:spcPct val="80000"/>
              </a:lnSpc>
            </a:pPr>
            <a:r>
              <a:rPr lang="de-DE" sz="1800"/>
              <a:t>Goethe: „Ein wunderbares Gemisch von Sinn und Unsinn! Die verfluchte Unnatur!“ + „Das führe ich nicht auf, wenn es auch halb Weimar verlangt.“ </a:t>
            </a:r>
            <a:endParaRPr lang="cs-CZ" sz="1800"/>
          </a:p>
          <a:p>
            <a:pPr>
              <a:lnSpc>
                <a:spcPct val="80000"/>
              </a:lnSpc>
            </a:pPr>
            <a:r>
              <a:rPr lang="cs-CZ" sz="1800"/>
              <a:t>Das </a:t>
            </a:r>
            <a:r>
              <a:rPr lang="de-AT" sz="1800"/>
              <a:t>Drama lässt verschiedene Bearbeitungen/Deutungen gelten: zeitkritisch, religiös, naturalistisch, verträumt, ironisch. Unterschiedlichste Bühnenbearbeitungen. </a:t>
            </a:r>
            <a:endParaRPr lang="de-DE" sz="1800"/>
          </a:p>
        </p:txBody>
      </p:sp>
      <p:pic>
        <p:nvPicPr>
          <p:cNvPr id="16390" name="Picture 6" descr="kathchen"/>
          <p:cNvPicPr>
            <a:picLocks noGrp="1" noChangeAspect="1" noChangeArrowheads="1"/>
          </p:cNvPicPr>
          <p:nvPr>
            <p:ph sz="half" idx="2"/>
          </p:nvPr>
        </p:nvPicPr>
        <p:blipFill>
          <a:blip r:embed="rId2" cstate="print"/>
          <a:stretch>
            <a:fillRect/>
          </a:stretch>
        </p:blipFill>
        <p:spPr>
          <a:xfrm>
            <a:off x="5143529" y="1600200"/>
            <a:ext cx="3047942" cy="4530725"/>
          </a:xfrm>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de-AT" sz="2800"/>
              <a:t>Kleists Novellen: „atemloses Erzählen“. Marquise von O., Der Findling, Erdbeben in Chili, Hl. Cäcilie usf.</a:t>
            </a:r>
            <a:endParaRPr lang="de-DE" sz="2800"/>
          </a:p>
        </p:txBody>
      </p:sp>
      <p:sp>
        <p:nvSpPr>
          <p:cNvPr id="23556" name="Rectangle 4"/>
          <p:cNvSpPr>
            <a:spLocks noGrp="1" noChangeArrowheads="1"/>
          </p:cNvSpPr>
          <p:nvPr>
            <p:ph type="body" sz="half" idx="1"/>
          </p:nvPr>
        </p:nvSpPr>
        <p:spPr/>
        <p:txBody>
          <a:bodyPr/>
          <a:lstStyle/>
          <a:p>
            <a:pPr>
              <a:lnSpc>
                <a:spcPct val="80000"/>
              </a:lnSpc>
            </a:pPr>
            <a:r>
              <a:rPr lang="de-AT" sz="1800"/>
              <a:t>Kleist fängt an, Novellen zu schreiben, aus finanzieller Not, fast gedemütigt. </a:t>
            </a:r>
          </a:p>
          <a:p>
            <a:pPr>
              <a:lnSpc>
                <a:spcPct val="80000"/>
              </a:lnSpc>
            </a:pPr>
            <a:r>
              <a:rPr lang="de-AT" sz="1800"/>
              <a:t>Vorliebe für überraschende und skandalöse Stoffe </a:t>
            </a:r>
          </a:p>
          <a:p>
            <a:pPr>
              <a:lnSpc>
                <a:spcPct val="80000"/>
              </a:lnSpc>
            </a:pPr>
            <a:r>
              <a:rPr lang="de-AT" sz="1800"/>
              <a:t>Geniale Sprachsensibilität (erregt+diszipliniert) </a:t>
            </a:r>
          </a:p>
          <a:p>
            <a:pPr>
              <a:lnSpc>
                <a:spcPct val="80000"/>
              </a:lnSpc>
            </a:pPr>
            <a:r>
              <a:rPr lang="de-AT" sz="1800"/>
              <a:t>„Flut von Ereignissen“, äußerste Spannung, sprunghafte Wendepunkte </a:t>
            </a:r>
          </a:p>
          <a:p>
            <a:pPr>
              <a:lnSpc>
                <a:spcPct val="80000"/>
              </a:lnSpc>
            </a:pPr>
            <a:r>
              <a:rPr lang="de-AT" sz="1800"/>
              <a:t>Große Rolle des Irrationalen, Paradoxen</a:t>
            </a:r>
          </a:p>
          <a:p>
            <a:pPr>
              <a:lnSpc>
                <a:spcPct val="80000"/>
              </a:lnSpc>
            </a:pPr>
            <a:r>
              <a:rPr lang="de-AT" sz="1800" i="1"/>
              <a:t>Marquise von O.</a:t>
            </a:r>
            <a:r>
              <a:rPr lang="de-AT" sz="1800"/>
              <a:t> durch Eric Rohmer (1976) verfilmt</a:t>
            </a:r>
          </a:p>
          <a:p>
            <a:pPr>
              <a:lnSpc>
                <a:spcPct val="80000"/>
              </a:lnSpc>
            </a:pPr>
            <a:r>
              <a:rPr lang="de-AT" sz="1800"/>
              <a:t>Gesammelte Novellen Kleists auf Tschechisch 1977 im Odeon-Verlag erschienen</a:t>
            </a:r>
            <a:endParaRPr lang="de-DE" sz="1800"/>
          </a:p>
        </p:txBody>
      </p:sp>
      <p:pic>
        <p:nvPicPr>
          <p:cNvPr id="23558" name="Picture 6" descr="zahrada"/>
          <p:cNvPicPr>
            <a:picLocks noGrp="1" noChangeAspect="1" noChangeArrowheads="1"/>
          </p:cNvPicPr>
          <p:nvPr>
            <p:ph sz="half" idx="2"/>
          </p:nvPr>
        </p:nvPicPr>
        <p:blipFill>
          <a:blip r:embed="rId2" cstate="print"/>
          <a:srcRect/>
          <a:stretch>
            <a:fillRect/>
          </a:stretch>
        </p:blipFill>
        <p:spPr>
          <a:xfrm>
            <a:off x="4643438" y="2420938"/>
            <a:ext cx="4297362" cy="2609850"/>
          </a:xfrm>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de-AT" sz="4000"/>
              <a:t>Kleists Prosa: Novelle „Michael Kohlhaas“ (1810)</a:t>
            </a:r>
            <a:endParaRPr lang="de-DE" sz="4000"/>
          </a:p>
        </p:txBody>
      </p:sp>
      <p:sp>
        <p:nvSpPr>
          <p:cNvPr id="21508" name="Rectangle 4"/>
          <p:cNvSpPr>
            <a:spLocks noGrp="1" noChangeArrowheads="1"/>
          </p:cNvSpPr>
          <p:nvPr>
            <p:ph type="body" sz="half" idx="1"/>
          </p:nvPr>
        </p:nvSpPr>
        <p:spPr>
          <a:xfrm>
            <a:off x="468313" y="1412875"/>
            <a:ext cx="4319587" cy="5111750"/>
          </a:xfrm>
        </p:spPr>
        <p:txBody>
          <a:bodyPr/>
          <a:lstStyle/>
          <a:p>
            <a:pPr>
              <a:lnSpc>
                <a:spcPct val="90000"/>
              </a:lnSpc>
            </a:pPr>
            <a:r>
              <a:rPr lang="de-AT" sz="1800"/>
              <a:t>Veröffentlicht in Kleists Literaturzeitschrift Phoebus</a:t>
            </a:r>
          </a:p>
          <a:p>
            <a:pPr>
              <a:lnSpc>
                <a:spcPct val="90000"/>
              </a:lnSpc>
            </a:pPr>
            <a:r>
              <a:rPr lang="de-AT" sz="1800"/>
              <a:t>Konflikt zwischen freiem Individuum und „vetternwirtschaftlicher“ Willkür, Versuch einer Wiederherstellung des verletzten Rechts</a:t>
            </a:r>
          </a:p>
          <a:p>
            <a:pPr>
              <a:lnSpc>
                <a:spcPct val="90000"/>
              </a:lnSpc>
            </a:pPr>
            <a:r>
              <a:rPr lang="de-AT" sz="1800"/>
              <a:t>Lutherzeit: Pferdhändler Michael Kohlhaas („</a:t>
            </a:r>
            <a:r>
              <a:rPr lang="de-DE" sz="1800" i="1"/>
              <a:t>einer der rechtschaffensten zugleich und entsetzlichsten Menschen seiner Zeit</a:t>
            </a:r>
            <a:r>
              <a:rPr lang="de-DE" sz="1800"/>
              <a:t>“), Junker Wenzel von Tronka, Kurfürst von Sachsen  </a:t>
            </a:r>
            <a:endParaRPr lang="de-AT" sz="1800"/>
          </a:p>
          <a:p>
            <a:pPr>
              <a:lnSpc>
                <a:spcPct val="90000"/>
              </a:lnSpc>
            </a:pPr>
            <a:r>
              <a:rPr lang="de-AT" sz="1800"/>
              <a:t>1969: Verfilmung von Volker Schlöndorff, 1981: in der Bearbeitung von Doctorow als „Ragtime“ durch Forman verfilmt</a:t>
            </a:r>
            <a:endParaRPr lang="de-DE" sz="1800"/>
          </a:p>
        </p:txBody>
      </p:sp>
      <p:pic>
        <p:nvPicPr>
          <p:cNvPr id="21512" name="Picture 8" descr="Michael_Kohlhaas_-_Personenkonstellation"/>
          <p:cNvPicPr>
            <a:picLocks noGrp="1" noChangeAspect="1" noChangeArrowheads="1"/>
          </p:cNvPicPr>
          <p:nvPr>
            <p:ph sz="half" idx="2"/>
          </p:nvPr>
        </p:nvPicPr>
        <p:blipFill>
          <a:blip r:embed="rId2" cstate="print"/>
          <a:srcRect/>
          <a:stretch>
            <a:fillRect/>
          </a:stretch>
        </p:blipFill>
        <p:spPr>
          <a:xfrm>
            <a:off x="4859338" y="1700213"/>
            <a:ext cx="4138612" cy="2921000"/>
          </a:xfr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de-AT"/>
              <a:t>Fragment als spezifische Kunstform</a:t>
            </a:r>
            <a:endParaRPr lang="de-DE"/>
          </a:p>
        </p:txBody>
      </p:sp>
      <p:sp>
        <p:nvSpPr>
          <p:cNvPr id="28676" name="Rectangle 4"/>
          <p:cNvSpPr>
            <a:spLocks noGrp="1" noChangeArrowheads="1"/>
          </p:cNvSpPr>
          <p:nvPr>
            <p:ph type="body" sz="half" idx="1"/>
          </p:nvPr>
        </p:nvSpPr>
        <p:spPr>
          <a:xfrm>
            <a:off x="457200" y="1600200"/>
            <a:ext cx="5770563" cy="5257800"/>
          </a:xfrm>
        </p:spPr>
        <p:txBody>
          <a:bodyPr/>
          <a:lstStyle/>
          <a:p>
            <a:pPr>
              <a:lnSpc>
                <a:spcPct val="80000"/>
              </a:lnSpc>
            </a:pPr>
            <a:r>
              <a:rPr lang="de-AT" sz="1800" b="1" dirty="0" smtClean="0"/>
              <a:t>Romantische </a:t>
            </a:r>
            <a:r>
              <a:rPr lang="de-AT" sz="1800" b="1" dirty="0"/>
              <a:t>Fragmente </a:t>
            </a:r>
            <a:r>
              <a:rPr lang="de-AT" sz="1800" dirty="0"/>
              <a:t>sind </a:t>
            </a:r>
            <a:r>
              <a:rPr lang="de-AT" sz="1800" dirty="0" smtClean="0"/>
              <a:t>nichts </a:t>
            </a:r>
            <a:r>
              <a:rPr lang="de-AT" sz="1800" dirty="0"/>
              <a:t>Bruchstückhaftes, sondern „eigene Welten im Kleinen“. Umfang: ein Satz, manchmal eine Seite.</a:t>
            </a:r>
          </a:p>
          <a:p>
            <a:pPr>
              <a:lnSpc>
                <a:spcPct val="80000"/>
              </a:lnSpc>
            </a:pPr>
            <a:r>
              <a:rPr lang="de-AT" sz="1800" dirty="0"/>
              <a:t>„</a:t>
            </a:r>
            <a:r>
              <a:rPr lang="de-DE" sz="1800" dirty="0"/>
              <a:t>Ein Fragment </a:t>
            </a:r>
            <a:r>
              <a:rPr lang="de-DE" sz="1800" dirty="0" err="1"/>
              <a:t>muß</a:t>
            </a:r>
            <a:r>
              <a:rPr lang="de-DE" sz="1800" dirty="0"/>
              <a:t> gleich einem kleinen Kunstwerke von der umgebenden Welt ganz abgesondert und in sich selbst vollendet sein wie ein Igel.“ </a:t>
            </a:r>
          </a:p>
        </p:txBody>
      </p:sp>
      <p:pic>
        <p:nvPicPr>
          <p:cNvPr id="28678" name="Picture 6" descr="athenaum_titelblatt"/>
          <p:cNvPicPr>
            <a:picLocks noGrp="1" noChangeAspect="1" noChangeArrowheads="1"/>
          </p:cNvPicPr>
          <p:nvPr>
            <p:ph sz="half" idx="2"/>
          </p:nvPr>
        </p:nvPicPr>
        <p:blipFill>
          <a:blip r:embed="rId2" cstate="print"/>
          <a:stretch>
            <a:fillRect/>
          </a:stretch>
        </p:blipFill>
        <p:spPr>
          <a:xfrm>
            <a:off x="6230806" y="1385589"/>
            <a:ext cx="2555329" cy="4530725"/>
          </a:xfrm>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de-AT"/>
              <a:t>Kleists letzte Briefe</a:t>
            </a:r>
            <a:endParaRPr lang="de-DE"/>
          </a:p>
        </p:txBody>
      </p:sp>
      <p:sp>
        <p:nvSpPr>
          <p:cNvPr id="60420" name="Rectangle 4"/>
          <p:cNvSpPr>
            <a:spLocks noGrp="1" noChangeArrowheads="1"/>
          </p:cNvSpPr>
          <p:nvPr>
            <p:ph sz="half" idx="1"/>
          </p:nvPr>
        </p:nvSpPr>
        <p:spPr>
          <a:xfrm>
            <a:off x="250825" y="1600200"/>
            <a:ext cx="4244975" cy="4530725"/>
          </a:xfrm>
        </p:spPr>
        <p:txBody>
          <a:bodyPr/>
          <a:lstStyle/>
          <a:p>
            <a:pPr>
              <a:lnSpc>
                <a:spcPct val="80000"/>
              </a:lnSpc>
            </a:pPr>
            <a:r>
              <a:rPr lang="de-AT" sz="1400" b="1"/>
              <a:t>An Henriette Vogel, 1810.</a:t>
            </a:r>
            <a:endParaRPr lang="de-DE" sz="1400" b="1"/>
          </a:p>
          <a:p>
            <a:pPr>
              <a:lnSpc>
                <a:spcPct val="80000"/>
              </a:lnSpc>
            </a:pPr>
            <a:r>
              <a:rPr lang="de-DE" sz="1400"/>
              <a:t>Mein Jettchen, mein Herzchen, mein Liebes, mein Täubchen, mein Leben, mein Liebes süßes Leben, mein Lebenslicht, mein Alles, mein Hab und Gut, meine Schlösser, Äcker, Wiesen und Weinberg, o Sonne meines Lebens, Sonne, Mond und Sterne, Himmel und Erde, meine Vergangenheit und Zukunft, meine Braut, mein Mädchen, meine liebe Freundin, mein Innerstes, mein Herzblut, meine Eingeweide, mein Augenstern, o Liebste, wie nenn' ich Dich? Mein Goldkind, meine Perle, mein Edelstein, meine Krone, meine Königinn und Kaiserinn. Du Liebling meines Herzens, mein Höchstes und Theuerstes, mein Alles und Jedes, mein Weib, meine Hochzeit, die Taufe meiner Kinder, mein Trauerspiel, mein Nachruhm. Ach, Du bist mein zweites besseres Ich, meine Tugenden, meine Verdienste, meine Hoffnung, die Vergebung meiner Sünden, meine Zukunft und Seligkeit, o, Himmelstöchterchen, mein Gotteskind, meine Fürsprecherinn und Fürbitterinn, mein Schutzengel, mein Cherubin und Seraph, wie lieb' ich Dich! -</a:t>
            </a:r>
          </a:p>
        </p:txBody>
      </p:sp>
      <p:sp>
        <p:nvSpPr>
          <p:cNvPr id="60421" name="Rectangle 5"/>
          <p:cNvSpPr>
            <a:spLocks noGrp="1" noChangeArrowheads="1"/>
          </p:cNvSpPr>
          <p:nvPr>
            <p:ph sz="half" idx="2"/>
          </p:nvPr>
        </p:nvSpPr>
        <p:spPr/>
        <p:txBody>
          <a:bodyPr/>
          <a:lstStyle/>
          <a:p>
            <a:pPr>
              <a:lnSpc>
                <a:spcPct val="80000"/>
              </a:lnSpc>
            </a:pPr>
            <a:r>
              <a:rPr lang="de-AT" sz="1400" b="1"/>
              <a:t>An Ulrike von Kleist, 1811.</a:t>
            </a:r>
            <a:endParaRPr lang="de-DE" sz="1400" b="1"/>
          </a:p>
          <a:p>
            <a:pPr>
              <a:lnSpc>
                <a:spcPct val="80000"/>
              </a:lnSpc>
            </a:pPr>
            <a:r>
              <a:rPr lang="de-DE" sz="1400"/>
              <a:t>Ich kann nicht sterben, ohne mich, zufrieden und heiter, wie ich bin, mit der ganzen Welt, und somit auch, vor allen anderen, meine teuerste Ulrike, mit Dir versöhnt zu haben. Laß sie mich, die strenge Äußerung, die in dem Briefe an die Kleisten enthalten ist, laß sie mich zurücknehmen; wirklich, Du hast an mir getan, ich sage nicht, was in Kräften einer Schwester, sondern in Kräften eines Menschen stand, um mich zu retten: die Wahrheit ist, daß mir auf Erden nicht zu helfen war. Und nun lebe wohl; möge Dir der Himmel einen Tod schenken, nur halb an Freude und unaussprechlicher Heiterkeit, dem meinigen gleich: das ist der herzlichste und innigste Wunsch, den ich für Dich aufzubringen weiß.</a:t>
            </a:r>
            <a:endParaRPr lang="de-DE" sz="1400" i="1"/>
          </a:p>
          <a:p>
            <a:pPr>
              <a:lnSpc>
                <a:spcPct val="80000"/>
              </a:lnSpc>
            </a:pPr>
            <a:r>
              <a:rPr lang="de-DE" sz="1400" i="1"/>
              <a:t>Stimmings bei Potsdam</a:t>
            </a:r>
            <a:r>
              <a:rPr lang="de-DE" sz="1400"/>
              <a:t> </a:t>
            </a:r>
            <a:br>
              <a:rPr lang="de-DE" sz="1400"/>
            </a:br>
            <a:r>
              <a:rPr lang="de-DE" sz="1400"/>
              <a:t>d. - am Morgen meines Todes. </a:t>
            </a:r>
            <a:br>
              <a:rPr lang="de-DE" sz="1400"/>
            </a:br>
            <a:r>
              <a:rPr lang="de-DE" sz="1400"/>
              <a:t>Dein </a:t>
            </a:r>
            <a:br>
              <a:rPr lang="de-DE" sz="1400"/>
            </a:br>
            <a:r>
              <a:rPr lang="de-DE" sz="1400"/>
              <a:t>Heinrich.</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err="1" smtClean="0"/>
              <a:t>Lekt</a:t>
            </a:r>
            <a:r>
              <a:rPr lang="de-AT" dirty="0" err="1" smtClean="0"/>
              <a:t>üretipps</a:t>
            </a:r>
            <a:endParaRPr lang="cs-CZ" dirty="0"/>
          </a:p>
        </p:txBody>
      </p:sp>
      <p:sp>
        <p:nvSpPr>
          <p:cNvPr id="6" name="Zástupný symbol pro obsah 5"/>
          <p:cNvSpPr>
            <a:spLocks noGrp="1"/>
          </p:cNvSpPr>
          <p:nvPr>
            <p:ph idx="1"/>
          </p:nvPr>
        </p:nvSpPr>
        <p:spPr/>
        <p:txBody>
          <a:bodyPr/>
          <a:lstStyle/>
          <a:p>
            <a:r>
              <a:rPr lang="de-AT" dirty="0" smtClean="0"/>
              <a:t>Romantische Märchen (vor allem Novalis, Tieck, Eichendorff)</a:t>
            </a:r>
          </a:p>
          <a:p>
            <a:r>
              <a:rPr lang="de-AT" dirty="0" smtClean="0"/>
              <a:t>Novellen H. von Kleists (z.B. „Das Erdbeben in Chili“) </a:t>
            </a:r>
          </a:p>
          <a:p>
            <a:r>
              <a:rPr lang="de-AT" dirty="0" smtClean="0"/>
              <a:t>Eichendorff: Aus dem Leben eines Taugenichts</a:t>
            </a:r>
          </a:p>
          <a:p>
            <a:r>
              <a:rPr lang="de-AT" dirty="0" smtClean="0"/>
              <a:t>E.T.A. Hoffmann: Der Sandmann</a:t>
            </a:r>
          </a:p>
          <a:p>
            <a:r>
              <a:rPr lang="de-AT" dirty="0" smtClean="0"/>
              <a:t>C. Wolf: Kein Ort. Nirgends (1979)</a:t>
            </a: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de-AT" sz="4000"/>
              <a:t>Romanfragmente der Frühromantiker</a:t>
            </a:r>
            <a:endParaRPr lang="de-DE" sz="4000"/>
          </a:p>
        </p:txBody>
      </p:sp>
      <p:sp>
        <p:nvSpPr>
          <p:cNvPr id="15364" name="Rectangle 4"/>
          <p:cNvSpPr>
            <a:spLocks noGrp="1" noChangeArrowheads="1"/>
          </p:cNvSpPr>
          <p:nvPr>
            <p:ph type="body" sz="half" idx="1"/>
          </p:nvPr>
        </p:nvSpPr>
        <p:spPr>
          <a:xfrm>
            <a:off x="250825" y="1412875"/>
            <a:ext cx="5761038" cy="5257800"/>
          </a:xfrm>
        </p:spPr>
        <p:txBody>
          <a:bodyPr/>
          <a:lstStyle/>
          <a:p>
            <a:pPr>
              <a:lnSpc>
                <a:spcPct val="80000"/>
              </a:lnSpc>
            </a:pPr>
            <a:r>
              <a:rPr lang="de-AT" sz="1800" dirty="0"/>
              <a:t>Friedrich Schlegel: Lucinde (1799)</a:t>
            </a:r>
          </a:p>
          <a:p>
            <a:pPr lvl="1">
              <a:lnSpc>
                <a:spcPct val="80000"/>
              </a:lnSpc>
            </a:pPr>
            <a:r>
              <a:rPr lang="de-AT" sz="1600" dirty="0"/>
              <a:t>Inspiration durch Goethes Wilhelm-Meister-Roman (Gattungsvielfalt, Theatermilieu). </a:t>
            </a:r>
            <a:endParaRPr lang="cs-CZ" sz="1600" dirty="0" smtClean="0"/>
          </a:p>
          <a:p>
            <a:pPr lvl="1">
              <a:lnSpc>
                <a:spcPct val="80000"/>
              </a:lnSpc>
            </a:pPr>
            <a:r>
              <a:rPr lang="de-AT" sz="1600" dirty="0" smtClean="0"/>
              <a:t>Zeitdokument </a:t>
            </a:r>
            <a:r>
              <a:rPr lang="de-AT" sz="1600" dirty="0"/>
              <a:t>des rasanten und leidenschaftlichen Jena um 1800.</a:t>
            </a:r>
          </a:p>
          <a:p>
            <a:pPr lvl="1">
              <a:lnSpc>
                <a:spcPct val="80000"/>
              </a:lnSpc>
            </a:pPr>
            <a:r>
              <a:rPr lang="de-AT" sz="1600" dirty="0"/>
              <a:t>Bei Veröffentlichung erregt der Roman Anstoß: „Lehrjahre der Männlichkeit“. Sehr offen: es zeigt das „</a:t>
            </a:r>
            <a:r>
              <a:rPr lang="de-AT" sz="1600" dirty="0" err="1"/>
              <a:t>Einswerden</a:t>
            </a:r>
            <a:r>
              <a:rPr lang="de-AT" sz="1600" dirty="0"/>
              <a:t> von Mann und Frau als die Wiedervereinigung der getrennten Natur, wobei Ehe und sexuelle Leidenschaft, geistige Liebe und erotische Sinnlichkeit zusammenfallen“. Libertinage, Aufhebung der Geschlechterrollen. </a:t>
            </a:r>
          </a:p>
          <a:p>
            <a:pPr lvl="1">
              <a:lnSpc>
                <a:spcPct val="80000"/>
              </a:lnSpc>
            </a:pPr>
            <a:r>
              <a:rPr lang="de-AT" sz="1600" dirty="0"/>
              <a:t>„Fragment“ mit äußerst durchdachter Struktur </a:t>
            </a:r>
          </a:p>
          <a:p>
            <a:pPr>
              <a:lnSpc>
                <a:spcPct val="80000"/>
              </a:lnSpc>
            </a:pPr>
            <a:r>
              <a:rPr lang="de-AT" sz="1800" dirty="0"/>
              <a:t>Novalis: Heinrich von </a:t>
            </a:r>
            <a:r>
              <a:rPr lang="de-AT" sz="1800" dirty="0" err="1"/>
              <a:t>Ofterdingen</a:t>
            </a:r>
            <a:r>
              <a:rPr lang="de-AT" sz="1800" dirty="0"/>
              <a:t> (veröffentlicht 1802). </a:t>
            </a:r>
          </a:p>
          <a:p>
            <a:pPr lvl="1">
              <a:lnSpc>
                <a:spcPct val="80000"/>
              </a:lnSpc>
            </a:pPr>
            <a:r>
              <a:rPr lang="de-AT" sz="1600" dirty="0"/>
              <a:t>Künstlerroman, Reifungsprozess eines legendären mittelalterlichen Dichters</a:t>
            </a:r>
          </a:p>
          <a:p>
            <a:pPr lvl="1">
              <a:lnSpc>
                <a:spcPct val="80000"/>
              </a:lnSpc>
            </a:pPr>
            <a:r>
              <a:rPr lang="de-AT" sz="1600" dirty="0"/>
              <a:t>Heinrichs Ziel – Verschmelzung von Phantasie und Wirklichkeit durch die Ausbildung einer alles umfassenden Welt der Poesie: „Poetisierung der Welt“</a:t>
            </a:r>
          </a:p>
          <a:p>
            <a:pPr lvl="1">
              <a:lnSpc>
                <a:spcPct val="80000"/>
              </a:lnSpc>
            </a:pPr>
            <a:r>
              <a:rPr lang="de-AT" sz="1600" dirty="0"/>
              <a:t>Heinrich träumt von einer „blauen Blume“ und begibt sich auf die Suche nach ihr </a:t>
            </a:r>
          </a:p>
          <a:p>
            <a:pPr lvl="1">
              <a:lnSpc>
                <a:spcPct val="80000"/>
              </a:lnSpc>
            </a:pPr>
            <a:endParaRPr lang="de-AT" sz="1600" dirty="0"/>
          </a:p>
          <a:p>
            <a:pPr lvl="1">
              <a:lnSpc>
                <a:spcPct val="80000"/>
              </a:lnSpc>
            </a:pPr>
            <a:endParaRPr lang="de-AT" sz="1600" dirty="0"/>
          </a:p>
          <a:p>
            <a:pPr>
              <a:lnSpc>
                <a:spcPct val="80000"/>
              </a:lnSpc>
              <a:buFont typeface="Wingdings" pitchFamily="2" charset="2"/>
              <a:buNone/>
            </a:pPr>
            <a:endParaRPr lang="de-DE" sz="1800" dirty="0"/>
          </a:p>
        </p:txBody>
      </p:sp>
      <p:pic>
        <p:nvPicPr>
          <p:cNvPr id="15368" name="Picture 8" descr="portaet_dorothea_schlegel"/>
          <p:cNvPicPr>
            <a:picLocks noGrp="1" noChangeAspect="1" noChangeArrowheads="1"/>
          </p:cNvPicPr>
          <p:nvPr>
            <p:ph sz="half" idx="2"/>
          </p:nvPr>
        </p:nvPicPr>
        <p:blipFill>
          <a:blip r:embed="rId2" cstate="print"/>
          <a:srcRect/>
          <a:stretch>
            <a:fillRect/>
          </a:stretch>
        </p:blipFill>
        <p:spPr>
          <a:xfrm>
            <a:off x="5940425" y="1700213"/>
            <a:ext cx="2976563" cy="3359150"/>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r>
              <a:rPr lang="de-AT"/>
              <a:t>Heinrichs Traum</a:t>
            </a:r>
            <a:endParaRPr lang="de-DE"/>
          </a:p>
        </p:txBody>
      </p:sp>
      <p:sp>
        <p:nvSpPr>
          <p:cNvPr id="17413" name="Rectangle 5"/>
          <p:cNvSpPr>
            <a:spLocks noGrp="1" noChangeArrowheads="1"/>
          </p:cNvSpPr>
          <p:nvPr>
            <p:ph type="body" sz="half" idx="1"/>
          </p:nvPr>
        </p:nvSpPr>
        <p:spPr>
          <a:xfrm>
            <a:off x="323850" y="1557338"/>
            <a:ext cx="5472113" cy="5300662"/>
          </a:xfrm>
        </p:spPr>
        <p:txBody>
          <a:bodyPr/>
          <a:lstStyle/>
          <a:p>
            <a:pPr>
              <a:lnSpc>
                <a:spcPct val="80000"/>
              </a:lnSpc>
              <a:buFont typeface="Wingdings" pitchFamily="2" charset="2"/>
              <a:buNone/>
            </a:pPr>
            <a:r>
              <a:rPr lang="de-DE" sz="2000">
                <a:latin typeface="Garamond" pitchFamily="18" charset="0"/>
              </a:rPr>
              <a:t>„Eine Art von süßem Schlummer befiel ihn, in welchem er unbeschreibliche Begebenheiten träumte, und woraus ihn eine andere Erleuchtung weckte. … Was ihn aber mit voller Macht anzog, war eine hohe lichtblaue Blume, die zunächst an der Quelle stand, und ihn mit ihren breiten, glänzenden Blättern berührte. Rund um sie her standen unzählige Blumen von allen Farben, und der köstlichste Geruch erfüllte die Luft. Er sah nichts als </a:t>
            </a:r>
            <a:r>
              <a:rPr lang="de-DE" sz="2000" b="1">
                <a:latin typeface="Garamond" pitchFamily="18" charset="0"/>
              </a:rPr>
              <a:t>die</a:t>
            </a:r>
            <a:r>
              <a:rPr lang="de-DE" sz="2000">
                <a:latin typeface="Garamond" pitchFamily="18" charset="0"/>
              </a:rPr>
              <a:t> </a:t>
            </a:r>
            <a:r>
              <a:rPr lang="de-DE" sz="2000" b="1">
                <a:latin typeface="Garamond" pitchFamily="18" charset="0"/>
              </a:rPr>
              <a:t>blaue Blume</a:t>
            </a:r>
            <a:r>
              <a:rPr lang="de-DE" sz="2000">
                <a:latin typeface="Garamond" pitchFamily="18" charset="0"/>
              </a:rPr>
              <a:t>, und betrachtete sie lange mit unnennbarer Zärtlichkeit. Endlich wollte er sich ihr nähern, als sie auf einmal sich zu bewegen und zu verändern anfing; die Blätter wurden glänzender und schmiegten sich an den wachsenden Stängel, die Blume neigte sich nach ihm zu, und die Blütenblätter zeigten einen blauen ausgebreiteten Kragen, in welchem ein zartes Gesicht schwebte. Sein süßes Staunen wuchs mit der sonderbaren Verwandlung, als ihn plötzlich die Stimme seiner Mutter weckte …“   </a:t>
            </a:r>
          </a:p>
        </p:txBody>
      </p:sp>
      <p:pic>
        <p:nvPicPr>
          <p:cNvPr id="17415" name="Picture 7" descr="Meconopsis"/>
          <p:cNvPicPr>
            <a:picLocks noGrp="1" noChangeAspect="1" noChangeArrowheads="1"/>
          </p:cNvPicPr>
          <p:nvPr>
            <p:ph sz="half" idx="2"/>
          </p:nvPr>
        </p:nvPicPr>
        <p:blipFill>
          <a:blip r:embed="rId2" cstate="print"/>
          <a:srcRect/>
          <a:stretch>
            <a:fillRect/>
          </a:stretch>
        </p:blipFill>
        <p:spPr>
          <a:xfrm>
            <a:off x="5867400" y="1916113"/>
            <a:ext cx="3038475" cy="3209925"/>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normAutofit fontScale="90000"/>
          </a:bodyPr>
          <a:lstStyle/>
          <a:p>
            <a:r>
              <a:rPr lang="de-AT" sz="4000"/>
              <a:t>Novalis (eig. Friedrich von Hardenberg, 1772-1801)</a:t>
            </a:r>
            <a:endParaRPr lang="de-DE" sz="4000"/>
          </a:p>
        </p:txBody>
      </p:sp>
      <p:sp>
        <p:nvSpPr>
          <p:cNvPr id="6149" name="Rectangle 5"/>
          <p:cNvSpPr>
            <a:spLocks noGrp="1" noChangeArrowheads="1"/>
          </p:cNvSpPr>
          <p:nvPr>
            <p:ph type="body" sz="half" idx="1"/>
          </p:nvPr>
        </p:nvSpPr>
        <p:spPr>
          <a:xfrm>
            <a:off x="457200" y="1600200"/>
            <a:ext cx="4835525" cy="4530725"/>
          </a:xfrm>
        </p:spPr>
        <p:txBody>
          <a:bodyPr/>
          <a:lstStyle/>
          <a:p>
            <a:pPr>
              <a:lnSpc>
                <a:spcPct val="90000"/>
              </a:lnSpc>
            </a:pPr>
            <a:r>
              <a:rPr lang="de-AT" sz="1800"/>
              <a:t>Herkunft: verarmter niederdeutscher Adel</a:t>
            </a:r>
          </a:p>
          <a:p>
            <a:pPr>
              <a:lnSpc>
                <a:spcPct val="90000"/>
              </a:lnSpc>
            </a:pPr>
            <a:r>
              <a:rPr lang="de-AT" sz="1800"/>
              <a:t>Studiert Jura und Bergbauakademie, später fleißiger und erfolgreicher Beamter</a:t>
            </a:r>
          </a:p>
          <a:p>
            <a:pPr>
              <a:lnSpc>
                <a:spcPct val="90000"/>
              </a:lnSpc>
            </a:pPr>
            <a:r>
              <a:rPr lang="de-AT" sz="1800"/>
              <a:t>Seine Verlobte Sophie von Kühn ist mit 15 verstorben.</a:t>
            </a:r>
          </a:p>
          <a:p>
            <a:pPr>
              <a:lnSpc>
                <a:spcPct val="90000"/>
              </a:lnSpc>
            </a:pPr>
            <a:r>
              <a:rPr lang="de-AT" sz="1800"/>
              <a:t>Mit 28 an Schwindsucht gestorben.</a:t>
            </a:r>
          </a:p>
          <a:p>
            <a:pPr>
              <a:lnSpc>
                <a:spcPct val="90000"/>
              </a:lnSpc>
            </a:pPr>
            <a:r>
              <a:rPr lang="de-AT" sz="1800" b="1"/>
              <a:t>Heinrich von Ofterdingen. Romanfragment.</a:t>
            </a:r>
          </a:p>
          <a:p>
            <a:pPr>
              <a:lnSpc>
                <a:spcPct val="90000"/>
              </a:lnSpc>
            </a:pPr>
            <a:r>
              <a:rPr lang="de-AT" sz="1800" b="1"/>
              <a:t>Hymnen an die Nacht </a:t>
            </a:r>
            <a:r>
              <a:rPr lang="de-AT" sz="1800"/>
              <a:t>(Gedichtzyklus, veröffentlicht 1800 im Athenäum). Die bedeutendste Dichtung der Frühromantik.</a:t>
            </a:r>
            <a:endParaRPr lang="de-AT" sz="1800" b="1"/>
          </a:p>
          <a:p>
            <a:pPr>
              <a:lnSpc>
                <a:spcPct val="90000"/>
              </a:lnSpc>
            </a:pPr>
            <a:r>
              <a:rPr lang="de-AT" sz="1800" b="1"/>
              <a:t>Geistliche Lieder </a:t>
            </a:r>
            <a:endParaRPr lang="de-DE" sz="1800" b="1"/>
          </a:p>
        </p:txBody>
      </p:sp>
      <p:pic>
        <p:nvPicPr>
          <p:cNvPr id="6151" name="Picture 7" descr="novalis"/>
          <p:cNvPicPr>
            <a:picLocks noGrp="1" noChangeAspect="1" noChangeArrowheads="1"/>
          </p:cNvPicPr>
          <p:nvPr>
            <p:ph sz="half" idx="2"/>
          </p:nvPr>
        </p:nvPicPr>
        <p:blipFill>
          <a:blip r:embed="rId2" cstate="print"/>
          <a:srcRect/>
          <a:stretch>
            <a:fillRect/>
          </a:stretch>
        </p:blipFill>
        <p:spPr>
          <a:xfrm>
            <a:off x="5364163" y="1484313"/>
            <a:ext cx="3633787" cy="4530725"/>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de-AT" sz="3200" dirty="0"/>
              <a:t>Hymnen an die Nacht</a:t>
            </a:r>
            <a:r>
              <a:rPr lang="de-AT" sz="1800" dirty="0"/>
              <a:t> (rhythmisierte Prosa + Verspassagen; viele autobiographische Elemente; mystische Hinwendung zu Nacht und Tod; „poetische Widerlegung des aufklärerisch-klassischen Bildungsprogramms)</a:t>
            </a:r>
            <a:endParaRPr lang="de-DE" sz="1800" dirty="0"/>
          </a:p>
        </p:txBody>
      </p:sp>
      <p:pic>
        <p:nvPicPr>
          <p:cNvPr id="23560" name="Picture 8" descr="Friedrich"/>
          <p:cNvPicPr>
            <a:picLocks noGrp="1" noChangeAspect="1" noChangeArrowheads="1"/>
          </p:cNvPicPr>
          <p:nvPr>
            <p:ph sz="half" idx="1"/>
          </p:nvPr>
        </p:nvPicPr>
        <p:blipFill>
          <a:blip r:embed="rId2" cstate="print"/>
          <a:srcRect/>
          <a:stretch>
            <a:fillRect/>
          </a:stretch>
        </p:blipFill>
        <p:spPr>
          <a:xfrm>
            <a:off x="323850" y="1557338"/>
            <a:ext cx="4038600" cy="3167062"/>
          </a:xfrm>
          <a:noFill/>
          <a:ln/>
        </p:spPr>
      </p:pic>
      <p:sp>
        <p:nvSpPr>
          <p:cNvPr id="23557" name="Rectangle 5"/>
          <p:cNvSpPr>
            <a:spLocks noGrp="1" noChangeArrowheads="1"/>
          </p:cNvSpPr>
          <p:nvPr>
            <p:ph type="body" sz="half" idx="2"/>
          </p:nvPr>
        </p:nvSpPr>
        <p:spPr>
          <a:xfrm>
            <a:off x="3995738" y="1600200"/>
            <a:ext cx="5148262" cy="5068888"/>
          </a:xfrm>
        </p:spPr>
        <p:txBody>
          <a:bodyPr/>
          <a:lstStyle/>
          <a:p>
            <a:pPr>
              <a:lnSpc>
                <a:spcPct val="80000"/>
              </a:lnSpc>
            </a:pPr>
            <a:r>
              <a:rPr lang="de-DE" sz="1600" b="1" dirty="0" err="1"/>
              <a:t>Muß</a:t>
            </a:r>
            <a:r>
              <a:rPr lang="de-DE" sz="1600" b="1" dirty="0"/>
              <a:t> immer der Morgen wiederkommen? Endet nie des Irdischen Gewalt? </a:t>
            </a:r>
            <a:r>
              <a:rPr lang="de-DE" sz="1600" dirty="0"/>
              <a:t>Unselige Geschäftigkeit verzehrt den himmlischen Anflug der Nacht. Wird nie der Liebe geheimes Opfer ewig brennen? Zugemessen ward dem Lichte seine Zeit; aber zeitlos und raumlos ist der Nacht Herrschaft. - Ewig ist die Dauer des Schlafs. Heiliger Schlaf - beglücke zu selten nicht der Nacht Geweihte in diesem irdischen Tagewerk. Nur die Toren verkennen dich und wissen von keinem Schlafe, als dem Schatten, den du in jener Dämmerung der wahrhaften Nacht mitleidig auf uns wirfst. Sie fühlen dich nicht in der </a:t>
            </a:r>
            <a:r>
              <a:rPr lang="de-DE" sz="1600" dirty="0" err="1"/>
              <a:t>goldnen</a:t>
            </a:r>
            <a:r>
              <a:rPr lang="de-DE" sz="1600" dirty="0"/>
              <a:t> Flut der Trauben - in des Mandelbaums </a:t>
            </a:r>
            <a:r>
              <a:rPr lang="de-DE" sz="1600" dirty="0" err="1"/>
              <a:t>Wunderöl</a:t>
            </a:r>
            <a:r>
              <a:rPr lang="de-DE" sz="1600" dirty="0"/>
              <a:t> und dem braunen Safte des Mohns. Sie wissen nicht, </a:t>
            </a:r>
            <a:r>
              <a:rPr lang="de-DE" sz="1600" dirty="0" err="1"/>
              <a:t>daß</a:t>
            </a:r>
            <a:r>
              <a:rPr lang="de-DE" sz="1600" dirty="0"/>
              <a:t> du es bist, der des zarten Mädchens Busen umschwebt und zum Himmel den Schoß macht - ahnden nicht, </a:t>
            </a:r>
            <a:r>
              <a:rPr lang="de-DE" sz="1600" dirty="0" err="1"/>
              <a:t>daß</a:t>
            </a:r>
            <a:r>
              <a:rPr lang="de-DE" sz="1600" dirty="0"/>
              <a:t> aus alten Geschichten du himmelöffnend entgegentrittst und den Schlüssel trägst zu den Wohnungen der Seligen, unendlicher Geheimnisse schweigender Bote. </a:t>
            </a:r>
          </a:p>
          <a:p>
            <a:pPr>
              <a:lnSpc>
                <a:spcPct val="80000"/>
              </a:lnSpc>
              <a:buFont typeface="Wingdings" pitchFamily="2" charset="2"/>
              <a:buNone/>
            </a:pPr>
            <a:r>
              <a:rPr lang="de-AT" sz="1600" dirty="0"/>
              <a:t>(Zweite Ode, </a:t>
            </a:r>
            <a:r>
              <a:rPr lang="de-AT" sz="1600" dirty="0" err="1"/>
              <a:t>Athenäumsfassung</a:t>
            </a:r>
            <a:r>
              <a:rPr lang="de-AT" sz="1600" dirty="0"/>
              <a:t>)</a:t>
            </a:r>
            <a:endParaRPr lang="de-DE"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de-AT"/>
              <a:t>Ludwig Tieck (1775-1853)</a:t>
            </a:r>
            <a:endParaRPr lang="de-DE"/>
          </a:p>
        </p:txBody>
      </p:sp>
      <p:sp>
        <p:nvSpPr>
          <p:cNvPr id="25604" name="Rectangle 4"/>
          <p:cNvSpPr>
            <a:spLocks noGrp="1" noChangeArrowheads="1"/>
          </p:cNvSpPr>
          <p:nvPr>
            <p:ph type="body" sz="half" idx="1"/>
          </p:nvPr>
        </p:nvSpPr>
        <p:spPr>
          <a:xfrm>
            <a:off x="457200" y="1600200"/>
            <a:ext cx="4619625" cy="5068888"/>
          </a:xfrm>
        </p:spPr>
        <p:txBody>
          <a:bodyPr/>
          <a:lstStyle/>
          <a:p>
            <a:pPr>
              <a:lnSpc>
                <a:spcPct val="90000"/>
              </a:lnSpc>
            </a:pPr>
            <a:r>
              <a:rPr lang="de-AT" sz="1800" dirty="0"/>
              <a:t>Wunderkind, mit 21 freier Schriftsteller. „König der Romantik“ (?), fast 30 Bände Gesammelte Schriften</a:t>
            </a:r>
          </a:p>
          <a:p>
            <a:pPr>
              <a:lnSpc>
                <a:spcPct val="90000"/>
              </a:lnSpc>
            </a:pPr>
            <a:r>
              <a:rPr lang="de-AT" sz="1800" dirty="0"/>
              <a:t>Prosa: Bildungs- und Künstlerroman </a:t>
            </a:r>
            <a:r>
              <a:rPr lang="de-AT" sz="1800" b="1" dirty="0"/>
              <a:t>Franz Sternbalds Wanderungen</a:t>
            </a:r>
            <a:r>
              <a:rPr lang="de-AT" sz="1800" dirty="0"/>
              <a:t> (1798): Verherrlichung des altdeutschen Kunst</a:t>
            </a:r>
          </a:p>
          <a:p>
            <a:pPr>
              <a:lnSpc>
                <a:spcPct val="90000"/>
              </a:lnSpc>
            </a:pPr>
            <a:r>
              <a:rPr lang="de-AT" sz="1800" dirty="0"/>
              <a:t>3 Bände </a:t>
            </a:r>
            <a:r>
              <a:rPr lang="de-AT" sz="1800" b="1" dirty="0"/>
              <a:t>Volksmärchen</a:t>
            </a:r>
            <a:r>
              <a:rPr lang="de-AT" sz="1800" dirty="0"/>
              <a:t> (u. a. Der gestiefelte Kater, Ritter Blaubart, Der blonde Eckbert)</a:t>
            </a:r>
          </a:p>
          <a:p>
            <a:pPr>
              <a:lnSpc>
                <a:spcPct val="90000"/>
              </a:lnSpc>
            </a:pPr>
            <a:r>
              <a:rPr lang="de-AT" sz="1800" b="1" dirty="0"/>
              <a:t>Übersetzungen</a:t>
            </a:r>
            <a:r>
              <a:rPr lang="de-AT" sz="1800" dirty="0"/>
              <a:t>: Shakespeare-Dramen (zusammen mit A. W. Schlegel), Don Quijote, </a:t>
            </a:r>
            <a:r>
              <a:rPr lang="de-AT" sz="1800" dirty="0" err="1"/>
              <a:t>Divina</a:t>
            </a:r>
            <a:r>
              <a:rPr lang="de-AT" sz="1800" dirty="0"/>
              <a:t> </a:t>
            </a:r>
            <a:r>
              <a:rPr lang="de-AT" sz="1800" dirty="0" err="1"/>
              <a:t>Comedia</a:t>
            </a:r>
            <a:r>
              <a:rPr lang="de-AT" sz="1800" dirty="0"/>
              <a:t> und zahlreiche Bearbeitungen älterer deutscher Literatur (Die schöne </a:t>
            </a:r>
            <a:r>
              <a:rPr lang="de-AT" sz="1800" dirty="0" err="1"/>
              <a:t>Magelone</a:t>
            </a:r>
            <a:r>
              <a:rPr lang="de-AT" sz="1800" dirty="0"/>
              <a:t> </a:t>
            </a:r>
            <a:r>
              <a:rPr lang="de-AT" sz="1800" dirty="0" err="1"/>
              <a:t>usf</a:t>
            </a:r>
            <a:r>
              <a:rPr lang="de-AT" sz="1800" dirty="0"/>
              <a:t>).   </a:t>
            </a:r>
            <a:endParaRPr lang="de-DE" sz="1800" dirty="0"/>
          </a:p>
        </p:txBody>
      </p:sp>
      <p:pic>
        <p:nvPicPr>
          <p:cNvPr id="25608" name="Picture 8" descr="Ludwig_Tieck"/>
          <p:cNvPicPr>
            <a:picLocks noGrp="1" noChangeAspect="1" noChangeArrowheads="1"/>
          </p:cNvPicPr>
          <p:nvPr>
            <p:ph sz="half" idx="2"/>
          </p:nvPr>
        </p:nvPicPr>
        <p:blipFill>
          <a:blip r:embed="rId2" cstate="print"/>
          <a:srcRect/>
          <a:stretch>
            <a:fillRect/>
          </a:stretch>
        </p:blipFill>
        <p:spPr>
          <a:xfrm>
            <a:off x="5148263" y="1557338"/>
            <a:ext cx="3810000" cy="4191000"/>
          </a:xfrm>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584</TotalTime>
  <Words>3369</Words>
  <Application>Microsoft Office PowerPoint</Application>
  <PresentationFormat>Předvádění na obrazovce (4:3)</PresentationFormat>
  <Paragraphs>243</Paragraphs>
  <Slides>41</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41</vt:i4>
      </vt:variant>
    </vt:vector>
  </HeadingPairs>
  <TitlesOfParts>
    <vt:vector size="47" baseType="lpstr">
      <vt:lpstr>Arial</vt:lpstr>
      <vt:lpstr>Calibri</vt:lpstr>
      <vt:lpstr>Garamond</vt:lpstr>
      <vt:lpstr>Verdana</vt:lpstr>
      <vt:lpstr>Wingdings</vt:lpstr>
      <vt:lpstr>Motiv sady Office</vt:lpstr>
      <vt:lpstr>08 Romantik</vt:lpstr>
      <vt:lpstr>Die romantische Geselligkeit  </vt:lpstr>
      <vt:lpstr>Kunsttheorie der Romantik</vt:lpstr>
      <vt:lpstr>Fragment als spezifische Kunstform</vt:lpstr>
      <vt:lpstr>Romanfragmente der Frühromantiker</vt:lpstr>
      <vt:lpstr>Heinrichs Traum</vt:lpstr>
      <vt:lpstr>Novalis (eig. Friedrich von Hardenberg, 1772-1801)</vt:lpstr>
      <vt:lpstr>Hymnen an die Nacht (rhythmisierte Prosa + Verspassagen; viele autobiographische Elemente; mystische Hinwendung zu Nacht und Tod; „poetische Widerlegung des aufklärerisch-klassischen Bildungsprogramms)</vt:lpstr>
      <vt:lpstr>Ludwig Tieck (1775-1853)</vt:lpstr>
      <vt:lpstr>Heidelberger Romantik (1804-1808)</vt:lpstr>
      <vt:lpstr>(Vor allem Volkslieder, gesammelt von) Clemens Brentano und Achim von Arnim: Des Knaben Wunderhorn. Alte deutsche Lieder (3 Bände, 1806-8)</vt:lpstr>
      <vt:lpstr>Aus Des Knaben Wunderhorn:  Wenn ich ein Vöglein wär</vt:lpstr>
      <vt:lpstr>Clemens Brentano, Achim von Arnim</vt:lpstr>
      <vt:lpstr>Clemens Brentano: Der Spinnerin Lied</vt:lpstr>
      <vt:lpstr>Jacob und Wilhelm Grimm</vt:lpstr>
      <vt:lpstr>Grausame Moral  der Volksmärchen</vt:lpstr>
      <vt:lpstr>Autorinnen der Romantik</vt:lpstr>
      <vt:lpstr>Günderode: Überall Liebe</vt:lpstr>
      <vt:lpstr>Joseph von Eichendorff (1788-1857): Dichtung als Erinnerung</vt:lpstr>
      <vt:lpstr>Joseph von Eichendorff: Die Heimat (An meinen Bruder)</vt:lpstr>
      <vt:lpstr>Eichendorffs Lubowitz heute</vt:lpstr>
      <vt:lpstr>Schauerromantik/Schwarze Romantik: E. T. A. Hoffmann (1776-1822) (Phantasie, Genialität, Wahnsinn)</vt:lpstr>
      <vt:lpstr>Heinrich Heine (1797-1856): „der letzte Dichter der Romantik“ und ihr Überwinder </vt:lpstr>
      <vt:lpstr>Heine als Ironiker (benutzt und entschleiert die Romantik)</vt:lpstr>
      <vt:lpstr>Heine: „der zensierteste Autor der Welt“ </vt:lpstr>
      <vt:lpstr>Große Lyrikbände: Buch der Lieder (1827), Romanzero (1851)</vt:lpstr>
      <vt:lpstr>Zwischen Klassik und Romantik: Friedrich Hölderlin (1770-1843)</vt:lpstr>
      <vt:lpstr>Hyperion und Diotima</vt:lpstr>
      <vt:lpstr>Hölderlin: Abbite</vt:lpstr>
      <vt:lpstr>Hölderlins „geistige Umnachtung“</vt:lpstr>
      <vt:lpstr>Hölderlins Lyrik</vt:lpstr>
      <vt:lpstr>Friedrich Hölderlin: Hälfte des Lebens (1805)</vt:lpstr>
      <vt:lpstr>Zwischen Klassik und Romantik: Heinrich von Kleist (1777-1811)</vt:lpstr>
      <vt:lpstr>Kleist als Suchender</vt:lpstr>
      <vt:lpstr>Kleist zwischen Klassik und Romantik</vt:lpstr>
      <vt:lpstr>Der zerbrochene Krug (1806)</vt:lpstr>
      <vt:lpstr>Das Käthchen von Heilbronn oder die Feuerprobe. Historisches Ritterschauspiel (1810)</vt:lpstr>
      <vt:lpstr>Kleists Novellen: „atemloses Erzählen“. Marquise von O., Der Findling, Erdbeben in Chili, Hl. Cäcilie usf.</vt:lpstr>
      <vt:lpstr>Kleists Prosa: Novelle „Michael Kohlhaas“ (1810)</vt:lpstr>
      <vt:lpstr>Kleists letzte Briefe</vt:lpstr>
      <vt:lpstr>Lektüretipps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Frühromantik (etwa 1797-1804)</dc:title>
  <dc:creator>Jan Budňák</dc:creator>
  <cp:lastModifiedBy>Jan Budňák</cp:lastModifiedBy>
  <cp:revision>44</cp:revision>
  <dcterms:created xsi:type="dcterms:W3CDTF">2007-04-14T15:21:56Z</dcterms:created>
  <dcterms:modified xsi:type="dcterms:W3CDTF">2016-05-03T12:29:48Z</dcterms:modified>
</cp:coreProperties>
</file>