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6" r:id="rId5"/>
    <p:sldId id="260" r:id="rId6"/>
    <p:sldId id="27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1" r:id="rId16"/>
  </p:sldIdLst>
  <p:sldSz cx="10080625" cy="7559675"/>
  <p:notesSz cx="7559675" cy="10691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464" y="-90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0ECB3-E741-4529-9E13-4C7ED3FF2B70}" type="datetimeFigureOut">
              <a:rPr lang="de-DE" smtClean="0"/>
              <a:pPr/>
              <a:t>19.09.2018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826D73-B7DC-4886-91B1-41CE202037E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6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907200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04000" y="4090320"/>
            <a:ext cx="907200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600" b="0" strike="noStrike" spc="-1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5152680" y="180000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5152680" y="409032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504000" y="409032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600" b="0" strike="noStrike" spc="-1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292104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3571560" y="1800000"/>
            <a:ext cx="292104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639120" y="1800000"/>
            <a:ext cx="292104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6639120" y="4090320"/>
            <a:ext cx="292104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3571560" y="4090320"/>
            <a:ext cx="292104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504000" y="4090320"/>
            <a:ext cx="292104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6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504000" y="1800000"/>
            <a:ext cx="9072000" cy="438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600" b="0" strike="noStrike" spc="-1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907200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600" b="0" strike="noStrike" spc="-1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92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5152680" y="1800000"/>
            <a:ext cx="442692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6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504000" y="576000"/>
            <a:ext cx="7200000" cy="3338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6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04000" y="409032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1800000"/>
            <a:ext cx="442692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6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92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80000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152680" y="409032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6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152680" y="180000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504000" y="4090320"/>
            <a:ext cx="907200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4294967295"/>
          <p:cNvPicPr/>
          <p:nvPr/>
        </p:nvPicPr>
        <p:blipFill>
          <a:blip r:embed="rId14"/>
          <a:stretch/>
        </p:blipFill>
        <p:spPr>
          <a:xfrm>
            <a:off x="720" y="720"/>
            <a:ext cx="10079640" cy="7559640"/>
          </a:xfrm>
          <a:prstGeom prst="rect">
            <a:avLst/>
          </a:prstGeom>
          <a:ln>
            <a:noFill/>
          </a:ln>
        </p:spPr>
      </p:pic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de-DE" sz="36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907200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Aft>
                <a:spcPts val="1134"/>
              </a:spcAft>
              <a:buClr>
                <a:srgbClr val="99CC66"/>
              </a:buClr>
              <a:buSzPct val="75000"/>
              <a:buFont typeface="Symbol" charset="2"/>
              <a:buChar char=""/>
            </a:pPr>
            <a:r>
              <a:rPr lang="de-DE" sz="26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Aft>
                <a:spcPts val="850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Aft>
                <a:spcPts val="567"/>
              </a:spcAft>
              <a:buClr>
                <a:srgbClr val="99CC66"/>
              </a:buClr>
              <a:buSzPct val="75000"/>
              <a:buFont typeface="Symbol" charset="2"/>
              <a:buChar char=""/>
            </a:pPr>
            <a:r>
              <a:rPr lang="de-DE" sz="26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Aft>
                <a:spcPts val="283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Aft>
                <a:spcPts val="283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Aft>
                <a:spcPts val="283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>
                <a:latin typeface="Arial"/>
              </a:rPr>
              <a:t>Seventh Outline Level</a:t>
            </a:r>
          </a:p>
        </p:txBody>
      </p:sp>
      <p:sp>
        <p:nvSpPr>
          <p:cNvPr id="3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 sz="1400" b="0" strike="noStrike" spc="-1">
                <a:latin typeface="Arial"/>
              </a:rPr>
              <a:t>&lt;date/time&gt;</a:t>
            </a:r>
          </a:p>
        </p:txBody>
      </p:sp>
      <p:sp>
        <p:nvSpPr>
          <p:cNvPr id="4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de-DE" sz="1400" b="0" strike="noStrike" spc="-1">
                <a:latin typeface="Arial"/>
              </a:rPr>
              <a:t>&lt;footer&gt;</a:t>
            </a:r>
          </a:p>
        </p:txBody>
      </p:sp>
      <p:sp>
        <p:nvSpPr>
          <p:cNvPr id="5" name="PlaceHolder 5"/>
          <p:cNvSpPr>
            <a:spLocks noGrp="1"/>
          </p:cNvSpPr>
          <p:nvPr>
            <p:ph type="sldNum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4C82AD3B-D937-4628-B1DB-763B09880CE4}" type="slidenum">
              <a:rPr lang="de-DE" sz="1400" b="0" strike="noStrike" spc="-1">
                <a:latin typeface="Arial"/>
              </a:rPr>
              <a:pPr algn="r"/>
              <a:t>‹Nr.›</a:t>
            </a:fld>
            <a:endParaRPr lang="de-DE" sz="1400" b="0" strike="noStrike" spc="-1"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w.com/de/themen/s-9077" TargetMode="External"/><Relationship Id="rId2" Type="http://schemas.openxmlformats.org/officeDocument/2006/relationships/hyperlink" Target="https://www.goethe.de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sprachportal.integrationsfonds.at/deutsch-lernen" TargetMode="External"/><Relationship Id="rId5" Type="http://schemas.openxmlformats.org/officeDocument/2006/relationships/hyperlink" Target="https://deutsch.info/cs" TargetMode="External"/><Relationship Id="rId4" Type="http://schemas.openxmlformats.org/officeDocument/2006/relationships/hyperlink" Target="https://www.iwdl.de/cms/lernen/start.html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youtube.com/watch?v=T5zbk7FmY_0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en.gv.at/bildung/stadtschulrat/schulpsychologie/richtig-lernen.html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de-DE" sz="3600" b="0" strike="noStrike" spc="-1" dirty="0" smtClean="0">
                <a:latin typeface="Arial"/>
              </a:rPr>
              <a:t>Sprachpraktische Übungen und Übersetzung</a:t>
            </a:r>
            <a:endParaRPr lang="de-DE" sz="3600" b="0" strike="noStrike" spc="-1" dirty="0">
              <a:latin typeface="Arial"/>
            </a:endParaRPr>
          </a:p>
        </p:txBody>
      </p:sp>
      <p:sp>
        <p:nvSpPr>
          <p:cNvPr id="43" name="TextShape 2"/>
          <p:cNvSpPr txBox="1"/>
          <p:nvPr/>
        </p:nvSpPr>
        <p:spPr>
          <a:xfrm>
            <a:off x="504000" y="1800000"/>
            <a:ext cx="907200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de-DE" sz="2800" b="1" dirty="0" smtClean="0"/>
              <a:t>FF: NJI_09 </a:t>
            </a:r>
          </a:p>
          <a:p>
            <a:r>
              <a:rPr lang="de-DE" sz="2800" b="0" strike="noStrike" spc="-1" dirty="0" smtClean="0">
                <a:latin typeface="Arial"/>
              </a:rPr>
              <a:t>Wintersemester </a:t>
            </a:r>
            <a:r>
              <a:rPr lang="de-DE" sz="2800" b="0" strike="noStrike" spc="-1" dirty="0">
                <a:latin typeface="Arial"/>
              </a:rPr>
              <a:t>2018/19</a:t>
            </a:r>
          </a:p>
          <a:p>
            <a:r>
              <a:rPr lang="de-DE" sz="2800" b="0" strike="noStrike" spc="-1" dirty="0" smtClean="0">
                <a:latin typeface="Arial"/>
              </a:rPr>
              <a:t>Kursleiter: Johannes Köck </a:t>
            </a:r>
            <a:endParaRPr lang="de-DE" sz="2800" b="0" strike="noStrike" spc="-1" dirty="0">
              <a:latin typeface="Arial"/>
            </a:endParaRPr>
          </a:p>
        </p:txBody>
      </p:sp>
      <p:pic>
        <p:nvPicPr>
          <p:cNvPr id="44" name="Grafik 43"/>
          <p:cNvPicPr/>
          <p:nvPr/>
        </p:nvPicPr>
        <p:blipFill>
          <a:blip r:embed="rId2"/>
          <a:stretch/>
        </p:blipFill>
        <p:spPr>
          <a:xfrm>
            <a:off x="2448000" y="3096000"/>
            <a:ext cx="5760000" cy="3933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de-DE" sz="3600" b="0" strike="noStrike" spc="-1">
                <a:latin typeface="Arial"/>
              </a:rPr>
              <a:t>Lernen lernen</a:t>
            </a:r>
          </a:p>
        </p:txBody>
      </p:sp>
      <p:sp>
        <p:nvSpPr>
          <p:cNvPr id="63" name="TextShape 2"/>
          <p:cNvSpPr txBox="1"/>
          <p:nvPr/>
        </p:nvSpPr>
        <p:spPr>
          <a:xfrm>
            <a:off x="504000" y="1800000"/>
            <a:ext cx="907200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92500" lnSpcReduction="20000"/>
          </a:bodyPr>
          <a:lstStyle/>
          <a:p>
            <a:pPr marL="432000" indent="-324000">
              <a:spcAft>
                <a:spcPts val="1417"/>
              </a:spcAft>
              <a:buClr>
                <a:srgbClr val="99CC66"/>
              </a:buClr>
              <a:buFont typeface="StarSymbol"/>
              <a:buAutoNum type="arabicPeriod"/>
            </a:pPr>
            <a:r>
              <a:rPr lang="de-DE" sz="2600" b="0" strike="noStrike" spc="-1" dirty="0">
                <a:latin typeface="Arial"/>
              </a:rPr>
              <a:t>Wo finde ich Lernangebote (online Angebote und gedruckte Materialien)?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Font typeface="Symbol" charset="2"/>
              <a:buChar char=""/>
            </a:pPr>
            <a:r>
              <a:rPr lang="de-DE" sz="2600" b="0" strike="noStrike" spc="-1" dirty="0">
                <a:latin typeface="Arial"/>
              </a:rPr>
              <a:t>Gruppe 1: Goethe-Institut </a:t>
            </a:r>
            <a:r>
              <a:rPr lang="de-DE" sz="2600" b="0" strike="noStrike" spc="-1" dirty="0">
                <a:latin typeface="Arial"/>
                <a:hlinkClick r:id="rId2"/>
              </a:rPr>
              <a:t>https://www.goethe.de/</a:t>
            </a:r>
            <a:endParaRPr lang="de-DE" sz="2600" b="0" strike="noStrike" spc="-1" dirty="0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Font typeface="Symbol" charset="2"/>
              <a:buChar char=""/>
            </a:pPr>
            <a:r>
              <a:rPr lang="de-DE" sz="2600" b="0" strike="noStrike" spc="-1" dirty="0">
                <a:latin typeface="Arial"/>
              </a:rPr>
              <a:t>Gruppe 2: Deutsche Welle </a:t>
            </a:r>
            <a:r>
              <a:rPr lang="de-DE" sz="2600" b="0" strike="noStrike" spc="-1" dirty="0">
                <a:latin typeface="Arial"/>
                <a:hlinkClick r:id="rId3"/>
              </a:rPr>
              <a:t>https://www.dw.com/de/themen/s-9077</a:t>
            </a:r>
            <a:r>
              <a:rPr lang="de-DE" sz="2600" b="0" strike="noStrike" spc="-1" dirty="0">
                <a:latin typeface="Arial"/>
              </a:rPr>
              <a:t>)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Font typeface="Symbol" charset="2"/>
              <a:buChar char=""/>
            </a:pPr>
            <a:r>
              <a:rPr lang="de-DE" sz="2600" b="0" strike="noStrike" spc="-1" dirty="0">
                <a:latin typeface="Arial"/>
              </a:rPr>
              <a:t>Gruppe 3: Ich will Deutsch lernen</a:t>
            </a:r>
            <a:r>
              <a:rPr lang="de-DE" sz="2600" b="0" strike="noStrike" spc="-1" dirty="0">
                <a:latin typeface="Arial"/>
                <a:hlinkClick r:id="rId4"/>
              </a:rPr>
              <a:t>https://www.iwdl.de/cms/lernen/start.html</a:t>
            </a:r>
            <a:endParaRPr lang="de-DE" sz="2600" b="0" strike="noStrike" spc="-1" dirty="0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Font typeface="Symbol" charset="2"/>
              <a:buChar char=""/>
            </a:pPr>
            <a:r>
              <a:rPr lang="de-DE" sz="2600" b="0" strike="noStrike" spc="-1" dirty="0">
                <a:latin typeface="Arial"/>
              </a:rPr>
              <a:t>Gruppe 4: Deutsch.info </a:t>
            </a:r>
            <a:r>
              <a:rPr lang="de-DE" sz="2600" b="0" strike="noStrike" spc="-1" dirty="0">
                <a:latin typeface="Arial"/>
                <a:hlinkClick r:id="rId5"/>
              </a:rPr>
              <a:t>https://deutsch.info/cs</a:t>
            </a:r>
            <a:endParaRPr lang="de-DE" sz="2600" b="0" strike="noStrike" spc="-1" dirty="0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Font typeface="Symbol" charset="2"/>
              <a:buChar char=""/>
            </a:pPr>
            <a:r>
              <a:rPr lang="de-DE" sz="2600" b="0" strike="noStrike" spc="-1" dirty="0">
                <a:latin typeface="Arial"/>
              </a:rPr>
              <a:t>Gruppe 5: </a:t>
            </a:r>
            <a:r>
              <a:rPr lang="de-DE" sz="2600" b="0" strike="noStrike" spc="-1" dirty="0" smtClean="0">
                <a:latin typeface="Arial"/>
              </a:rPr>
              <a:t>Mein Sprachportal</a:t>
            </a:r>
            <a:r>
              <a:rPr lang="de-DE" sz="2600" b="0" strike="noStrike" spc="-1" dirty="0" smtClean="0">
                <a:latin typeface="Arial"/>
                <a:hlinkClick r:id="rId6"/>
              </a:rPr>
              <a:t>https</a:t>
            </a:r>
            <a:r>
              <a:rPr lang="de-DE" sz="2600" b="0" strike="noStrike" spc="-1" dirty="0">
                <a:latin typeface="Arial"/>
                <a:hlinkClick r:id="rId6"/>
              </a:rPr>
              <a:t>://sprachportal.integrationsfonds.at/deutsch-lernen</a:t>
            </a:r>
            <a:endParaRPr lang="de-DE" sz="26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>
                <a:latin typeface="+mj-lt"/>
              </a:rPr>
              <a:t>Lernen </a:t>
            </a:r>
            <a:r>
              <a:rPr lang="de-DE" sz="3600" dirty="0" err="1" smtClean="0">
                <a:latin typeface="+mj-lt"/>
              </a:rPr>
              <a:t>lernen</a:t>
            </a:r>
            <a:r>
              <a:rPr lang="de-DE" sz="3600" dirty="0" smtClean="0">
                <a:latin typeface="+mj-lt"/>
              </a:rPr>
              <a:t> </a:t>
            </a:r>
            <a:endParaRPr lang="de-DE" sz="3600" dirty="0">
              <a:latin typeface="+mj-lt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/>
          </p:nvPr>
        </p:nvSpPr>
        <p:spPr>
          <a:xfrm>
            <a:off x="1897040" y="1851011"/>
            <a:ext cx="7200000" cy="2143140"/>
          </a:xfrm>
        </p:spPr>
        <p:txBody>
          <a:bodyPr>
            <a:normAutofit lnSpcReduction="10000"/>
          </a:bodyPr>
          <a:lstStyle/>
          <a:p>
            <a:pPr>
              <a:buFont typeface="Symbol" pitchFamily="18" charset="2"/>
              <a:buChar char="-"/>
            </a:pPr>
            <a:r>
              <a:rPr lang="de-DE" sz="2400" dirty="0" smtClean="0">
                <a:latin typeface="+mn-lt"/>
              </a:rPr>
              <a:t> Sammeln Sie die wichtigsten Punkte und präsentieren Sie diese?</a:t>
            </a:r>
          </a:p>
          <a:p>
            <a:pPr>
              <a:buFont typeface="Symbol" pitchFamily="18" charset="2"/>
              <a:buChar char="-"/>
            </a:pPr>
            <a:r>
              <a:rPr lang="de-DE" sz="2400" dirty="0" smtClean="0">
                <a:latin typeface="+mn-lt"/>
              </a:rPr>
              <a:t>Welche Tipps gefallen Ihnen, welche nicht? Warum?!</a:t>
            </a:r>
          </a:p>
          <a:p>
            <a:pPr>
              <a:buFont typeface="Symbol" pitchFamily="18" charset="2"/>
              <a:buChar char="-"/>
            </a:pPr>
            <a:r>
              <a:rPr lang="de-DE" sz="2400" dirty="0">
                <a:latin typeface="+mn-lt"/>
              </a:rPr>
              <a:t> </a:t>
            </a:r>
            <a:r>
              <a:rPr lang="de-DE" sz="2400" dirty="0" smtClean="0">
                <a:latin typeface="+mn-lt"/>
              </a:rPr>
              <a:t>Mit welchen Seiten würden Sie arbeiten? Mit welchen nicht?</a:t>
            </a:r>
          </a:p>
          <a:p>
            <a:endParaRPr lang="de-DE" sz="2400" dirty="0">
              <a:latin typeface="+mn-lt"/>
            </a:endParaRPr>
          </a:p>
        </p:txBody>
      </p:sp>
      <p:sp>
        <p:nvSpPr>
          <p:cNvPr id="1026" name="AutoShape 2" descr="Bildergebnis für lernen"/>
          <p:cNvSpPr>
            <a:spLocks noChangeAspect="1" noChangeArrowheads="1"/>
          </p:cNvSpPr>
          <p:nvPr/>
        </p:nvSpPr>
        <p:spPr bwMode="auto">
          <a:xfrm>
            <a:off x="155575" y="-1608138"/>
            <a:ext cx="467677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28" name="AutoShape 4" descr="Bildergebnis für lernen"/>
          <p:cNvSpPr>
            <a:spLocks noChangeAspect="1" noChangeArrowheads="1"/>
          </p:cNvSpPr>
          <p:nvPr/>
        </p:nvSpPr>
        <p:spPr bwMode="auto">
          <a:xfrm>
            <a:off x="155575" y="-1608138"/>
            <a:ext cx="467677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30" name="AutoShape 6" descr="Bildergebnis für lernen"/>
          <p:cNvSpPr>
            <a:spLocks noChangeAspect="1" noChangeArrowheads="1"/>
          </p:cNvSpPr>
          <p:nvPr/>
        </p:nvSpPr>
        <p:spPr bwMode="auto">
          <a:xfrm>
            <a:off x="155575" y="-1608138"/>
            <a:ext cx="467677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032" name="Picture 8" descr="Wie kann man schnell lernen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68940" y="4208465"/>
            <a:ext cx="4352901" cy="31274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>
                <a:latin typeface="+mj-lt"/>
              </a:rPr>
              <a:t>Tipps zum Lernen </a:t>
            </a:r>
            <a:endParaRPr lang="de-DE" sz="3600" dirty="0">
              <a:latin typeface="+mj-lt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/>
          </p:nvPr>
        </p:nvSpPr>
        <p:spPr>
          <a:xfrm>
            <a:off x="504000" y="2065325"/>
            <a:ext cx="7200000" cy="2714644"/>
          </a:xfrm>
        </p:spPr>
        <p:txBody>
          <a:bodyPr>
            <a:normAutofit fontScale="85000" lnSpcReduction="20000"/>
          </a:bodyPr>
          <a:lstStyle/>
          <a:p>
            <a:pPr>
              <a:buFont typeface="Symbol" pitchFamily="18" charset="2"/>
              <a:buChar char="-"/>
            </a:pPr>
            <a:r>
              <a:rPr lang="de-DE" sz="2400" dirty="0" smtClean="0">
                <a:latin typeface="+mn-lt"/>
              </a:rPr>
              <a:t> Überlegen Sie zu Zweit, wann , wo und wie Sie erfolgreich lernen und wann nicht?</a:t>
            </a:r>
          </a:p>
          <a:p>
            <a:pPr>
              <a:buFont typeface="Symbol" pitchFamily="18" charset="2"/>
              <a:buChar char="-"/>
            </a:pPr>
            <a:r>
              <a:rPr lang="de-DE" sz="2400" dirty="0">
                <a:latin typeface="+mn-lt"/>
              </a:rPr>
              <a:t> </a:t>
            </a:r>
            <a:r>
              <a:rPr lang="de-DE" sz="2400" dirty="0" smtClean="0">
                <a:latin typeface="+mn-lt"/>
              </a:rPr>
              <a:t>Erstellen Sie 5 Goldene Regeln und einen Plan, wie Sie im nächsten Semester lernen wollen und wie Sie ihr Deutschverbessern wollen</a:t>
            </a:r>
          </a:p>
          <a:p>
            <a:pPr>
              <a:buFont typeface="Symbol" pitchFamily="18" charset="2"/>
              <a:buChar char="-"/>
            </a:pPr>
            <a:r>
              <a:rPr lang="de-DE" sz="2400" dirty="0" smtClean="0">
                <a:latin typeface="+mn-lt"/>
              </a:rPr>
              <a:t>Wann beginnen Sie für die Prüfungen zu lernen, sich vorzubereiten?</a:t>
            </a:r>
          </a:p>
          <a:p>
            <a:pPr>
              <a:buFont typeface="Symbol" pitchFamily="18" charset="2"/>
              <a:buChar char="-"/>
            </a:pPr>
            <a:r>
              <a:rPr lang="de-DE" sz="2400" dirty="0" smtClean="0">
                <a:latin typeface="+mn-lt"/>
              </a:rPr>
              <a:t>Welche  Erkenntnisse über das Lernen werden Im Video genannt:</a:t>
            </a:r>
          </a:p>
          <a:p>
            <a:pPr>
              <a:buFont typeface="Symbol" pitchFamily="18" charset="2"/>
              <a:buChar char="-"/>
            </a:pPr>
            <a:r>
              <a:rPr lang="de-DE" sz="2400" dirty="0" smtClean="0">
                <a:latin typeface="+mn-lt"/>
                <a:hlinkClick r:id="rId2"/>
              </a:rPr>
              <a:t>https://www.youtube.com/watch?v=T5zbk7FmY_0</a:t>
            </a:r>
            <a:endParaRPr lang="de-DE" sz="2400" dirty="0" smtClean="0">
              <a:latin typeface="+mn-lt"/>
            </a:endParaRPr>
          </a:p>
          <a:p>
            <a:pPr>
              <a:buFont typeface="Symbol" pitchFamily="18" charset="2"/>
              <a:buChar char="-"/>
            </a:pPr>
            <a:endParaRPr lang="de-DE" sz="2400" dirty="0">
              <a:latin typeface="+mn-lt"/>
            </a:endParaRPr>
          </a:p>
        </p:txBody>
      </p:sp>
      <p:sp>
        <p:nvSpPr>
          <p:cNvPr id="28674" name="AutoShape 2" descr="Bildergebnis für Goldene regeln"/>
          <p:cNvSpPr>
            <a:spLocks noChangeAspect="1" noChangeArrowheads="1"/>
          </p:cNvSpPr>
          <p:nvPr/>
        </p:nvSpPr>
        <p:spPr bwMode="auto">
          <a:xfrm>
            <a:off x="155575" y="-1608138"/>
            <a:ext cx="673417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8676" name="AutoShape 4" descr="Bildergebnis für Goldene regeln"/>
          <p:cNvSpPr>
            <a:spLocks noChangeAspect="1" noChangeArrowheads="1"/>
          </p:cNvSpPr>
          <p:nvPr/>
        </p:nvSpPr>
        <p:spPr bwMode="auto">
          <a:xfrm>
            <a:off x="155575" y="-1608138"/>
            <a:ext cx="673417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28678" name="Picture 6" descr="Bildergebnis für Goldene regel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528" y="5708663"/>
            <a:ext cx="3233713" cy="1614570"/>
          </a:xfrm>
          <a:prstGeom prst="rect">
            <a:avLst/>
          </a:prstGeom>
          <a:noFill/>
        </p:spPr>
      </p:pic>
      <p:pic>
        <p:nvPicPr>
          <p:cNvPr id="28680" name="Picture 8" descr="http://syntace.my1.cc/cms07/upload/Golden-Rule-of-Presenti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13625" y="5565787"/>
            <a:ext cx="2667000" cy="1771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>
                <a:latin typeface="+mn-lt"/>
              </a:rPr>
              <a:t>Hausaufgabe</a:t>
            </a:r>
            <a:endParaRPr lang="de-DE" sz="3600" dirty="0">
              <a:latin typeface="+mn-lt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/>
          </p:nvPr>
        </p:nvSpPr>
        <p:spPr>
          <a:xfrm>
            <a:off x="504000" y="2493953"/>
            <a:ext cx="7200000" cy="3286148"/>
          </a:xfrm>
        </p:spPr>
        <p:txBody>
          <a:bodyPr>
            <a:normAutofit fontScale="92500"/>
          </a:bodyPr>
          <a:lstStyle/>
          <a:p>
            <a:pPr marL="457200" indent="-457200">
              <a:buAutoNum type="arabicParenR"/>
            </a:pPr>
            <a:r>
              <a:rPr lang="de-DE" sz="2400" dirty="0" smtClean="0">
                <a:latin typeface="+mn-lt"/>
              </a:rPr>
              <a:t>Text verfassen „Wie lernst du“ (Schreibtischtext aus der Perspektive des Schreibtisches)</a:t>
            </a:r>
          </a:p>
          <a:p>
            <a:pPr marL="457200" indent="-457200">
              <a:buAutoNum type="arabicParenR"/>
            </a:pPr>
            <a:r>
              <a:rPr lang="de-DE" sz="2400" dirty="0" smtClean="0">
                <a:latin typeface="+mn-lt"/>
              </a:rPr>
              <a:t>Geeignete Übungsgrammatiken und Grammatiken zum Nachschlagen recherchieren (5 Titel mindestens)</a:t>
            </a:r>
          </a:p>
          <a:p>
            <a:pPr marL="457200" indent="-457200">
              <a:buAutoNum type="arabicParenR"/>
            </a:pPr>
            <a:r>
              <a:rPr lang="de-DE" sz="2400" dirty="0" smtClean="0">
                <a:latin typeface="+mn-lt"/>
              </a:rPr>
              <a:t>(Online-)Wörterbücher?</a:t>
            </a:r>
          </a:p>
          <a:p>
            <a:pPr marL="457200" indent="-457200">
              <a:buAutoNum type="arabicParenR"/>
            </a:pPr>
            <a:r>
              <a:rPr lang="de-DE" sz="2400" dirty="0" smtClean="0">
                <a:latin typeface="+mn-lt"/>
              </a:rPr>
              <a:t>Welche nutzen Sie? Warum?</a:t>
            </a:r>
          </a:p>
          <a:p>
            <a:pPr marL="457200" indent="-457200">
              <a:buAutoNum type="arabicParenR"/>
            </a:pPr>
            <a:r>
              <a:rPr lang="de-DE" sz="2400" dirty="0" smtClean="0">
                <a:latin typeface="+mn-lt"/>
              </a:rPr>
              <a:t> Bitte Seite lesen und die wichtigsten Tipps notieren:</a:t>
            </a:r>
          </a:p>
          <a:p>
            <a:pPr marL="457200" indent="-457200">
              <a:buAutoNum type="arabicParenR"/>
            </a:pPr>
            <a:r>
              <a:rPr lang="de-DE" sz="2400" dirty="0" smtClean="0">
                <a:latin typeface="+mn-lt"/>
                <a:hlinkClick r:id="rId2"/>
              </a:rPr>
              <a:t>https://www.wien.gv.at/bildung/stadtschulrat/schulpsychologie/richtig-lernen.html</a:t>
            </a:r>
            <a:endParaRPr lang="de-DE" sz="2400" dirty="0" smtClean="0">
              <a:latin typeface="+mn-lt"/>
            </a:endParaRPr>
          </a:p>
          <a:p>
            <a:pPr marL="457200" indent="-457200">
              <a:buAutoNum type="arabicParenR"/>
            </a:pPr>
            <a:endParaRPr lang="de-DE" sz="2400" dirty="0" smtClean="0">
              <a:latin typeface="+mn-lt"/>
            </a:endParaRPr>
          </a:p>
          <a:p>
            <a:pPr marL="457200" indent="-457200"/>
            <a:endParaRPr lang="de-DE" sz="2400" dirty="0">
              <a:latin typeface="+mn-lt"/>
            </a:endParaRPr>
          </a:p>
          <a:p>
            <a:pPr marL="457200" indent="-457200"/>
            <a:endParaRPr lang="de-DE" sz="2400" dirty="0">
              <a:latin typeface="+mn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>
                <a:latin typeface="+mj-lt"/>
              </a:rPr>
              <a:t>Thema der nächsten Einheit: Problemfall Plagiat </a:t>
            </a:r>
            <a:endParaRPr lang="de-DE" sz="3600" dirty="0">
              <a:latin typeface="+mj-lt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26626" name="Picture 2" descr="Bildergebnis für stop plagia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0524"/>
            <a:ext cx="5143536" cy="4389151"/>
          </a:xfrm>
          <a:prstGeom prst="rect">
            <a:avLst/>
          </a:prstGeom>
          <a:noFill/>
        </p:spPr>
      </p:pic>
      <p:pic>
        <p:nvPicPr>
          <p:cNvPr id="26628" name="Picture 4" descr="Bildergebnis für stop plagia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40378" y="3239708"/>
            <a:ext cx="4540247" cy="43199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1288" y="565127"/>
            <a:ext cx="7200000" cy="857256"/>
          </a:xfrm>
        </p:spPr>
        <p:txBody>
          <a:bodyPr/>
          <a:lstStyle/>
          <a:p>
            <a:r>
              <a:rPr lang="de-DE" sz="3600" dirty="0" smtClean="0">
                <a:latin typeface="+mj-lt"/>
              </a:rPr>
              <a:t>Thema nächste Stunde: Teil 2 „Lernen </a:t>
            </a:r>
            <a:r>
              <a:rPr lang="de-DE" sz="3600" dirty="0" err="1" smtClean="0">
                <a:latin typeface="+mj-lt"/>
              </a:rPr>
              <a:t>lernen</a:t>
            </a:r>
            <a:r>
              <a:rPr lang="de-DE" sz="3600" dirty="0" smtClean="0">
                <a:latin typeface="+mj-lt"/>
              </a:rPr>
              <a:t>“</a:t>
            </a:r>
            <a:endParaRPr lang="de-DE" sz="3600" dirty="0">
              <a:latin typeface="+mj-lt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26" name="Picture 2" descr="Bildergebnis für gelehr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4587" y="1708135"/>
            <a:ext cx="6747347" cy="5500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de-DE" sz="3600" b="0" strike="noStrike" spc="-1">
                <a:latin typeface="Arial"/>
              </a:rPr>
              <a:t>Kennenlernen</a:t>
            </a:r>
          </a:p>
        </p:txBody>
      </p:sp>
      <p:sp>
        <p:nvSpPr>
          <p:cNvPr id="46" name="TextShape 2"/>
          <p:cNvSpPr txBox="1"/>
          <p:nvPr/>
        </p:nvSpPr>
        <p:spPr>
          <a:xfrm>
            <a:off x="432000" y="1872000"/>
            <a:ext cx="442692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55000" lnSpcReduction="20000"/>
          </a:bodyPr>
          <a:lstStyle/>
          <a:p>
            <a:r>
              <a:rPr lang="de-DE" sz="2600" b="0" strike="noStrike" spc="-1" dirty="0">
                <a:latin typeface="Arial"/>
              </a:rPr>
              <a:t>Partnerinterview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spc="-1" dirty="0" smtClean="0">
                <a:latin typeface="Arial"/>
              </a:rPr>
              <a:t>Finden </a:t>
            </a:r>
            <a:r>
              <a:rPr lang="de-DE" sz="2600" b="0" strike="noStrike" spc="-1" dirty="0" smtClean="0">
                <a:latin typeface="Arial"/>
              </a:rPr>
              <a:t> </a:t>
            </a:r>
            <a:r>
              <a:rPr lang="de-DE" sz="2600" b="0" strike="noStrike" spc="-1" dirty="0">
                <a:latin typeface="Arial"/>
              </a:rPr>
              <a:t>sie </a:t>
            </a:r>
            <a:r>
              <a:rPr lang="de-DE" sz="2600" b="0" strike="noStrike" spc="-1" dirty="0" smtClean="0">
                <a:latin typeface="Arial"/>
              </a:rPr>
              <a:t>einen Partner der die Karte hat, die zu ihrem Namen gehört (Vorname+ Nachname z.B. Karel + Gott) Was wissen  sie über die Person?</a:t>
            </a:r>
            <a:endParaRPr lang="de-DE" sz="2600" b="0" strike="noStrike" spc="-1" dirty="0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 dirty="0">
                <a:latin typeface="Arial"/>
              </a:rPr>
              <a:t>Führen sie ein Partnerinterview mit ihrem Partner. Stellen Sie im dabei folgende Frage:</a:t>
            </a:r>
          </a:p>
          <a:p>
            <a:pPr marL="864000" lvl="1" indent="-324000">
              <a:spcAft>
                <a:spcPts val="1134"/>
              </a:spcAft>
              <a:buClr>
                <a:srgbClr val="99CC66"/>
              </a:buClr>
              <a:buSzPct val="75000"/>
              <a:buFont typeface="Symbol" charset="2"/>
              <a:buChar char=""/>
            </a:pPr>
            <a:r>
              <a:rPr lang="de-DE" sz="2600" b="0" strike="noStrike" spc="-1" dirty="0">
                <a:latin typeface="Arial"/>
              </a:rPr>
              <a:t>Was ist deine früheste Kindheitserinnerung?</a:t>
            </a:r>
          </a:p>
          <a:p>
            <a:pPr marL="864000" lvl="1" indent="-324000">
              <a:spcAft>
                <a:spcPts val="1134"/>
              </a:spcAft>
              <a:buClr>
                <a:srgbClr val="99CC66"/>
              </a:buClr>
              <a:buSzPct val="75000"/>
              <a:buFont typeface="Symbol" charset="2"/>
              <a:buChar char=""/>
            </a:pPr>
            <a:r>
              <a:rPr lang="de-DE" sz="2600" b="0" strike="noStrike" spc="-1" dirty="0">
                <a:latin typeface="Arial"/>
              </a:rPr>
              <a:t>Was ist das lauteste Geräusch, dass du jemals gehört hast?</a:t>
            </a:r>
          </a:p>
          <a:p>
            <a:pPr marL="864000" lvl="1" indent="-324000">
              <a:spcAft>
                <a:spcPts val="1134"/>
              </a:spcAft>
              <a:buClr>
                <a:srgbClr val="99CC66"/>
              </a:buClr>
              <a:buSzPct val="75000"/>
              <a:buFont typeface="Symbol" charset="2"/>
              <a:buChar char=""/>
            </a:pPr>
            <a:r>
              <a:rPr lang="de-DE" sz="2600" b="0" strike="noStrike" spc="-1" dirty="0">
                <a:latin typeface="Arial"/>
              </a:rPr>
              <a:t>Wenn du jemand anders sein könntest wer würdest du </a:t>
            </a:r>
            <a:r>
              <a:rPr lang="de-DE" sz="2600" b="0" strike="noStrike" spc="-1" dirty="0" smtClean="0">
                <a:latin typeface="Arial"/>
              </a:rPr>
              <a:t>sein? Welches Tier wärst du gerne? Warum?</a:t>
            </a:r>
            <a:endParaRPr lang="de-DE" sz="2600" b="0" strike="noStrike" spc="-1" dirty="0">
              <a:latin typeface="Arial"/>
            </a:endParaRPr>
          </a:p>
          <a:p>
            <a:pPr marL="864000" lvl="1" indent="-324000">
              <a:spcAft>
                <a:spcPts val="1134"/>
              </a:spcAft>
              <a:buClr>
                <a:srgbClr val="99CC66"/>
              </a:buClr>
              <a:buSzPct val="75000"/>
              <a:buFont typeface="Symbol" charset="2"/>
              <a:buChar char=""/>
            </a:pPr>
            <a:r>
              <a:rPr lang="de-DE" sz="2600" b="0" strike="noStrike" spc="-1" dirty="0">
                <a:latin typeface="Arial"/>
              </a:rPr>
              <a:t>Wenn du nur eine Sache auf eine einsame Insel mitnehmen könntest, welche Sache wäre es</a:t>
            </a:r>
            <a:r>
              <a:rPr lang="de-DE" sz="2600" b="0" strike="noStrike" spc="-1" dirty="0" smtClean="0">
                <a:latin typeface="Arial"/>
              </a:rPr>
              <a:t>?</a:t>
            </a:r>
          </a:p>
          <a:p>
            <a:pPr marL="864000" lvl="1" indent="-324000">
              <a:spcAft>
                <a:spcPts val="1134"/>
              </a:spcAft>
              <a:buClr>
                <a:srgbClr val="99CC66"/>
              </a:buClr>
              <a:buSzPct val="75000"/>
              <a:buFont typeface="Symbol" charset="2"/>
              <a:buChar char=""/>
            </a:pPr>
            <a:r>
              <a:rPr lang="de-DE" sz="2600" spc="-1" dirty="0" smtClean="0">
                <a:latin typeface="Arial"/>
              </a:rPr>
              <a:t>Wein oder  Bier? / Café oder Tee?</a:t>
            </a:r>
            <a:endParaRPr lang="de-DE" sz="2600" b="0" strike="noStrike" spc="-1" dirty="0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 dirty="0">
                <a:latin typeface="Arial"/>
              </a:rPr>
              <a:t>Stellen Sie anschließend ihren Partner im Plenum vor</a:t>
            </a:r>
          </a:p>
        </p:txBody>
      </p:sp>
      <p:pic>
        <p:nvPicPr>
          <p:cNvPr id="47" name="Grafik 46"/>
          <p:cNvPicPr/>
          <p:nvPr/>
        </p:nvPicPr>
        <p:blipFill>
          <a:blip r:embed="rId2" cstate="print"/>
          <a:stretch/>
        </p:blipFill>
        <p:spPr>
          <a:xfrm>
            <a:off x="4896000" y="2470320"/>
            <a:ext cx="4824000" cy="3145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de-DE" sz="3600" b="0" strike="noStrike" spc="-1">
                <a:latin typeface="Arial"/>
              </a:rPr>
              <a:t>Kennenlernen</a:t>
            </a:r>
          </a:p>
        </p:txBody>
      </p:sp>
      <p:sp>
        <p:nvSpPr>
          <p:cNvPr id="49" name="TextShape 2"/>
          <p:cNvSpPr txBox="1"/>
          <p:nvPr/>
        </p:nvSpPr>
        <p:spPr>
          <a:xfrm>
            <a:off x="504000" y="1800000"/>
            <a:ext cx="442692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92500" lnSpcReduction="20000"/>
          </a:bodyPr>
          <a:lstStyle/>
          <a:p>
            <a:r>
              <a:rPr lang="de-DE" sz="2600" b="0" strike="noStrike" spc="-1" dirty="0">
                <a:latin typeface="Arial"/>
              </a:rPr>
              <a:t>Schneeballschlacht: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 dirty="0">
                <a:latin typeface="Arial"/>
              </a:rPr>
              <a:t>Schreiben Sie drei Dinge über sich auf einen weißen Zettel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 dirty="0">
                <a:latin typeface="Arial"/>
              </a:rPr>
              <a:t>Zerknüllen Sie den Zettel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 dirty="0">
                <a:latin typeface="Arial"/>
              </a:rPr>
              <a:t>Dann werfen wir alle auf Kommando die Zettel in eine Richtung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 dirty="0">
                <a:latin typeface="Arial"/>
              </a:rPr>
              <a:t>Versuchen Sie nun durch fragen herauszufinden, wer die Person ist, die die drei Dinge über sich auf den Zettel geschrieben hat</a:t>
            </a:r>
          </a:p>
        </p:txBody>
      </p:sp>
      <p:pic>
        <p:nvPicPr>
          <p:cNvPr id="50" name="Grafik 49"/>
          <p:cNvPicPr/>
          <p:nvPr/>
        </p:nvPicPr>
        <p:blipFill>
          <a:blip r:embed="rId2"/>
          <a:stretch/>
        </p:blipFill>
        <p:spPr>
          <a:xfrm>
            <a:off x="4968874" y="2065325"/>
            <a:ext cx="4391126" cy="2468874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>
                <a:latin typeface="+mn-lt"/>
              </a:rPr>
              <a:t>Anforderungen </a:t>
            </a:r>
            <a:endParaRPr lang="de-DE" sz="3600" dirty="0">
              <a:latin typeface="+mn-lt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/>
          </p:nvPr>
        </p:nvSpPr>
        <p:spPr>
          <a:xfrm>
            <a:off x="504000" y="575999"/>
            <a:ext cx="7200000" cy="4418284"/>
          </a:xfrm>
        </p:spPr>
        <p:txBody>
          <a:bodyPr>
            <a:normAutofit/>
          </a:bodyPr>
          <a:lstStyle/>
          <a:p>
            <a:pPr>
              <a:buFont typeface="Symbol" pitchFamily="18" charset="2"/>
              <a:buChar char="-"/>
            </a:pPr>
            <a:r>
              <a:rPr lang="de-DE" sz="2400" dirty="0" smtClean="0">
                <a:latin typeface="+mn-lt"/>
              </a:rPr>
              <a:t> regelmäßige Anwesenheit (80%)</a:t>
            </a:r>
          </a:p>
          <a:p>
            <a:pPr>
              <a:buFont typeface="Symbol" pitchFamily="18" charset="2"/>
              <a:buChar char="-"/>
            </a:pPr>
            <a:r>
              <a:rPr lang="de-DE" sz="2400" dirty="0" smtClean="0">
                <a:latin typeface="+mn-lt"/>
              </a:rPr>
              <a:t>Hausaufgaben (Korrektur)</a:t>
            </a:r>
          </a:p>
          <a:p>
            <a:pPr>
              <a:buFont typeface="Symbol" pitchFamily="18" charset="2"/>
              <a:buChar char="-"/>
            </a:pPr>
            <a:r>
              <a:rPr lang="de-DE" sz="2400" dirty="0">
                <a:latin typeface="+mn-lt"/>
              </a:rPr>
              <a:t> </a:t>
            </a:r>
            <a:r>
              <a:rPr lang="de-DE" sz="2400" b="1" dirty="0" smtClean="0">
                <a:latin typeface="+mn-lt"/>
              </a:rPr>
              <a:t>Aktive</a:t>
            </a:r>
            <a:r>
              <a:rPr lang="de-DE" sz="2400" dirty="0" smtClean="0">
                <a:latin typeface="+mn-lt"/>
              </a:rPr>
              <a:t> Teilnahme (bitte redet mit mir, kein Grund zur Schüchternheit, wir alle machen Fehler)!</a:t>
            </a:r>
          </a:p>
          <a:p>
            <a:pPr>
              <a:buFont typeface="Symbol" pitchFamily="18" charset="2"/>
              <a:buChar char="-"/>
            </a:pPr>
            <a:r>
              <a:rPr lang="de-DE" sz="2400" dirty="0">
                <a:latin typeface="+mn-lt"/>
              </a:rPr>
              <a:t> </a:t>
            </a:r>
            <a:r>
              <a:rPr lang="de-DE" sz="2400" dirty="0" smtClean="0">
                <a:latin typeface="+mn-lt"/>
              </a:rPr>
              <a:t>Prüfungsleistungen (Präsentation im Semester+ Test)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25602" name="Picture 2" descr="Bildergebnis für Anforderung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61019" y="3779837"/>
            <a:ext cx="2727431" cy="1752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de-DE" sz="3600" b="0" strike="noStrike" spc="-1">
                <a:latin typeface="Arial"/>
              </a:rPr>
              <a:t>Verlauf des Seminars</a:t>
            </a:r>
          </a:p>
        </p:txBody>
      </p:sp>
      <p:sp>
        <p:nvSpPr>
          <p:cNvPr id="54" name="TextShape 2"/>
          <p:cNvSpPr txBox="1"/>
          <p:nvPr/>
        </p:nvSpPr>
        <p:spPr>
          <a:xfrm>
            <a:off x="504000" y="1800000"/>
            <a:ext cx="907200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 dirty="0">
                <a:latin typeface="Arial"/>
              </a:rPr>
              <a:t>Workshop: Lernen </a:t>
            </a:r>
            <a:r>
              <a:rPr lang="de-DE" sz="2600" b="0" strike="noStrike" spc="-1" dirty="0" err="1">
                <a:latin typeface="Arial"/>
              </a:rPr>
              <a:t>lernen</a:t>
            </a:r>
            <a:endParaRPr lang="de-DE" sz="2600" b="0" strike="noStrike" spc="-1" dirty="0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 dirty="0">
                <a:latin typeface="Arial"/>
              </a:rPr>
              <a:t>Workshop: Wissenschaftliche Arbeitstechniken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 dirty="0">
                <a:latin typeface="Arial"/>
              </a:rPr>
              <a:t>Globale </a:t>
            </a:r>
            <a:r>
              <a:rPr lang="de-DE" sz="2600" b="0" strike="noStrike" spc="-1" dirty="0" smtClean="0">
                <a:latin typeface="Arial"/>
              </a:rPr>
              <a:t>Simulation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spc="-1" dirty="0" smtClean="0">
                <a:latin typeface="Arial"/>
              </a:rPr>
              <a:t>Plagiatssensibilität (+ THEMEN)</a:t>
            </a:r>
            <a:endParaRPr lang="de-DE" sz="26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err="1" smtClean="0">
                <a:latin typeface="+mj-lt"/>
              </a:rPr>
              <a:t>Kursplan</a:t>
            </a:r>
            <a:r>
              <a:rPr lang="de-DE" sz="3600" dirty="0" smtClean="0">
                <a:latin typeface="+mj-lt"/>
              </a:rPr>
              <a:t>/Themen </a:t>
            </a:r>
            <a:endParaRPr lang="de-DE" sz="3600" dirty="0">
              <a:latin typeface="+mj-lt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/>
          </p:nvPr>
        </p:nvSpPr>
        <p:spPr>
          <a:xfrm>
            <a:off x="504000" y="575999"/>
            <a:ext cx="7200000" cy="4918350"/>
          </a:xfrm>
        </p:spPr>
        <p:txBody>
          <a:bodyPr>
            <a:normAutofit/>
          </a:bodyPr>
          <a:lstStyle/>
          <a:p>
            <a:pPr marL="457200" indent="-457200"/>
            <a:endParaRPr lang="de-DE" sz="2400" dirty="0" smtClean="0">
              <a:latin typeface="+mn-lt"/>
            </a:endParaRPr>
          </a:p>
          <a:p>
            <a:pPr marL="457200" indent="-457200">
              <a:buFont typeface="Symbol" pitchFamily="18" charset="2"/>
              <a:buChar char="-"/>
            </a:pPr>
            <a:r>
              <a:rPr lang="de-DE" sz="2400" dirty="0" smtClean="0">
                <a:latin typeface="+mn-lt"/>
              </a:rPr>
              <a:t>Ernährung</a:t>
            </a:r>
          </a:p>
          <a:p>
            <a:pPr marL="457200" indent="-457200">
              <a:buFont typeface="Symbol" pitchFamily="18" charset="2"/>
              <a:buChar char="-"/>
            </a:pPr>
            <a:r>
              <a:rPr lang="de-DE" sz="2400" dirty="0" smtClean="0">
                <a:latin typeface="+mn-lt"/>
              </a:rPr>
              <a:t>„An der Uni“/ </a:t>
            </a:r>
            <a:r>
              <a:rPr lang="de-DE" sz="2400" dirty="0" smtClean="0"/>
              <a:t>BEWERBUNG!</a:t>
            </a:r>
            <a:endParaRPr lang="de-DE" sz="2400" dirty="0" smtClean="0">
              <a:latin typeface="+mn-lt"/>
            </a:endParaRPr>
          </a:p>
          <a:p>
            <a:pPr marL="457200" indent="-457200">
              <a:buFont typeface="Symbol" pitchFamily="18" charset="2"/>
              <a:buChar char="-"/>
            </a:pPr>
            <a:r>
              <a:rPr lang="de-DE" sz="2400" dirty="0" smtClean="0">
                <a:latin typeface="+mn-lt"/>
              </a:rPr>
              <a:t>„Gesundheit“</a:t>
            </a:r>
          </a:p>
          <a:p>
            <a:pPr marL="457200" indent="-457200">
              <a:buFont typeface="Symbol" pitchFamily="18" charset="2"/>
              <a:buChar char="-"/>
            </a:pPr>
            <a:r>
              <a:rPr lang="de-DE" sz="2400" dirty="0" smtClean="0">
                <a:latin typeface="+mn-lt"/>
              </a:rPr>
              <a:t>Sprache und Regionen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de-DE" sz="3600" b="0" strike="noStrike" spc="-1">
                <a:latin typeface="Arial"/>
              </a:rPr>
              <a:t>Lernen lernen</a:t>
            </a:r>
          </a:p>
        </p:txBody>
      </p:sp>
      <p:sp>
        <p:nvSpPr>
          <p:cNvPr id="56" name="TextShape 2"/>
          <p:cNvSpPr txBox="1"/>
          <p:nvPr/>
        </p:nvSpPr>
        <p:spPr>
          <a:xfrm>
            <a:off x="504000" y="1800000"/>
            <a:ext cx="907200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Aft>
                <a:spcPts val="1417"/>
              </a:spcAft>
              <a:buClr>
                <a:srgbClr val="99CC66"/>
              </a:buClr>
              <a:buFont typeface="StarSymbol"/>
              <a:buAutoNum type="arabicPeriod"/>
            </a:pPr>
            <a:r>
              <a:rPr lang="de-DE" sz="2600" b="0" strike="noStrike" spc="-1" dirty="0">
                <a:latin typeface="Arial"/>
              </a:rPr>
              <a:t>Wo finde ich Lernangebote (online Angebote und gedruckte Materialien)?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Font typeface="StarSymbol"/>
              <a:buAutoNum type="arabicPeriod"/>
            </a:pPr>
            <a:r>
              <a:rPr lang="de-DE" sz="2600" b="0" strike="noStrike" spc="-1" dirty="0">
                <a:latin typeface="Arial"/>
              </a:rPr>
              <a:t>Wo finde ich hochwertige (elektronische) Wörterbücher?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Font typeface="StarSymbol"/>
              <a:buAutoNum type="arabicPeriod"/>
            </a:pPr>
            <a:r>
              <a:rPr lang="de-DE" sz="2600" b="0" strike="noStrike" spc="-1" dirty="0">
                <a:latin typeface="Arial"/>
              </a:rPr>
              <a:t>Wie kann mir mein EDV-Programm helfen, bessere Hausarbeiten zu schreiben?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Font typeface="StarSymbol"/>
              <a:buAutoNum type="arabicPeriod"/>
            </a:pPr>
            <a:r>
              <a:rPr lang="de-DE" sz="2600" b="0" strike="noStrike" spc="-1" dirty="0">
                <a:latin typeface="Arial"/>
              </a:rPr>
              <a:t>Wo kann ich nachschauen, wenn ich mir bei der Aussprache eines Wortes nicht sicher bin?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Font typeface="StarSymbol"/>
              <a:buAutoNum type="arabicPeriod"/>
            </a:pPr>
            <a:r>
              <a:rPr lang="de-DE" sz="2600" b="0" strike="noStrike" spc="-1" dirty="0">
                <a:latin typeface="Arial"/>
              </a:rPr>
              <a:t>Was sind Korpora und wie können Sie mir bei Lernen und verfassen von Hausarbeiten helfen?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de-DE" sz="3600" b="0" strike="noStrike" spc="-1">
                <a:latin typeface="Arial"/>
              </a:rPr>
              <a:t>Lernen lernen</a:t>
            </a:r>
          </a:p>
        </p:txBody>
      </p:sp>
      <p:sp>
        <p:nvSpPr>
          <p:cNvPr id="58" name="TextShape 2"/>
          <p:cNvSpPr txBox="1"/>
          <p:nvPr/>
        </p:nvSpPr>
        <p:spPr>
          <a:xfrm>
            <a:off x="432000" y="2736000"/>
            <a:ext cx="442692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 dirty="0">
                <a:latin typeface="Arial"/>
              </a:rPr>
              <a:t>Muss man Lernen </a:t>
            </a:r>
            <a:r>
              <a:rPr lang="de-DE" sz="2600" b="0" strike="noStrike" spc="-1" dirty="0" err="1">
                <a:latin typeface="Arial"/>
              </a:rPr>
              <a:t>lernen</a:t>
            </a:r>
            <a:r>
              <a:rPr lang="de-DE" sz="2600" b="0" strike="noStrike" spc="-1" dirty="0" smtClean="0">
                <a:latin typeface="Arial"/>
              </a:rPr>
              <a:t>??? Warum???</a:t>
            </a:r>
            <a:endParaRPr lang="de-DE" sz="2600" b="0" strike="noStrike" spc="-1" dirty="0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 dirty="0">
                <a:latin typeface="Arial"/>
              </a:rPr>
              <a:t>Lernziel: Autonomes Lernen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 dirty="0">
                <a:latin typeface="Arial"/>
              </a:rPr>
              <a:t>Arbeitstechniken zum systematischen Spracherwerb erlernen</a:t>
            </a:r>
          </a:p>
        </p:txBody>
      </p:sp>
      <p:pic>
        <p:nvPicPr>
          <p:cNvPr id="59" name="Grafik 58"/>
          <p:cNvPicPr/>
          <p:nvPr/>
        </p:nvPicPr>
        <p:blipFill>
          <a:blip r:embed="rId2"/>
          <a:stretch/>
        </p:blipFill>
        <p:spPr>
          <a:xfrm>
            <a:off x="4680000" y="1799640"/>
            <a:ext cx="4878000" cy="4878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de-DE" sz="3600" b="0" strike="noStrike" spc="-1">
                <a:latin typeface="Arial"/>
              </a:rPr>
              <a:t>Lernen lernen</a:t>
            </a:r>
          </a:p>
        </p:txBody>
      </p:sp>
      <p:sp>
        <p:nvSpPr>
          <p:cNvPr id="61" name="TextShape 2"/>
          <p:cNvSpPr txBox="1"/>
          <p:nvPr/>
        </p:nvSpPr>
        <p:spPr>
          <a:xfrm>
            <a:off x="504000" y="1800000"/>
            <a:ext cx="907200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77500" lnSpcReduction="20000"/>
          </a:bodyPr>
          <a:lstStyle/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1" strike="noStrike" spc="-1" dirty="0">
                <a:latin typeface="Arial"/>
              </a:rPr>
              <a:t>Reflexionsübung:</a:t>
            </a:r>
            <a:endParaRPr lang="de-DE" sz="2600" b="0" strike="noStrike" spc="-1" dirty="0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 dirty="0">
                <a:latin typeface="Arial"/>
              </a:rPr>
              <a:t>Erinnern Sie sich an ihre Schulzeit zurück und versuchen Sie die folgenden Fragen für sich im Stillen zu beantworten:</a:t>
            </a:r>
          </a:p>
          <a:p>
            <a:pPr marL="864000" lvl="1" indent="-324000">
              <a:spcAft>
                <a:spcPts val="1134"/>
              </a:spcAft>
              <a:buClr>
                <a:srgbClr val="99CC66"/>
              </a:buClr>
              <a:buSzPct val="75000"/>
              <a:buFont typeface="Symbol" charset="2"/>
              <a:buChar char=""/>
            </a:pPr>
            <a:r>
              <a:rPr lang="de-DE" sz="2600" b="0" strike="noStrike" spc="-1" dirty="0">
                <a:latin typeface="Arial"/>
              </a:rPr>
              <a:t>War Deutsch eher ihr „Lieblingsfach“ oder ihr „</a:t>
            </a:r>
            <a:r>
              <a:rPr lang="de-DE" sz="2600" b="0" strike="noStrike" spc="-1" dirty="0" err="1">
                <a:latin typeface="Arial"/>
              </a:rPr>
              <a:t>Hassfach</a:t>
            </a:r>
            <a:r>
              <a:rPr lang="de-DE" sz="2600" b="0" strike="noStrike" spc="-1" dirty="0">
                <a:latin typeface="Arial"/>
              </a:rPr>
              <a:t>“? Sind Sie gerne in den Deutschunterricht gegangen</a:t>
            </a:r>
            <a:r>
              <a:rPr lang="de-DE" sz="2600" b="0" strike="noStrike" spc="-1" dirty="0" smtClean="0">
                <a:latin typeface="Arial"/>
              </a:rPr>
              <a:t>? Hass-Lieblingsfächer?</a:t>
            </a:r>
            <a:endParaRPr lang="de-DE" sz="2600" b="0" strike="noStrike" spc="-1" dirty="0">
              <a:latin typeface="Arial"/>
            </a:endParaRPr>
          </a:p>
          <a:p>
            <a:pPr marL="864000" lvl="1" indent="-324000">
              <a:spcAft>
                <a:spcPts val="1134"/>
              </a:spcAft>
              <a:buClr>
                <a:srgbClr val="99CC66"/>
              </a:buClr>
              <a:buSzPct val="75000"/>
              <a:buFont typeface="Symbol" charset="2"/>
              <a:buChar char=""/>
            </a:pPr>
            <a:r>
              <a:rPr lang="de-DE" sz="2600" b="0" strike="noStrike" spc="-1" dirty="0">
                <a:latin typeface="Arial"/>
              </a:rPr>
              <a:t>Erinnern Sie sich an ihre Lehrer. Welche Lehrer schätzten Sie besonders? Welche weniger? Warum?</a:t>
            </a:r>
          </a:p>
          <a:p>
            <a:pPr marL="864000" lvl="1" indent="-324000">
              <a:spcAft>
                <a:spcPts val="1134"/>
              </a:spcAft>
              <a:buClr>
                <a:srgbClr val="99CC66"/>
              </a:buClr>
              <a:buSzPct val="75000"/>
              <a:buFont typeface="Symbol" charset="2"/>
              <a:buChar char=""/>
            </a:pPr>
            <a:r>
              <a:rPr lang="de-DE" sz="2600" b="0" strike="noStrike" spc="-1" dirty="0">
                <a:latin typeface="Arial"/>
              </a:rPr>
              <a:t>Mögen Sie lieber „strenge“ oder „lockere“ Lehrer?</a:t>
            </a:r>
          </a:p>
          <a:p>
            <a:pPr marL="864000" lvl="1" indent="-324000">
              <a:spcAft>
                <a:spcPts val="1134"/>
              </a:spcAft>
              <a:buClr>
                <a:srgbClr val="99CC66"/>
              </a:buClr>
              <a:buSzPct val="75000"/>
              <a:buFont typeface="Symbol" charset="2"/>
              <a:buChar char=""/>
            </a:pPr>
            <a:r>
              <a:rPr lang="de-DE" sz="2600" b="0" strike="noStrike" spc="-1" dirty="0">
                <a:latin typeface="Arial"/>
              </a:rPr>
              <a:t>Auf welche Weise haben Sie in ihrer Schulzeit gelernt? Wo und zu welcher Uhrzeit lernen Sie am Liebsten?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 dirty="0">
                <a:latin typeface="Arial"/>
              </a:rPr>
              <a:t>Tauschen Sie sich nun in Partnerarbeit mit ihren Kommilitonen aus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 dirty="0">
                <a:latin typeface="Arial"/>
              </a:rPr>
              <a:t>Fassen Sie für das Plenum kurz das Ergebnis ihrer Diskussion zusammen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682</Words>
  <Application>LibreOffice/5.4.1.2$MacOSX_X86_64 LibreOffice_project/ea7cb86e6eeb2bf3a5af73a8f7777ac570321527</Application>
  <PresentationFormat>Benutzerdefiniert</PresentationFormat>
  <Paragraphs>82</Paragraphs>
  <Slides>15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6" baseType="lpstr">
      <vt:lpstr>Office Theme</vt:lpstr>
      <vt:lpstr>Folie 1</vt:lpstr>
      <vt:lpstr>Folie 2</vt:lpstr>
      <vt:lpstr>Folie 3</vt:lpstr>
      <vt:lpstr>Anforderungen </vt:lpstr>
      <vt:lpstr>Folie 5</vt:lpstr>
      <vt:lpstr>Kursplan/Themen </vt:lpstr>
      <vt:lpstr>Folie 7</vt:lpstr>
      <vt:lpstr>Folie 8</vt:lpstr>
      <vt:lpstr>Folie 9</vt:lpstr>
      <vt:lpstr>Folie 10</vt:lpstr>
      <vt:lpstr>Lernen lernen </vt:lpstr>
      <vt:lpstr>Tipps zum Lernen </vt:lpstr>
      <vt:lpstr>Hausaufgabe</vt:lpstr>
      <vt:lpstr>Thema der nächsten Einheit: Problemfall Plagiat </vt:lpstr>
      <vt:lpstr>Thema nächste Stunde: Teil 2 „Lernen lernen“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Yannick Baumann</dc:creator>
  <cp:lastModifiedBy>Packard Bell</cp:lastModifiedBy>
  <cp:revision>12</cp:revision>
  <dcterms:created xsi:type="dcterms:W3CDTF">2018-09-13T17:42:24Z</dcterms:created>
  <dcterms:modified xsi:type="dcterms:W3CDTF">2018-09-19T16:26:53Z</dcterms:modified>
  <dc:language>de-DE</dc:language>
</cp:coreProperties>
</file>