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4" r:id="rId3"/>
    <p:sldId id="265" r:id="rId4"/>
    <p:sldId id="260" r:id="rId5"/>
    <p:sldId id="266" r:id="rId6"/>
    <p:sldId id="267" r:id="rId7"/>
    <p:sldId id="268" r:id="rId8"/>
    <p:sldId id="261" r:id="rId9"/>
    <p:sldId id="269" r:id="rId10"/>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2">
        <a:schemeClr val="bg1"/>
      </p:bgRef>
    </p:bg>
    <p:spTree>
      <p:nvGrpSpPr>
        <p:cNvPr id="1" name=""/>
        <p:cNvGrpSpPr/>
        <p:nvPr/>
      </p:nvGrpSpPr>
      <p:grpSpPr>
        <a:xfrm>
          <a:off x="0" y="0"/>
          <a:ext cx="0" cy="0"/>
          <a:chOff x="0" y="0"/>
          <a:chExt cx="0" cy="0"/>
        </a:xfrm>
      </p:grpSpPr>
      <p:sp>
        <p:nvSpPr>
          <p:cNvPr id="8" name="Rechtec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Gerade Verbindung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el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de-DE" smtClean="0"/>
              <a:t>Titelmasterformat durch Klicken bearbeiten</a:t>
            </a:r>
            <a:endParaRPr kumimoji="0" lang="en-US"/>
          </a:p>
        </p:txBody>
      </p:sp>
      <p:sp>
        <p:nvSpPr>
          <p:cNvPr id="25" name="Unt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de-DE" smtClean="0"/>
              <a:t>Formatvorlage des Untertitelmasters durch Klicken bearbeiten</a:t>
            </a:r>
            <a:endParaRPr kumimoji="0" lang="en-US"/>
          </a:p>
        </p:txBody>
      </p:sp>
      <p:sp>
        <p:nvSpPr>
          <p:cNvPr id="31" name="Datumsplatzhalt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FEA86785-6727-4C9C-A3A1-EE1D7BDB898F}" type="datetimeFigureOut">
              <a:rPr lang="de-DE" smtClean="0"/>
              <a:pPr/>
              <a:t>04.04.2018</a:t>
            </a:fld>
            <a:endParaRPr lang="de-DE"/>
          </a:p>
        </p:txBody>
      </p:sp>
      <p:sp>
        <p:nvSpPr>
          <p:cNvPr id="18" name="Fußzeilenplatzhalt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de-DE"/>
          </a:p>
        </p:txBody>
      </p:sp>
      <p:sp>
        <p:nvSpPr>
          <p:cNvPr id="29" name="Foliennummernplatzhalt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4B875FC8-FC4E-4942-981E-7452D6591F45}"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53200" y="274955"/>
            <a:ext cx="1524000" cy="5851525"/>
          </a:xfrm>
        </p:spPr>
        <p:txBody>
          <a:bodyPr vert="eaVert" anchor="t"/>
          <a:lstStyle>
            <a:extLs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274642"/>
            <a:ext cx="6019800" cy="5851525"/>
          </a:xfrm>
        </p:spPr>
        <p:txBody>
          <a:bodyPr vert="eaVert"/>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a:xfrm>
            <a:off x="4242816" y="6557946"/>
            <a:ext cx="2002464" cy="226902"/>
          </a:xfrm>
        </p:spPr>
        <p:txBody>
          <a:bodyPr/>
          <a:lstStyle>
            <a:extLst/>
          </a:lstStyle>
          <a:p>
            <a:fld id="{FEA86785-6727-4C9C-A3A1-EE1D7BDB898F}" type="datetimeFigureOut">
              <a:rPr lang="de-DE" smtClean="0"/>
              <a:pPr/>
              <a:t>04.04.2018</a:t>
            </a:fld>
            <a:endParaRPr lang="de-DE"/>
          </a:p>
        </p:txBody>
      </p:sp>
      <p:sp>
        <p:nvSpPr>
          <p:cNvPr id="5" name="Fußzeilenplatzhalter 4"/>
          <p:cNvSpPr>
            <a:spLocks noGrp="1"/>
          </p:cNvSpPr>
          <p:nvPr>
            <p:ph type="ftr" sz="quarter" idx="11"/>
          </p:nvPr>
        </p:nvSpPr>
        <p:spPr>
          <a:xfrm>
            <a:off x="457200" y="6556248"/>
            <a:ext cx="3657600" cy="228600"/>
          </a:xfrm>
        </p:spPr>
        <p:txBody>
          <a:bodyPr/>
          <a:lstStyle>
            <a:extLst/>
          </a:lstStyle>
          <a:p>
            <a:endParaRPr lang="de-DE"/>
          </a:p>
        </p:txBody>
      </p:sp>
      <p:sp>
        <p:nvSpPr>
          <p:cNvPr id="6" name="Foliennummernplatzhalt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4B875FC8-FC4E-4942-981E-7452D6591F45}"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5" name="Fußzeilenplatzhalter 4"/>
          <p:cNvSpPr>
            <a:spLocks noGrp="1"/>
          </p:cNvSpPr>
          <p:nvPr>
            <p:ph type="ftr" sz="quarter" idx="11"/>
          </p:nvPr>
        </p:nvSpPr>
        <p:spPr/>
        <p:txBody>
          <a:bodyPr/>
          <a:lstStyle>
            <a:extLst/>
          </a:lstStyle>
          <a:p>
            <a:endParaRPr lang="de-DE"/>
          </a:p>
        </p:txBody>
      </p:sp>
      <p:sp>
        <p:nvSpPr>
          <p:cNvPr id="6" name="Foliennummernplatzhalter 5"/>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FEA86785-6727-4C9C-A3A1-EE1D7BDB898F}" type="datetimeFigureOut">
              <a:rPr lang="de-DE" smtClean="0"/>
              <a:pPr/>
              <a:t>04.04.2018</a:t>
            </a:fld>
            <a:endParaRPr lang="de-DE"/>
          </a:p>
        </p:txBody>
      </p:sp>
      <p:sp>
        <p:nvSpPr>
          <p:cNvPr id="5" name="Fußzeilenplatzhalt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de-DE"/>
          </a:p>
        </p:txBody>
      </p:sp>
      <p:sp>
        <p:nvSpPr>
          <p:cNvPr id="6" name="Foliennummernplatzhalter 5"/>
          <p:cNvSpPr>
            <a:spLocks noGrp="1"/>
          </p:cNvSpPr>
          <p:nvPr>
            <p:ph type="sldNum" sz="quarter" idx="12"/>
          </p:nvPr>
        </p:nvSpPr>
        <p:spPr>
          <a:xfrm>
            <a:off x="6733952" y="6555112"/>
            <a:ext cx="588336" cy="228600"/>
          </a:xfrm>
        </p:spPr>
        <p:txBody>
          <a:bodyPr/>
          <a:lstStyle>
            <a:extLst/>
          </a:lstStyle>
          <a:p>
            <a:fld id="{4B875FC8-FC4E-4942-981E-7452D6591F45}"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nchor="b"/>
          <a:lstStyle>
            <a:lvl1pPr>
              <a:defRPr/>
            </a:lvl1pPr>
            <a:extLst/>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8" name="Fußzeilenplatzhalter 7"/>
          <p:cNvSpPr>
            <a:spLocks noGrp="1"/>
          </p:cNvSpPr>
          <p:nvPr>
            <p:ph type="ftr" sz="quarter" idx="11"/>
          </p:nvPr>
        </p:nvSpPr>
        <p:spPr/>
        <p:txBody>
          <a:bodyPr/>
          <a:lstStyle>
            <a:extLst/>
          </a:lstStyle>
          <a:p>
            <a:endParaRPr lang="de-DE"/>
          </a:p>
        </p:txBody>
      </p:sp>
      <p:sp>
        <p:nvSpPr>
          <p:cNvPr id="9" name="Foliennummernplatzhalter 8"/>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4" name="Fußzeilenplatzhalter 3"/>
          <p:cNvSpPr>
            <a:spLocks noGrp="1"/>
          </p:cNvSpPr>
          <p:nvPr>
            <p:ph type="ftr" sz="quarter" idx="11"/>
          </p:nvPr>
        </p:nvSpPr>
        <p:spPr/>
        <p:txBody>
          <a:bodyPr/>
          <a:lstStyle>
            <a:extLst/>
          </a:lstStyle>
          <a:p>
            <a:endParaRPr lang="de-DE"/>
          </a:p>
        </p:txBody>
      </p:sp>
      <p:sp>
        <p:nvSpPr>
          <p:cNvPr id="5" name="Foliennummernplatzhalter 4"/>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lvl1pPr>
              <a:defRPr>
                <a:solidFill>
                  <a:schemeClr val="tx2"/>
                </a:solidFill>
              </a:defRPr>
            </a:lvl1pPr>
            <a:extLst/>
          </a:lstStyle>
          <a:p>
            <a:fld id="{FEA86785-6727-4C9C-A3A1-EE1D7BDB898F}" type="datetimeFigureOut">
              <a:rPr lang="de-DE" smtClean="0"/>
              <a:pPr/>
              <a:t>04.04.2018</a:t>
            </a:fld>
            <a:endParaRPr lang="de-DE"/>
          </a:p>
        </p:txBody>
      </p:sp>
      <p:sp>
        <p:nvSpPr>
          <p:cNvPr id="3" name="Fußzeilenplatzhalter 2"/>
          <p:cNvSpPr>
            <a:spLocks noGrp="1"/>
          </p:cNvSpPr>
          <p:nvPr>
            <p:ph type="ftr" sz="quarter" idx="11"/>
          </p:nvPr>
        </p:nvSpPr>
        <p:spPr/>
        <p:txBody>
          <a:bodyPr/>
          <a:lstStyle>
            <a:lvl1pPr>
              <a:defRPr>
                <a:solidFill>
                  <a:schemeClr val="tx2"/>
                </a:solidFill>
              </a:defRPr>
            </a:lvl1pPr>
            <a:extLst/>
          </a:lstStyle>
          <a:p>
            <a:endParaRPr lang="de-DE"/>
          </a:p>
        </p:txBody>
      </p:sp>
      <p:sp>
        <p:nvSpPr>
          <p:cNvPr id="4" name="Foliennummernplatzhalter 3"/>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4B875FC8-FC4E-4942-981E-7452D6591F45}"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2"/>
      </p:bgRef>
    </p:bg>
    <p:spTree>
      <p:nvGrpSpPr>
        <p:cNvPr id="1" name=""/>
        <p:cNvGrpSpPr/>
        <p:nvPr/>
      </p:nvGrpSpPr>
      <p:grpSpPr>
        <a:xfrm>
          <a:off x="0" y="0"/>
          <a:ext cx="0" cy="0"/>
          <a:chOff x="0" y="0"/>
          <a:chExt cx="0" cy="0"/>
        </a:xfrm>
      </p:grpSpPr>
      <p:sp>
        <p:nvSpPr>
          <p:cNvPr id="8" name="Rechtec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htec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de-DE" smtClean="0"/>
              <a:t>Titelmasterformat durch Klicken bearbeiten</a:t>
            </a:r>
            <a:endParaRPr kumimoji="0" lang="en-US" dirty="0"/>
          </a:p>
        </p:txBody>
      </p:sp>
      <p:sp>
        <p:nvSpPr>
          <p:cNvPr id="4" name="Textplatzhalt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de-DE" smtClean="0"/>
              <a:t>Textmasterformate durch Klicken bearbeiten</a:t>
            </a:r>
          </a:p>
        </p:txBody>
      </p:sp>
      <p:sp>
        <p:nvSpPr>
          <p:cNvPr id="5" name="Datumsplatzhalter 4"/>
          <p:cNvSpPr>
            <a:spLocks noGrp="1"/>
          </p:cNvSpPr>
          <p:nvPr>
            <p:ph type="dt" sz="half" idx="10"/>
          </p:nvPr>
        </p:nvSpPr>
        <p:spPr/>
        <p:txBody>
          <a:bodyPr/>
          <a:lstStyle>
            <a:extLst/>
          </a:lstStyle>
          <a:p>
            <a:fld id="{FEA86785-6727-4C9C-A3A1-EE1D7BDB898F}" type="datetimeFigureOut">
              <a:rPr lang="de-DE" smtClean="0"/>
              <a:pPr/>
              <a:t>04.04.2018</a:t>
            </a:fld>
            <a:endParaRPr lang="de-DE"/>
          </a:p>
        </p:txBody>
      </p:sp>
      <p:sp>
        <p:nvSpPr>
          <p:cNvPr id="6" name="Fußzeilenplatzhalter 5"/>
          <p:cNvSpPr>
            <a:spLocks noGrp="1"/>
          </p:cNvSpPr>
          <p:nvPr>
            <p:ph type="ftr" sz="quarter" idx="11"/>
          </p:nvPr>
        </p:nvSpPr>
        <p:spPr/>
        <p:txBody>
          <a:bodyPr/>
          <a:lstStyle>
            <a:extLst/>
          </a:lstStyle>
          <a:p>
            <a:endParaRPr lang="de-DE"/>
          </a:p>
        </p:txBody>
      </p:sp>
      <p:sp>
        <p:nvSpPr>
          <p:cNvPr id="7" name="Foliennummernplatzhalter 6"/>
          <p:cNvSpPr>
            <a:spLocks noGrp="1"/>
          </p:cNvSpPr>
          <p:nvPr>
            <p:ph type="sldNum" sz="quarter" idx="12"/>
          </p:nvPr>
        </p:nvSpPr>
        <p:spPr/>
        <p:txBody>
          <a:bodyPr/>
          <a:lstStyle>
            <a:extLst/>
          </a:lstStyle>
          <a:p>
            <a:fld id="{4B875FC8-FC4E-4942-981E-7452D6591F45}" type="slidenum">
              <a:rPr lang="de-DE" smtClean="0"/>
              <a:pPr/>
              <a:t>‹Nr.›</a:t>
            </a:fld>
            <a:endParaRPr lang="de-DE"/>
          </a:p>
        </p:txBody>
      </p:sp>
      <p:sp>
        <p:nvSpPr>
          <p:cNvPr id="10" name="Bildplatzhalt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de-DE" smtClean="0"/>
              <a:t>Bild durch Klicken auf Symbol hinzufügen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ec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elplatzhalt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de-DE" smtClean="0"/>
              <a:t>Titelmasterformat durch Klicken bearbeiten</a:t>
            </a:r>
            <a:endParaRPr kumimoji="0" lang="en-US"/>
          </a:p>
        </p:txBody>
      </p:sp>
      <p:sp>
        <p:nvSpPr>
          <p:cNvPr id="31" name="Textplatzhalt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27" name="Datumsplatzhalt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FEA86785-6727-4C9C-A3A1-EE1D7BDB898F}" type="datetimeFigureOut">
              <a:rPr lang="de-DE" smtClean="0"/>
              <a:pPr/>
              <a:t>04.04.2018</a:t>
            </a:fld>
            <a:endParaRPr lang="de-DE"/>
          </a:p>
        </p:txBody>
      </p:sp>
      <p:sp>
        <p:nvSpPr>
          <p:cNvPr id="4" name="Fußzeilenplatzhalt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de-DE"/>
          </a:p>
        </p:txBody>
      </p:sp>
      <p:sp>
        <p:nvSpPr>
          <p:cNvPr id="16" name="Foliennummernplatzhalt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4B875FC8-FC4E-4942-981E-7452D6591F45}" type="slidenum">
              <a:rPr lang="de-DE" smtClean="0"/>
              <a:pPr/>
              <a:t>‹Nr.›</a:t>
            </a:fld>
            <a:endParaRPr lang="de-DE"/>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Ph5NOf-di18"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smtClean="0"/>
              <a:t>TSCHICK </a:t>
            </a:r>
            <a:endParaRPr lang="de-DE" dirty="0"/>
          </a:p>
        </p:txBody>
      </p:sp>
      <p:sp>
        <p:nvSpPr>
          <p:cNvPr id="3" name="Untertitel 2"/>
          <p:cNvSpPr>
            <a:spLocks noGrp="1"/>
          </p:cNvSpPr>
          <p:nvPr>
            <p:ph type="subTitle" idx="1"/>
          </p:nvPr>
        </p:nvSpPr>
        <p:spPr/>
        <p:txBody>
          <a:bodyPr>
            <a:normAutofit lnSpcReduction="10000"/>
          </a:bodyPr>
          <a:lstStyle/>
          <a:p>
            <a:endParaRPr lang="de-DE" dirty="0" smtClean="0"/>
          </a:p>
          <a:p>
            <a:endParaRPr lang="de-DE" dirty="0" smtClean="0"/>
          </a:p>
          <a:p>
            <a:r>
              <a:rPr lang="de-DE" dirty="0" smtClean="0"/>
              <a:t>5. 04. 2018 </a:t>
            </a:r>
            <a:endParaRPr lang="de-DE" dirty="0"/>
          </a:p>
        </p:txBody>
      </p:sp>
      <p:pic>
        <p:nvPicPr>
          <p:cNvPr id="11266" name="Picture 2" descr="Bildergebnis für tschick wolfgang herrndorf"/>
          <p:cNvPicPr>
            <a:picLocks noChangeAspect="1" noChangeArrowheads="1"/>
          </p:cNvPicPr>
          <p:nvPr/>
        </p:nvPicPr>
        <p:blipFill>
          <a:blip r:embed="rId2"/>
          <a:srcRect/>
          <a:stretch>
            <a:fillRect/>
          </a:stretch>
        </p:blipFill>
        <p:spPr bwMode="auto">
          <a:xfrm>
            <a:off x="2714612" y="0"/>
            <a:ext cx="6429388" cy="3614036"/>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Wiederholung </a:t>
            </a:r>
            <a:endParaRPr lang="de-DE" dirty="0"/>
          </a:p>
        </p:txBody>
      </p:sp>
      <p:sp>
        <p:nvSpPr>
          <p:cNvPr id="3" name="Inhaltsplatzhalter 2"/>
          <p:cNvSpPr>
            <a:spLocks noGrp="1"/>
          </p:cNvSpPr>
          <p:nvPr>
            <p:ph idx="1"/>
          </p:nvPr>
        </p:nvSpPr>
        <p:spPr/>
        <p:txBody>
          <a:bodyPr/>
          <a:lstStyle/>
          <a:p>
            <a:r>
              <a:rPr lang="de-DE" dirty="0" smtClean="0"/>
              <a:t>1. Was ist </a:t>
            </a:r>
            <a:r>
              <a:rPr lang="de-DE" dirty="0" err="1" smtClean="0"/>
              <a:t>Gentrifizierung</a:t>
            </a:r>
            <a:r>
              <a:rPr lang="de-DE" dirty="0" smtClean="0"/>
              <a:t>?</a:t>
            </a:r>
          </a:p>
          <a:p>
            <a:pPr>
              <a:buNone/>
            </a:pPr>
            <a:endParaRPr lang="de-DE" dirty="0" smtClean="0"/>
          </a:p>
          <a:p>
            <a:r>
              <a:rPr lang="de-DE" dirty="0" smtClean="0"/>
              <a:t>Gebt konkrete Beispiele und erklärt den Begriff</a:t>
            </a:r>
          </a:p>
          <a:p>
            <a:r>
              <a:rPr lang="de-DE" dirty="0" smtClean="0"/>
              <a:t>Wie ist der typische Ablauf?</a:t>
            </a:r>
          </a:p>
          <a:p>
            <a:r>
              <a:rPr lang="de-DE" dirty="0" smtClean="0"/>
              <a:t>Was sind Probleme in diesem Zusammenhang?</a:t>
            </a:r>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Hausbesetzung </a:t>
            </a:r>
            <a:endParaRPr lang="de-DE" dirty="0"/>
          </a:p>
        </p:txBody>
      </p:sp>
      <p:sp>
        <p:nvSpPr>
          <p:cNvPr id="3" name="Inhaltsplatzhalter 2"/>
          <p:cNvSpPr>
            <a:spLocks noGrp="1"/>
          </p:cNvSpPr>
          <p:nvPr>
            <p:ph idx="1"/>
          </p:nvPr>
        </p:nvSpPr>
        <p:spPr/>
        <p:txBody>
          <a:bodyPr/>
          <a:lstStyle/>
          <a:p>
            <a:r>
              <a:rPr lang="de-DE" dirty="0" smtClean="0"/>
              <a:t>Vergleicht eure Hausaufgaben und korrigiert diese auch kurz (Paararbeit)</a:t>
            </a:r>
          </a:p>
          <a:p>
            <a:r>
              <a:rPr lang="de-DE" dirty="0" smtClean="0"/>
              <a:t>Welche Argumente könnte ein Hausbesetzer nennen?</a:t>
            </a:r>
          </a:p>
          <a:p>
            <a:r>
              <a:rPr lang="de-DE" dirty="0" smtClean="0"/>
              <a:t>Welche ein/eine </a:t>
            </a:r>
            <a:r>
              <a:rPr lang="de-DE" dirty="0" err="1" smtClean="0"/>
              <a:t>Besitzer_in</a:t>
            </a:r>
            <a:r>
              <a:rPr lang="de-DE" dirty="0" smtClean="0"/>
              <a:t>?????</a:t>
            </a:r>
            <a:endParaRPr lang="de-DE" dirty="0"/>
          </a:p>
        </p:txBody>
      </p:sp>
      <p:pic>
        <p:nvPicPr>
          <p:cNvPr id="2050" name="Picture 2" descr="Ähnliches Foto"/>
          <p:cNvPicPr>
            <a:picLocks noChangeAspect="1" noChangeArrowheads="1"/>
          </p:cNvPicPr>
          <p:nvPr/>
        </p:nvPicPr>
        <p:blipFill>
          <a:blip r:embed="rId2"/>
          <a:srcRect/>
          <a:stretch>
            <a:fillRect/>
          </a:stretch>
        </p:blipFill>
        <p:spPr bwMode="auto">
          <a:xfrm>
            <a:off x="4643438" y="3863140"/>
            <a:ext cx="4500562" cy="299486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smtClean="0"/>
              <a:t>Wolfgang </a:t>
            </a:r>
            <a:r>
              <a:rPr lang="de-DE" dirty="0" err="1" smtClean="0"/>
              <a:t>Herndorf</a:t>
            </a:r>
            <a:endParaRPr lang="de-DE" dirty="0"/>
          </a:p>
        </p:txBody>
      </p:sp>
      <p:sp>
        <p:nvSpPr>
          <p:cNvPr id="3" name="Inhaltsplatzhalter 2"/>
          <p:cNvSpPr>
            <a:spLocks noGrp="1"/>
          </p:cNvSpPr>
          <p:nvPr>
            <p:ph idx="1"/>
          </p:nvPr>
        </p:nvSpPr>
        <p:spPr/>
        <p:txBody>
          <a:bodyPr>
            <a:normAutofit fontScale="62500" lnSpcReduction="20000"/>
          </a:bodyPr>
          <a:lstStyle/>
          <a:p>
            <a:pPr>
              <a:buNone/>
            </a:pPr>
            <a:r>
              <a:rPr lang="de-DE" b="1" dirty="0" smtClean="0"/>
              <a:t>Dämmerung</a:t>
            </a:r>
          </a:p>
          <a:p>
            <a:pPr>
              <a:buNone/>
            </a:pPr>
            <a:r>
              <a:rPr lang="de-DE" dirty="0" smtClean="0"/>
              <a:t>     Ich bin vielleicht zwei Jahre alt und gerade wach geworden. Die grüne Jalousie ist heruntergelassen, und zwischen den Gitterstäben meines Bettes hindurch sehe ich in die Dämmerung in meinem Zimmer, die aus lauter kleinen roten, grünen und blauen Teilchen besteht, wie bei einem Fernseher, wenn man zu nah rangeht, ein stiller Nebel, in den durch ein pfenniggroßes Loch in der Jalousie hindurch bereits der frühe Morgen </a:t>
            </a:r>
            <a:r>
              <a:rPr lang="de-DE" dirty="0" err="1" smtClean="0"/>
              <a:t>hineinflutet</a:t>
            </a:r>
            <a:r>
              <a:rPr lang="de-DE" dirty="0" smtClean="0"/>
              <a:t>. Mein Körper hat genau die gleiche Temperatur und Konsistenz wie seine Umgebung, wie die Bettwäsche, ich bin ein Stück Bettwäsche zwischen anderen Stücken Bettwäsche, durch einen sonderbaren Zufall zu </a:t>
            </a:r>
            <a:r>
              <a:rPr lang="de-DE" dirty="0" err="1" smtClean="0"/>
              <a:t>Bewußtsein</a:t>
            </a:r>
            <a:r>
              <a:rPr lang="de-DE" dirty="0" smtClean="0"/>
              <a:t> gekommen, und ich wünsche mir, </a:t>
            </a:r>
            <a:r>
              <a:rPr lang="de-DE" dirty="0" err="1" smtClean="0"/>
              <a:t>daß</a:t>
            </a:r>
            <a:r>
              <a:rPr lang="de-DE" dirty="0" smtClean="0"/>
              <a:t> es immer so bleibt. Das ist meine erste Erinnerung an diese Welt.</a:t>
            </a:r>
          </a:p>
          <a:p>
            <a:r>
              <a:rPr lang="de-DE" dirty="0" smtClean="0"/>
              <a:t>Angeblich wächst die Sentimentalität mit dem Alter, aber das ist Unsinn. Mein Blick war von Anfang an auf die Vergangenheit gerichtet. Als in </a:t>
            </a:r>
            <a:r>
              <a:rPr lang="de-DE" dirty="0" err="1" smtClean="0"/>
              <a:t>Garstedt</a:t>
            </a:r>
            <a:r>
              <a:rPr lang="de-DE" dirty="0" smtClean="0"/>
              <a:t> das Strohdachhaus abbrannte, als meine Mutter mir die Buchstaben erklärte, als ich Wachsmalstifte zur Einschulung bekam und als ich in der Voliere die Fasanenfedern fand, immer dachte ich zurück, und immer wollte ich Stillstand, und fast jeden Morgen hoffte ich, die schöne Dämmerung würde sich noch einmal wiederholen.</a:t>
            </a:r>
          </a:p>
          <a:p>
            <a:endParaRPr lang="de-D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de-DE"/>
          </a:p>
        </p:txBody>
      </p:sp>
      <p:sp>
        <p:nvSpPr>
          <p:cNvPr id="3" name="Inhaltsplatzhalter 2"/>
          <p:cNvSpPr>
            <a:spLocks noGrp="1"/>
          </p:cNvSpPr>
          <p:nvPr>
            <p:ph idx="1"/>
          </p:nvPr>
        </p:nvSpPr>
        <p:spPr/>
        <p:txBody>
          <a:bodyPr/>
          <a:lstStyle/>
          <a:p>
            <a:r>
              <a:rPr lang="de-DE" dirty="0" smtClean="0"/>
              <a:t>Was wird hier beschrieben?</a:t>
            </a:r>
          </a:p>
          <a:p>
            <a:r>
              <a:rPr lang="de-DE" dirty="0" smtClean="0"/>
              <a:t>Wie ist die Stimmung in diesem Ausschnitt?</a:t>
            </a:r>
          </a:p>
          <a:p>
            <a:r>
              <a:rPr lang="de-DE" dirty="0" smtClean="0"/>
              <a:t>Woran macht ihr das fest?</a:t>
            </a:r>
          </a:p>
          <a:p>
            <a:r>
              <a:rPr lang="de-DE" dirty="0" smtClean="0"/>
              <a:t>Führt im Internet eine Recherche zu Wolfgang </a:t>
            </a:r>
            <a:r>
              <a:rPr lang="de-DE" dirty="0" err="1" smtClean="0"/>
              <a:t>Herndorf</a:t>
            </a:r>
            <a:r>
              <a:rPr lang="de-DE" dirty="0" smtClean="0"/>
              <a:t> durch</a:t>
            </a:r>
          </a:p>
          <a:p>
            <a:pPr>
              <a:buFontTx/>
              <a:buChar char="-"/>
            </a:pPr>
            <a:r>
              <a:rPr lang="de-DE" dirty="0" smtClean="0"/>
              <a:t>Welche Bücher hat er verfasst</a:t>
            </a:r>
          </a:p>
          <a:p>
            <a:pPr>
              <a:buFontTx/>
              <a:buChar char="-"/>
            </a:pPr>
            <a:r>
              <a:rPr lang="de-DE" dirty="0" smtClean="0"/>
              <a:t>Was ist typisch für sein Werk, etc.</a:t>
            </a:r>
            <a:endParaRPr lang="de-DE"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KOOPERATIVES SCHREIBEN </a:t>
            </a:r>
            <a:endParaRPr lang="de-DE" dirty="0"/>
          </a:p>
        </p:txBody>
      </p:sp>
      <p:sp>
        <p:nvSpPr>
          <p:cNvPr id="3" name="Inhaltsplatzhalter 2"/>
          <p:cNvSpPr>
            <a:spLocks noGrp="1"/>
          </p:cNvSpPr>
          <p:nvPr>
            <p:ph idx="1"/>
          </p:nvPr>
        </p:nvSpPr>
        <p:spPr/>
        <p:txBody>
          <a:bodyPr/>
          <a:lstStyle/>
          <a:p>
            <a:pPr>
              <a:buNone/>
            </a:pPr>
            <a:endParaRPr lang="de-DE" dirty="0" smtClean="0"/>
          </a:p>
          <a:p>
            <a:pPr>
              <a:buNone/>
            </a:pPr>
            <a:r>
              <a:rPr lang="de-DE" dirty="0" smtClean="0"/>
              <a:t>[…] „und damit beginnt eine unvergessliche Reise ohne Karte und Kompass durch die sommerglühende deutsche Provinz“.</a:t>
            </a:r>
          </a:p>
          <a:p>
            <a:pPr>
              <a:buFont typeface="Wingdings" pitchFamily="2" charset="2"/>
              <a:buChar char="§"/>
            </a:pPr>
            <a:r>
              <a:rPr lang="de-DE" dirty="0" smtClean="0"/>
              <a:t>Welche unvergesslichen reisen habt ihr erlebt?</a:t>
            </a:r>
          </a:p>
          <a:p>
            <a:pPr>
              <a:buFont typeface="Wingdings" pitchFamily="2" charset="2"/>
              <a:buChar char="§"/>
            </a:pPr>
            <a:r>
              <a:rPr lang="de-DE" dirty="0" smtClean="0"/>
              <a:t>Erfindet erzählt von einer unvergesslichen reise (kann real/fiktiv sein)</a:t>
            </a:r>
          </a:p>
          <a:p>
            <a:pPr>
              <a:buFont typeface="Wingdings" pitchFamily="2" charset="2"/>
              <a:buChar char="§"/>
            </a:pPr>
            <a:r>
              <a:rPr lang="de-DE" dirty="0" smtClean="0"/>
              <a:t>Ihr schreibt einen Text fürs „Kreative Schreiben“</a:t>
            </a:r>
            <a:endParaRPr lang="de-DE"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LESEN </a:t>
            </a:r>
            <a:endParaRPr lang="de-DE" dirty="0"/>
          </a:p>
        </p:txBody>
      </p:sp>
      <p:sp>
        <p:nvSpPr>
          <p:cNvPr id="3" name="Inhaltsplatzhalter 2"/>
          <p:cNvSpPr>
            <a:spLocks noGrp="1"/>
          </p:cNvSpPr>
          <p:nvPr>
            <p:ph idx="1"/>
          </p:nvPr>
        </p:nvSpPr>
        <p:spPr/>
        <p:txBody>
          <a:bodyPr/>
          <a:lstStyle/>
          <a:p>
            <a:r>
              <a:rPr lang="de-DE" dirty="0" smtClean="0"/>
              <a:t>„Auch in 50 Jahren wird dies noch ein Roman sein, den wir lesen wollen. Aber besser, man fängt gleich damit an“ ( Felicitas von </a:t>
            </a:r>
            <a:r>
              <a:rPr lang="de-DE" dirty="0" err="1" smtClean="0"/>
              <a:t>Lovenberg</a:t>
            </a:r>
            <a:r>
              <a:rPr lang="de-DE" dirty="0" smtClean="0"/>
              <a:t>, FAZ)</a:t>
            </a:r>
            <a:endParaRPr lang="de-DE"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Lektüre der ersten 20 Seiten</a:t>
            </a:r>
            <a:endParaRPr lang="de-DE" dirty="0"/>
          </a:p>
        </p:txBody>
      </p:sp>
      <p:sp>
        <p:nvSpPr>
          <p:cNvPr id="3" name="Inhaltsplatzhalter 2"/>
          <p:cNvSpPr>
            <a:spLocks noGrp="1"/>
          </p:cNvSpPr>
          <p:nvPr>
            <p:ph idx="1"/>
          </p:nvPr>
        </p:nvSpPr>
        <p:spPr/>
        <p:txBody>
          <a:bodyPr/>
          <a:lstStyle/>
          <a:p>
            <a:r>
              <a:rPr lang="de-DE" dirty="0" smtClean="0"/>
              <a:t>Worum geht es</a:t>
            </a:r>
            <a:r>
              <a:rPr lang="de-DE" dirty="0" smtClean="0"/>
              <a:t>? Was passiert auf der Polizei und beim Arzt?</a:t>
            </a:r>
          </a:p>
          <a:p>
            <a:r>
              <a:rPr lang="de-DE" dirty="0" smtClean="0"/>
              <a:t>Worauf wird zurück geblickt?</a:t>
            </a:r>
            <a:endParaRPr lang="de-DE" dirty="0" smtClean="0"/>
          </a:p>
          <a:p>
            <a:r>
              <a:rPr lang="de-DE" dirty="0" smtClean="0"/>
              <a:t>Fragen?</a:t>
            </a:r>
          </a:p>
          <a:p>
            <a:r>
              <a:rPr lang="de-DE" dirty="0" smtClean="0"/>
              <a:t>Anmerkungen/Kritik?</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Video</a:t>
            </a:r>
            <a:endParaRPr lang="de-DE" dirty="0"/>
          </a:p>
        </p:txBody>
      </p:sp>
      <p:sp>
        <p:nvSpPr>
          <p:cNvPr id="3" name="Inhaltsplatzhalter 2"/>
          <p:cNvSpPr>
            <a:spLocks noGrp="1"/>
          </p:cNvSpPr>
          <p:nvPr>
            <p:ph idx="1"/>
          </p:nvPr>
        </p:nvSpPr>
        <p:spPr/>
        <p:txBody>
          <a:bodyPr/>
          <a:lstStyle/>
          <a:p>
            <a:r>
              <a:rPr lang="de-DE" dirty="0" smtClean="0">
                <a:hlinkClick r:id="rId2"/>
              </a:rPr>
              <a:t>https://</a:t>
            </a:r>
            <a:r>
              <a:rPr lang="de-DE" dirty="0" smtClean="0">
                <a:hlinkClick r:id="rId2"/>
              </a:rPr>
              <a:t>www.youtube.com/watch?v=Ph5NOf-di18</a:t>
            </a:r>
            <a:endParaRPr lang="de-DE" dirty="0" smtClean="0"/>
          </a:p>
          <a:p>
            <a:endParaRPr lang="de-DE" dirty="0" smtClean="0"/>
          </a:p>
          <a:p>
            <a:r>
              <a:rPr lang="de-DE" dirty="0" smtClean="0"/>
              <a:t>Eine Gruppe achtet auf die Bilder</a:t>
            </a:r>
          </a:p>
          <a:p>
            <a:r>
              <a:rPr lang="de-DE" dirty="0" smtClean="0"/>
              <a:t>Die andere auf Aussagen (versucht möglichst viel </a:t>
            </a:r>
            <a:r>
              <a:rPr lang="de-DE" smtClean="0"/>
              <a:t>zu notieren/mitzubekommen)</a:t>
            </a:r>
            <a:endParaRPr lang="de-DE"/>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ysithea">
  <a:themeElements>
    <a:clrScheme name="Lysithea">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Lysithea">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ysithea">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0</TotalTime>
  <Words>444</Words>
  <Application>Microsoft Office PowerPoint</Application>
  <PresentationFormat>Bildschirmpräsentation (4:3)</PresentationFormat>
  <Paragraphs>42</Paragraphs>
  <Slides>9</Slides>
  <Notes>0</Notes>
  <HiddenSlides>0</HiddenSlides>
  <MMClips>0</MMClips>
  <ScaleCrop>false</ScaleCrop>
  <HeadingPairs>
    <vt:vector size="4" baseType="variant">
      <vt:variant>
        <vt:lpstr>Design</vt:lpstr>
      </vt:variant>
      <vt:variant>
        <vt:i4>1</vt:i4>
      </vt:variant>
      <vt:variant>
        <vt:lpstr>Folientitel</vt:lpstr>
      </vt:variant>
      <vt:variant>
        <vt:i4>9</vt:i4>
      </vt:variant>
    </vt:vector>
  </HeadingPairs>
  <TitlesOfParts>
    <vt:vector size="10" baseType="lpstr">
      <vt:lpstr>Lysithea</vt:lpstr>
      <vt:lpstr>TSCHICK </vt:lpstr>
      <vt:lpstr>Wiederholung </vt:lpstr>
      <vt:lpstr>Hausbesetzung </vt:lpstr>
      <vt:lpstr>Wolfgang Herndorf</vt:lpstr>
      <vt:lpstr>Folie 5</vt:lpstr>
      <vt:lpstr>KOOPERATIVES SCHREIBEN </vt:lpstr>
      <vt:lpstr>LESEN </vt:lpstr>
      <vt:lpstr>Lektüre der ersten 20 Seiten</vt:lpstr>
      <vt:lpstr>Video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Gentrifizierung</dc:title>
  <dc:creator>Packard Bell</dc:creator>
  <cp:lastModifiedBy>Packard Bell</cp:lastModifiedBy>
  <cp:revision>2</cp:revision>
  <dcterms:created xsi:type="dcterms:W3CDTF">2018-03-28T20:05:07Z</dcterms:created>
  <dcterms:modified xsi:type="dcterms:W3CDTF">2018-04-04T17:50:12Z</dcterms:modified>
</cp:coreProperties>
</file>