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3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968621B2-5685-4325-A1E4-425CE3D82BE1}" type="datetimeFigureOut">
              <a:rPr lang="cs-CZ" smtClean="0"/>
              <a:t>27.09.2018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327348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8621B2-5685-4325-A1E4-425CE3D82BE1}" type="datetimeFigureOut">
              <a:rPr lang="cs-CZ" smtClean="0"/>
              <a:t>27.09.2018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374272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8621B2-5685-4325-A1E4-425CE3D82BE1}" type="datetimeFigureOut">
              <a:rPr lang="cs-CZ" smtClean="0"/>
              <a:t>27.09.2018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129174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8621B2-5685-4325-A1E4-425CE3D82BE1}" type="datetimeFigureOut">
              <a:rPr lang="cs-CZ" smtClean="0"/>
              <a:t>27.09.2018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381237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968621B2-5685-4325-A1E4-425CE3D82BE1}" type="datetimeFigureOut">
              <a:rPr lang="cs-CZ" smtClean="0"/>
              <a:t>27.09.2018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382401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68621B2-5685-4325-A1E4-425CE3D82BE1}" type="datetimeFigureOut">
              <a:rPr lang="cs-CZ" smtClean="0"/>
              <a:t>27.09.2018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3125951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68621B2-5685-4325-A1E4-425CE3D82BE1}" type="datetimeFigureOut">
              <a:rPr lang="cs-CZ" smtClean="0"/>
              <a:t>27.09.2018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146891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68621B2-5685-4325-A1E4-425CE3D82BE1}" type="datetimeFigureOut">
              <a:rPr lang="cs-CZ" smtClean="0"/>
              <a:t>27.09.2018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134928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8621B2-5685-4325-A1E4-425CE3D82BE1}" type="datetimeFigureOut">
              <a:rPr lang="cs-CZ" smtClean="0"/>
              <a:t>27.09.2018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126428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968621B2-5685-4325-A1E4-425CE3D82BE1}" type="datetimeFigureOut">
              <a:rPr lang="cs-CZ" smtClean="0"/>
              <a:t>27.09.2018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13775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968621B2-5685-4325-A1E4-425CE3D82BE1}" type="datetimeFigureOut">
              <a:rPr lang="cs-CZ" smtClean="0"/>
              <a:t>27.09.2018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AB9CC57-DAC8-4826-82E7-52B0455ACFDF}" type="slidenum">
              <a:rPr lang="cs-CZ" smtClean="0"/>
              <a:t>‹#›</a:t>
            </a:fld>
            <a:endParaRPr lang="cs-CZ"/>
          </a:p>
        </p:txBody>
      </p:sp>
    </p:spTree>
    <p:extLst>
      <p:ext uri="{BB962C8B-B14F-4D97-AF65-F5344CB8AC3E}">
        <p14:creationId xmlns:p14="http://schemas.microsoft.com/office/powerpoint/2010/main" val="2303778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621B2-5685-4325-A1E4-425CE3D82BE1}" type="datetimeFigureOut">
              <a:rPr lang="cs-CZ" smtClean="0"/>
              <a:t>27.09.2018</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9CC57-DAC8-4826-82E7-52B0455ACFDF}" type="slidenum">
              <a:rPr lang="cs-CZ" smtClean="0"/>
              <a:t>‹#›</a:t>
            </a:fld>
            <a:endParaRPr lang="cs-CZ"/>
          </a:p>
        </p:txBody>
      </p:sp>
    </p:spTree>
    <p:extLst>
      <p:ext uri="{BB962C8B-B14F-4D97-AF65-F5344CB8AC3E}">
        <p14:creationId xmlns:p14="http://schemas.microsoft.com/office/powerpoint/2010/main" val="40569371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hyperlink" Target="https://www.youtube.com/watch?v=BATiKuL3Fbs" TargetMode="External"/><Relationship Id="rId5" Type="http://schemas.openxmlformats.org/officeDocument/2006/relationships/hyperlink" Target="http://www.czernin-verlag.com/buch/in-an-schwoazzn-kittl-gwicklt" TargetMode="External"/><Relationship Id="rId4" Type="http://schemas.openxmlformats.org/officeDocument/2006/relationships/hyperlink" Target="https://www.srf.ch/sendungen/schnabelweid/in-an-schwoazzn-kittl-gwicklt-von-michael-stavari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uce3U8YsBdc" TargetMode="External"/><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64677" y="1477107"/>
            <a:ext cx="9144000" cy="1313840"/>
          </a:xfrm>
        </p:spPr>
        <p:txBody>
          <a:bodyPr/>
          <a:lstStyle/>
          <a:p>
            <a:r>
              <a:rPr lang="cs-CZ" dirty="0" smtClean="0"/>
              <a:t>Michael </a:t>
            </a:r>
            <a:r>
              <a:rPr lang="cs-CZ" dirty="0" err="1" smtClean="0"/>
              <a:t>Stavarič</a:t>
            </a:r>
            <a:endParaRPr lang="cs-CZ" dirty="0"/>
          </a:p>
        </p:txBody>
      </p:sp>
      <p:sp>
        <p:nvSpPr>
          <p:cNvPr id="3" name="Podnadpis 2"/>
          <p:cNvSpPr>
            <a:spLocks noGrp="1"/>
          </p:cNvSpPr>
          <p:nvPr>
            <p:ph type="subTitle" idx="1"/>
          </p:nvPr>
        </p:nvSpPr>
        <p:spPr>
          <a:xfrm>
            <a:off x="1492739" y="3140930"/>
            <a:ext cx="9144000" cy="1655762"/>
          </a:xfrm>
        </p:spPr>
        <p:txBody>
          <a:bodyPr/>
          <a:lstStyle/>
          <a:p>
            <a:r>
              <a:rPr lang="cs-CZ" sz="9600" dirty="0" smtClean="0"/>
              <a:t>LYRIK</a:t>
            </a:r>
            <a:endParaRPr lang="cs-CZ" sz="9600" dirty="0"/>
          </a:p>
        </p:txBody>
      </p:sp>
    </p:spTree>
    <p:extLst>
      <p:ext uri="{BB962C8B-B14F-4D97-AF65-F5344CB8AC3E}">
        <p14:creationId xmlns:p14="http://schemas.microsoft.com/office/powerpoint/2010/main" val="4004953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6" name="Zástupný symbol pro obrázek 5"/>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7784986" y="906335"/>
            <a:ext cx="2933700" cy="4514850"/>
          </a:xfrm>
        </p:spPr>
      </p:pic>
      <p:sp>
        <p:nvSpPr>
          <p:cNvPr id="4" name="Zástupný symbol pro text 3"/>
          <p:cNvSpPr>
            <a:spLocks noGrp="1"/>
          </p:cNvSpPr>
          <p:nvPr>
            <p:ph type="body" sz="half" idx="2"/>
          </p:nvPr>
        </p:nvSpPr>
        <p:spPr>
          <a:xfrm>
            <a:off x="839788" y="1206631"/>
            <a:ext cx="6277449" cy="5147034"/>
          </a:xfrm>
        </p:spPr>
        <p:txBody>
          <a:bodyPr>
            <a:normAutofit/>
          </a:bodyPr>
          <a:lstStyle/>
          <a:p>
            <a:r>
              <a:rPr lang="de-DE" dirty="0" smtClean="0">
                <a:latin typeface="Book Antiqua" panose="02040602050305030304" pitchFamily="18" charset="0"/>
              </a:rPr>
              <a:t>"Flügellos" ist ein Nachdenken über das Menschliche und seine Möglichkeiten - über Ohnmacht und unüberwindbare Grenzen, vor allem aber über das wundersame Dahinter, das Menschlichkeit vollkommen macht: Die Liebe und deren Unmöglichkeit sind die einzig reine Wahrheit. "Die Liebe wäre kaum das, was sie ist, würden wir nicht alle der Verlockung erliegen, poetisch zu agieren. Die Poesie ist von melancholischer Trauer, dämonischer Verlockung, Schmerz und Herrlichkeit. Sie ist der wahre Grund, warum wir Menschen glücklich sind oder unglücklich - oder beides", meint der Autor. "Flügellos" ist folgerichtig ein Versuch, Menschen zu erklären, ihre Beweggründe und Gedanken zu hinterfragen, die Irrtümer zu erkennen und diese zu verzeihen. "Poesie ist Licht und Schatten, so einfach ist das." Formal gliedert der Autor sein Werk in fünf Teile, die sprachlich </a:t>
            </a:r>
            <a:r>
              <a:rPr lang="de-DE" dirty="0" err="1" smtClean="0">
                <a:latin typeface="Book Antiqua" panose="02040602050305030304" pitchFamily="18" charset="0"/>
              </a:rPr>
              <a:t>bewußt</a:t>
            </a:r>
            <a:r>
              <a:rPr lang="de-DE" dirty="0" smtClean="0">
                <a:latin typeface="Book Antiqua" panose="02040602050305030304" pitchFamily="18" charset="0"/>
              </a:rPr>
              <a:t> differieren. "Unsere Gabe, Dinge zu benennen, sie sprachlich zu erfassen und ihren Inhalt zu vermitteln, ist die wirkliche Herausforderung, der man sich als Autor stellen </a:t>
            </a:r>
            <a:r>
              <a:rPr lang="de-DE" dirty="0" err="1" smtClean="0">
                <a:latin typeface="Book Antiqua" panose="02040602050305030304" pitchFamily="18" charset="0"/>
              </a:rPr>
              <a:t>muß</a:t>
            </a:r>
            <a:r>
              <a:rPr lang="de-DE" dirty="0" smtClean="0">
                <a:latin typeface="Book Antiqua" panose="02040602050305030304" pitchFamily="18" charset="0"/>
              </a:rPr>
              <a:t>."</a:t>
            </a:r>
            <a:endParaRPr lang="cs-CZ" dirty="0">
              <a:latin typeface="Book Antiqua" panose="02040602050305030304" pitchFamily="18" charset="0"/>
            </a:endParaRPr>
          </a:p>
        </p:txBody>
      </p:sp>
    </p:spTree>
    <p:extLst>
      <p:ext uri="{BB962C8B-B14F-4D97-AF65-F5344CB8AC3E}">
        <p14:creationId xmlns:p14="http://schemas.microsoft.com/office/powerpoint/2010/main" val="3980083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5" name="Zástupný symbol pro obrázek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7728425" y="828668"/>
            <a:ext cx="2990850" cy="4752975"/>
          </a:xfrm>
        </p:spPr>
      </p:pic>
      <p:sp>
        <p:nvSpPr>
          <p:cNvPr id="4" name="Zástupný symbol pro text 3"/>
          <p:cNvSpPr>
            <a:spLocks noGrp="1"/>
          </p:cNvSpPr>
          <p:nvPr>
            <p:ph type="body" sz="half" idx="2"/>
          </p:nvPr>
        </p:nvSpPr>
        <p:spPr>
          <a:xfrm>
            <a:off x="839788" y="1567207"/>
            <a:ext cx="3932237" cy="3811588"/>
          </a:xfrm>
        </p:spPr>
        <p:txBody>
          <a:bodyPr/>
          <a:lstStyle/>
          <a:p>
            <a:r>
              <a:rPr lang="cs-CZ" dirty="0" smtClean="0">
                <a:latin typeface="Book Antiqua" panose="02040602050305030304" pitchFamily="18" charset="0"/>
              </a:rPr>
              <a:t>TAGWERK</a:t>
            </a:r>
          </a:p>
          <a:p>
            <a:r>
              <a:rPr lang="cs-CZ" b="1" dirty="0" err="1">
                <a:latin typeface="Book Antiqua" panose="02040602050305030304" pitchFamily="18" charset="0"/>
              </a:rPr>
              <a:t>besonders</a:t>
            </a:r>
            <a:r>
              <a:rPr lang="cs-CZ" b="1" dirty="0">
                <a:latin typeface="Book Antiqua" panose="02040602050305030304" pitchFamily="18" charset="0"/>
              </a:rPr>
              <a:t> </a:t>
            </a:r>
            <a:r>
              <a:rPr lang="cs-CZ" b="1" dirty="0" err="1">
                <a:latin typeface="Book Antiqua" panose="02040602050305030304" pitchFamily="18" charset="0"/>
              </a:rPr>
              <a:t>süddeutsch</a:t>
            </a:r>
            <a:r>
              <a:rPr lang="cs-CZ" b="1" dirty="0">
                <a:latin typeface="Book Antiqua" panose="02040602050305030304" pitchFamily="18" charset="0"/>
              </a:rPr>
              <a:t>, </a:t>
            </a:r>
            <a:r>
              <a:rPr lang="cs-CZ" b="1" dirty="0" err="1" smtClean="0">
                <a:latin typeface="Book Antiqua" panose="02040602050305030304" pitchFamily="18" charset="0"/>
              </a:rPr>
              <a:t>österreichisch</a:t>
            </a:r>
            <a:endParaRPr lang="cs-CZ" b="1" dirty="0" smtClean="0">
              <a:latin typeface="Book Antiqua" panose="02040602050305030304" pitchFamily="18" charset="0"/>
            </a:endParaRPr>
          </a:p>
          <a:p>
            <a:r>
              <a:rPr lang="cs-CZ" b="1" dirty="0" err="1">
                <a:latin typeface="Book Antiqua" panose="02040602050305030304" pitchFamily="18" charset="0"/>
              </a:rPr>
              <a:t>t</a:t>
            </a:r>
            <a:r>
              <a:rPr lang="cs-CZ" b="1" dirty="0" err="1" smtClean="0">
                <a:latin typeface="Book Antiqua" panose="02040602050305030304" pitchFamily="18" charset="0"/>
              </a:rPr>
              <a:t>ägliche</a:t>
            </a:r>
            <a:r>
              <a:rPr lang="cs-CZ" b="1" dirty="0" smtClean="0">
                <a:latin typeface="Book Antiqua" panose="02040602050305030304" pitchFamily="18" charset="0"/>
              </a:rPr>
              <a:t> </a:t>
            </a:r>
            <a:r>
              <a:rPr lang="cs-CZ" b="1" dirty="0" err="1" smtClean="0">
                <a:latin typeface="Book Antiqua" panose="02040602050305030304" pitchFamily="18" charset="0"/>
              </a:rPr>
              <a:t>Arbeit</a:t>
            </a:r>
            <a:endParaRPr lang="cs-CZ" dirty="0" smtClean="0">
              <a:latin typeface="Book Antiqua" panose="02040602050305030304" pitchFamily="18" charset="0"/>
            </a:endParaRPr>
          </a:p>
          <a:p>
            <a:r>
              <a:rPr lang="cs-CZ" dirty="0" smtClean="0">
                <a:latin typeface="Book Antiqua" panose="02040602050305030304" pitchFamily="18" charset="0"/>
              </a:rPr>
              <a:t>LANDNAHME</a:t>
            </a:r>
          </a:p>
          <a:p>
            <a:r>
              <a:rPr lang="de-DE" dirty="0">
                <a:latin typeface="Book Antiqua" panose="02040602050305030304" pitchFamily="18" charset="0"/>
              </a:rPr>
              <a:t>Eroberung, Inbesitznahme und Besiedelung von Land</a:t>
            </a:r>
            <a:endParaRPr lang="cs-CZ" dirty="0" smtClean="0">
              <a:latin typeface="Book Antiqua" panose="02040602050305030304" pitchFamily="18" charset="0"/>
            </a:endParaRPr>
          </a:p>
          <a:p>
            <a:r>
              <a:rPr lang="cs-CZ" dirty="0" smtClean="0">
                <a:latin typeface="Book Antiqua" panose="02040602050305030304" pitchFamily="18" charset="0"/>
              </a:rPr>
              <a:t>UNGELENKT</a:t>
            </a:r>
          </a:p>
          <a:p>
            <a:r>
              <a:rPr lang="cs-CZ" dirty="0" err="1">
                <a:latin typeface="Book Antiqua" panose="02040602050305030304" pitchFamily="18" charset="0"/>
              </a:rPr>
              <a:t>l</a:t>
            </a:r>
            <a:r>
              <a:rPr lang="cs-CZ" dirty="0" err="1" smtClean="0">
                <a:latin typeface="Book Antiqua" panose="02040602050305030304" pitchFamily="18" charset="0"/>
              </a:rPr>
              <a:t>enken</a:t>
            </a:r>
            <a:r>
              <a:rPr lang="cs-CZ" dirty="0" smtClean="0">
                <a:latin typeface="Book Antiqua" panose="02040602050305030304" pitchFamily="18" charset="0"/>
              </a:rPr>
              <a:t> = </a:t>
            </a:r>
            <a:r>
              <a:rPr lang="de-DE" dirty="0">
                <a:latin typeface="Book Antiqua" panose="02040602050305030304" pitchFamily="18" charset="0"/>
              </a:rPr>
              <a:t>steuern; mithilfe der Steuerung, der Zügel (einer Sache, einem Tier) eine bestimmte Richtung geben</a:t>
            </a:r>
            <a:endParaRPr lang="cs-CZ" dirty="0">
              <a:latin typeface="Book Antiqua" panose="02040602050305030304" pitchFamily="18" charset="0"/>
            </a:endParaRPr>
          </a:p>
        </p:txBody>
      </p:sp>
    </p:spTree>
    <p:extLst>
      <p:ext uri="{BB962C8B-B14F-4D97-AF65-F5344CB8AC3E}">
        <p14:creationId xmlns:p14="http://schemas.microsoft.com/office/powerpoint/2010/main" val="3142470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Zástupný symbol pro obrázek 4"/>
          <p:cNvPicPr>
            <a:picLocks noGrp="1" noChangeAspect="1"/>
          </p:cNvPicPr>
          <p:nvPr>
            <p:ph type="pic" idx="1"/>
          </p:nvPr>
        </p:nvPicPr>
        <p:blipFill>
          <a:blip r:embed="rId2">
            <a:extLst>
              <a:ext uri="{BEBA8EAE-BF5A-486C-A8C5-ECC9F3942E4B}">
                <a14:imgProps xmlns:a14="http://schemas.microsoft.com/office/drawing/2010/main">
                  <a14:imgLayer r:embed="rId3">
                    <a14:imgEffect>
                      <a14:sharpenSoften amount="36000"/>
                    </a14:imgEffect>
                  </a14:imgLayer>
                </a14:imgProps>
              </a:ext>
              <a:ext uri="{28A0092B-C50C-407E-A947-70E740481C1C}">
                <a14:useLocalDpi xmlns:a14="http://schemas.microsoft.com/office/drawing/2010/main" val="0"/>
              </a:ext>
            </a:extLst>
          </a:blip>
          <a:stretch>
            <a:fillRect/>
          </a:stretch>
        </p:blipFill>
        <p:spPr>
          <a:xfrm>
            <a:off x="7628447" y="881405"/>
            <a:ext cx="3107704" cy="4661555"/>
          </a:xfrm>
        </p:spPr>
      </p:pic>
      <p:sp>
        <p:nvSpPr>
          <p:cNvPr id="4" name="Zástupný symbol pro text 3"/>
          <p:cNvSpPr>
            <a:spLocks noGrp="1"/>
          </p:cNvSpPr>
          <p:nvPr>
            <p:ph type="body" sz="half" idx="2"/>
          </p:nvPr>
        </p:nvSpPr>
        <p:spPr/>
        <p:txBody>
          <a:bodyPr>
            <a:normAutofit fontScale="92500" lnSpcReduction="20000"/>
          </a:bodyPr>
          <a:lstStyle/>
          <a:p>
            <a:r>
              <a:rPr lang="de-DE" dirty="0">
                <a:latin typeface="Book Antiqua" panose="02040602050305030304" pitchFamily="18" charset="0"/>
              </a:rPr>
              <a:t>Der Dialekt spielt dabei eine besondere Rolle: </a:t>
            </a:r>
            <a:r>
              <a:rPr lang="de-DE" dirty="0" err="1">
                <a:latin typeface="Book Antiqua" panose="02040602050305030304" pitchFamily="18" charset="0"/>
              </a:rPr>
              <a:t>Stavarics</a:t>
            </a:r>
            <a:r>
              <a:rPr lang="de-DE" dirty="0">
                <a:latin typeface="Book Antiqua" panose="02040602050305030304" pitchFamily="18" charset="0"/>
              </a:rPr>
              <a:t> Wortwahl ist manchmal drastisch bis an die Schmerzgrenze. Das zeigt sich deutlich an den Übersetzungen ins Hochdeutsche, die der Autor selber verfasst hat. Sie zeichnen ein ganz anderes, meistens milderes Bild desselben Gedichts. Auch die Schreibung der Mundart ist auffällig, nämlich radikal der Mündlichkeit verpflichtet</a:t>
            </a:r>
            <a:r>
              <a:rPr lang="de-DE" dirty="0" smtClean="0">
                <a:latin typeface="Book Antiqua" panose="02040602050305030304" pitchFamily="18" charset="0"/>
              </a:rPr>
              <a:t>.</a:t>
            </a:r>
            <a:endParaRPr lang="cs-CZ" dirty="0" smtClean="0">
              <a:latin typeface="Book Antiqua" panose="02040602050305030304" pitchFamily="18" charset="0"/>
            </a:endParaRPr>
          </a:p>
          <a:p>
            <a:endParaRPr lang="cs-CZ" dirty="0">
              <a:latin typeface="Book Antiqua" panose="02040602050305030304" pitchFamily="18" charset="0"/>
            </a:endParaRPr>
          </a:p>
          <a:p>
            <a:r>
              <a:rPr lang="cs-CZ" dirty="0">
                <a:latin typeface="Book Antiqua" panose="02040602050305030304" pitchFamily="18" charset="0"/>
                <a:hlinkClick r:id="rId4"/>
              </a:rPr>
              <a:t>https://</a:t>
            </a:r>
            <a:r>
              <a:rPr lang="cs-CZ" dirty="0" smtClean="0">
                <a:latin typeface="Book Antiqua" panose="02040602050305030304" pitchFamily="18" charset="0"/>
                <a:hlinkClick r:id="rId4"/>
              </a:rPr>
              <a:t>www.srf.ch/sendungen/schnabelweid/in-an-schwoazzn-kittl-gwicklt-von-michael-stavaric</a:t>
            </a:r>
            <a:endParaRPr lang="cs-CZ" dirty="0" smtClean="0">
              <a:latin typeface="Book Antiqua" panose="02040602050305030304" pitchFamily="18" charset="0"/>
            </a:endParaRPr>
          </a:p>
          <a:p>
            <a:r>
              <a:rPr lang="cs-CZ" dirty="0">
                <a:latin typeface="Book Antiqua" panose="02040602050305030304" pitchFamily="18" charset="0"/>
                <a:hlinkClick r:id="rId5"/>
              </a:rPr>
              <a:t>http://</a:t>
            </a:r>
            <a:r>
              <a:rPr lang="cs-CZ" dirty="0" smtClean="0">
                <a:latin typeface="Book Antiqua" panose="02040602050305030304" pitchFamily="18" charset="0"/>
                <a:hlinkClick r:id="rId5"/>
              </a:rPr>
              <a:t>www.czernin-verlag.com/buch/in-an-schwoazzn-kittl-gwicklt</a:t>
            </a:r>
            <a:endParaRPr lang="cs-CZ" dirty="0" smtClean="0">
              <a:latin typeface="Book Antiqua" panose="02040602050305030304" pitchFamily="18" charset="0"/>
            </a:endParaRPr>
          </a:p>
          <a:p>
            <a:r>
              <a:rPr lang="cs-CZ" dirty="0">
                <a:latin typeface="Book Antiqua" panose="02040602050305030304" pitchFamily="18" charset="0"/>
                <a:hlinkClick r:id="rId6"/>
              </a:rPr>
              <a:t>https://</a:t>
            </a:r>
            <a:r>
              <a:rPr lang="cs-CZ" dirty="0" smtClean="0">
                <a:latin typeface="Book Antiqua" panose="02040602050305030304" pitchFamily="18" charset="0"/>
                <a:hlinkClick r:id="rId6"/>
              </a:rPr>
              <a:t>www.youtube.com/watch?v=BATiKuL3Fbs</a:t>
            </a:r>
            <a:endParaRPr lang="cs-CZ" dirty="0" smtClean="0">
              <a:latin typeface="Book Antiqua" panose="02040602050305030304" pitchFamily="18" charset="0"/>
            </a:endParaRPr>
          </a:p>
          <a:p>
            <a:endParaRPr lang="cs-CZ" dirty="0">
              <a:latin typeface="Book Antiqua" panose="02040602050305030304" pitchFamily="18" charset="0"/>
            </a:endParaRPr>
          </a:p>
        </p:txBody>
      </p:sp>
    </p:spTree>
    <p:extLst>
      <p:ext uri="{BB962C8B-B14F-4D97-AF65-F5344CB8AC3E}">
        <p14:creationId xmlns:p14="http://schemas.microsoft.com/office/powerpoint/2010/main" val="388023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H.C.Artmann</a:t>
            </a:r>
            <a:r>
              <a:rPr lang="cs-CZ" dirty="0" smtClean="0"/>
              <a:t> </a:t>
            </a:r>
            <a:br>
              <a:rPr lang="cs-CZ" dirty="0" smtClean="0"/>
            </a:br>
            <a:r>
              <a:rPr lang="cs-CZ" dirty="0" smtClean="0"/>
              <a:t>(1921-2000)</a:t>
            </a:r>
            <a:endParaRPr lang="cs-CZ" dirty="0"/>
          </a:p>
        </p:txBody>
      </p:sp>
      <p:pic>
        <p:nvPicPr>
          <p:cNvPr id="5" name="Zástupný symbol pro obrázek 4"/>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7926387" y="377416"/>
            <a:ext cx="2263987" cy="5869386"/>
          </a:xfrm>
        </p:spPr>
      </p:pic>
      <p:sp>
        <p:nvSpPr>
          <p:cNvPr id="4" name="Zástupný symbol pro text 3"/>
          <p:cNvSpPr>
            <a:spLocks noGrp="1"/>
          </p:cNvSpPr>
          <p:nvPr>
            <p:ph type="body" sz="half" idx="2"/>
          </p:nvPr>
        </p:nvSpPr>
        <p:spPr/>
        <p:txBody>
          <a:bodyPr/>
          <a:lstStyle/>
          <a:p>
            <a:r>
              <a:rPr lang="cs-CZ" dirty="0">
                <a:hlinkClick r:id="rId3"/>
              </a:rPr>
              <a:t>https://</a:t>
            </a:r>
            <a:r>
              <a:rPr lang="cs-CZ" dirty="0" smtClean="0">
                <a:hlinkClick r:id="rId3"/>
              </a:rPr>
              <a:t>www.youtube.com/watch?v=uce3U8YsBdc</a:t>
            </a:r>
            <a:endParaRPr lang="cs-CZ" dirty="0" smtClean="0"/>
          </a:p>
          <a:p>
            <a:r>
              <a:rPr lang="de-DE" dirty="0" smtClean="0"/>
              <a:t>1958</a:t>
            </a:r>
            <a:r>
              <a:rPr lang="cs-CZ" dirty="0" smtClean="0"/>
              <a:t>: </a:t>
            </a:r>
            <a:r>
              <a:rPr lang="de-DE" dirty="0" smtClean="0"/>
              <a:t>der </a:t>
            </a:r>
            <a:r>
              <a:rPr lang="de-DE" dirty="0"/>
              <a:t>Gedichtband </a:t>
            </a:r>
            <a:r>
              <a:rPr lang="de-DE" dirty="0" err="1"/>
              <a:t>med</a:t>
            </a:r>
            <a:r>
              <a:rPr lang="de-DE" dirty="0"/>
              <a:t> </a:t>
            </a:r>
            <a:r>
              <a:rPr lang="de-DE" dirty="0" err="1"/>
              <a:t>ana</a:t>
            </a:r>
            <a:r>
              <a:rPr lang="de-DE" dirty="0"/>
              <a:t> </a:t>
            </a:r>
            <a:r>
              <a:rPr lang="de-DE" dirty="0" err="1"/>
              <a:t>schwoazzn</a:t>
            </a:r>
            <a:r>
              <a:rPr lang="de-DE" dirty="0"/>
              <a:t> </a:t>
            </a:r>
            <a:r>
              <a:rPr lang="de-DE" dirty="0" err="1"/>
              <a:t>dintn</a:t>
            </a:r>
            <a:r>
              <a:rPr lang="de-DE" dirty="0"/>
              <a:t>, mit dem er dem Genre des Dialektgedichts zum Durchbruch verhalf, das er allerdings als ein Experiment unter vielen ansah. </a:t>
            </a:r>
            <a:endParaRPr lang="cs-CZ" dirty="0" smtClean="0"/>
          </a:p>
          <a:p>
            <a:r>
              <a:rPr lang="de-DE" dirty="0" smtClean="0"/>
              <a:t>Tatsächlich </a:t>
            </a:r>
            <a:r>
              <a:rPr lang="de-DE" dirty="0"/>
              <a:t>ist die Verwendung des Wienerischen nicht typisch für sein gesamtes Werk. Artmanns Romane, seine Lyrik und seine Erzählungen sind geprägt von einem spielerischen Surrealismus und einem vom Dadaismus beeinflussten Spiel mit der Sprache. </a:t>
            </a:r>
            <a:endParaRPr lang="cs-CZ" dirty="0"/>
          </a:p>
          <a:p>
            <a:endParaRPr lang="cs-CZ" dirty="0"/>
          </a:p>
        </p:txBody>
      </p:sp>
    </p:spTree>
    <p:extLst>
      <p:ext uri="{BB962C8B-B14F-4D97-AF65-F5344CB8AC3E}">
        <p14:creationId xmlns:p14="http://schemas.microsoft.com/office/powerpoint/2010/main" val="2323245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60749" y="2570997"/>
            <a:ext cx="10515600" cy="1325563"/>
          </a:xfrm>
        </p:spPr>
        <p:txBody>
          <a:bodyPr>
            <a:normAutofit fontScale="90000"/>
          </a:bodyPr>
          <a:lstStyle/>
          <a:p>
            <a:r>
              <a:rPr lang="cs-CZ" dirty="0"/>
              <a:t>https://semotamova.blog.respekt.cz/milovnik-smrti-michael-stavaric-jeho-nove-basne</a:t>
            </a:r>
            <a:r>
              <a:rPr lang="cs-CZ" dirty="0" smtClean="0"/>
              <a:t>/</a:t>
            </a:r>
            <a:br>
              <a:rPr lang="cs-CZ" dirty="0" smtClean="0"/>
            </a:br>
            <a:endParaRPr lang="cs-CZ" dirty="0"/>
          </a:p>
        </p:txBody>
      </p:sp>
    </p:spTree>
    <p:extLst>
      <p:ext uri="{BB962C8B-B14F-4D97-AF65-F5344CB8AC3E}">
        <p14:creationId xmlns:p14="http://schemas.microsoft.com/office/powerpoint/2010/main" val="4269336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372</Words>
  <Application>Microsoft Office PowerPoint</Application>
  <PresentationFormat>Širokoúhlá obrazovka</PresentationFormat>
  <Paragraphs>20</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Book Antiqua</vt:lpstr>
      <vt:lpstr>Calibri</vt:lpstr>
      <vt:lpstr>Calibri Light</vt:lpstr>
      <vt:lpstr>Office Theme</vt:lpstr>
      <vt:lpstr>Michael Stavarič</vt:lpstr>
      <vt:lpstr>Prezentace aplikace PowerPoint</vt:lpstr>
      <vt:lpstr>Prezentace aplikace PowerPoint</vt:lpstr>
      <vt:lpstr>Prezentace aplikace PowerPoint</vt:lpstr>
      <vt:lpstr>H.C.Artmann  (1921-2000)</vt:lpstr>
      <vt:lpstr>https://semotamova.blog.respekt.cz/milovnik-smrti-michael-stavaric-jeho-nove-basne/ </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Michael Stavarič</dc:title>
  <dc:creator>Martina Trombiková</dc:creator>
  <cp:lastModifiedBy>Martina Trombiková</cp:lastModifiedBy>
  <cp:revision>6</cp:revision>
  <dcterms:created xsi:type="dcterms:W3CDTF">2018-09-27T16:11:56Z</dcterms:created>
  <dcterms:modified xsi:type="dcterms:W3CDTF">2018-09-27T17:04:55Z</dcterms:modified>
</cp:coreProperties>
</file>