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8" r:id="rId3"/>
    <p:sldId id="267" r:id="rId4"/>
    <p:sldId id="273" r:id="rId5"/>
    <p:sldId id="280" r:id="rId6"/>
    <p:sldId id="281" r:id="rId7"/>
    <p:sldId id="274" r:id="rId8"/>
    <p:sldId id="282" r:id="rId9"/>
    <p:sldId id="275" r:id="rId10"/>
    <p:sldId id="278" r:id="rId11"/>
    <p:sldId id="287" r:id="rId12"/>
    <p:sldId id="279" r:id="rId13"/>
    <p:sldId id="283" r:id="rId14"/>
    <p:sldId id="284" r:id="rId15"/>
    <p:sldId id="285" r:id="rId16"/>
    <p:sldId id="266" r:id="rId17"/>
    <p:sldId id="286" r:id="rId18"/>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6912" autoAdjust="0"/>
    <p:restoredTop sz="94660"/>
  </p:normalViewPr>
  <p:slideViewPr>
    <p:cSldViewPr>
      <p:cViewPr>
        <p:scale>
          <a:sx n="66" d="100"/>
          <a:sy n="66" d="100"/>
        </p:scale>
        <p:origin x="-1368" y="-6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bg>
      <p:bgRef idx="1002">
        <a:schemeClr val="bg2"/>
      </p:bgRef>
    </p:bg>
    <p:spTree>
      <p:nvGrpSpPr>
        <p:cNvPr id="1" name=""/>
        <p:cNvGrpSpPr/>
        <p:nvPr/>
      </p:nvGrpSpPr>
      <p:grpSpPr>
        <a:xfrm>
          <a:off x="0" y="0"/>
          <a:ext cx="0" cy="0"/>
          <a:chOff x="0" y="0"/>
          <a:chExt cx="0" cy="0"/>
        </a:xfrm>
      </p:grpSpPr>
      <p:sp>
        <p:nvSpPr>
          <p:cNvPr id="9" name="Titel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de-DE" smtClean="0"/>
              <a:t>Titelmasterformat durch Klicken bearbeiten</a:t>
            </a:r>
            <a:endParaRPr kumimoji="0" lang="en-US"/>
          </a:p>
        </p:txBody>
      </p:sp>
      <p:sp>
        <p:nvSpPr>
          <p:cNvPr id="17" name="Untertitel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de-DE" smtClean="0"/>
              <a:t>Formatvorlage des Untertitelmasters durch Klicken bearbeiten</a:t>
            </a:r>
            <a:endParaRPr kumimoji="0" lang="en-US"/>
          </a:p>
        </p:txBody>
      </p:sp>
      <p:sp>
        <p:nvSpPr>
          <p:cNvPr id="30" name="Datumsplatzhalter 29"/>
          <p:cNvSpPr>
            <a:spLocks noGrp="1"/>
          </p:cNvSpPr>
          <p:nvPr>
            <p:ph type="dt" sz="half" idx="10"/>
          </p:nvPr>
        </p:nvSpPr>
        <p:spPr/>
        <p:txBody>
          <a:bodyPr/>
          <a:lstStyle/>
          <a:p>
            <a:fld id="{EFA1E1D3-6A25-453C-BD40-BEC8C796B49D}" type="datetimeFigureOut">
              <a:rPr lang="de-DE" smtClean="0"/>
              <a:pPr/>
              <a:t>19.09.2018</a:t>
            </a:fld>
            <a:endParaRPr lang="de-DE"/>
          </a:p>
        </p:txBody>
      </p:sp>
      <p:sp>
        <p:nvSpPr>
          <p:cNvPr id="19" name="Fußzeilenplatzhalter 18"/>
          <p:cNvSpPr>
            <a:spLocks noGrp="1"/>
          </p:cNvSpPr>
          <p:nvPr>
            <p:ph type="ftr" sz="quarter" idx="11"/>
          </p:nvPr>
        </p:nvSpPr>
        <p:spPr/>
        <p:txBody>
          <a:bodyPr/>
          <a:lstStyle/>
          <a:p>
            <a:endParaRPr lang="de-DE"/>
          </a:p>
        </p:txBody>
      </p:sp>
      <p:sp>
        <p:nvSpPr>
          <p:cNvPr id="27" name="Foliennummernplatzhalter 26"/>
          <p:cNvSpPr>
            <a:spLocks noGrp="1"/>
          </p:cNvSpPr>
          <p:nvPr>
            <p:ph type="sldNum" sz="quarter" idx="12"/>
          </p:nvPr>
        </p:nvSpPr>
        <p:spPr/>
        <p:txBody>
          <a:bodyPr/>
          <a:lstStyle/>
          <a:p>
            <a:fld id="{3A8FB575-9BEA-4071-9235-13C8DF6A267D}" type="slidenum">
              <a:rPr lang="de-DE" smtClean="0"/>
              <a:pPr/>
              <a:t>‹Nr.›</a:t>
            </a:fld>
            <a:endParaRPr lang="de-DE"/>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kumimoji="0" lang="de-DE" smtClean="0"/>
              <a:t>Titelmasterformat durch Klicken bearbeiten</a:t>
            </a:r>
            <a:endParaRPr kumimoji="0" lang="en-US"/>
          </a:p>
        </p:txBody>
      </p:sp>
      <p:sp>
        <p:nvSpPr>
          <p:cNvPr id="3" name="Vertikaler Textplatzhalter 2"/>
          <p:cNvSpPr>
            <a:spLocks noGrp="1"/>
          </p:cNvSpPr>
          <p:nvPr>
            <p:ph type="body" orient="vert" idx="1"/>
          </p:nvPr>
        </p:nvSpPr>
        <p:spPr/>
        <p:txBody>
          <a:bodyPr vert="eaVert"/>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4" name="Datumsplatzhalter 3"/>
          <p:cNvSpPr>
            <a:spLocks noGrp="1"/>
          </p:cNvSpPr>
          <p:nvPr>
            <p:ph type="dt" sz="half" idx="10"/>
          </p:nvPr>
        </p:nvSpPr>
        <p:spPr/>
        <p:txBody>
          <a:bodyPr/>
          <a:lstStyle/>
          <a:p>
            <a:fld id="{EFA1E1D3-6A25-453C-BD40-BEC8C796B49D}" type="datetimeFigureOut">
              <a:rPr lang="de-DE" smtClean="0"/>
              <a:pPr/>
              <a:t>19.09.2018</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3A8FB575-9BEA-4071-9235-13C8DF6A267D}" type="slidenum">
              <a:rPr lang="de-DE" smtClean="0"/>
              <a:pPr/>
              <a:t>‹Nr.›</a:t>
            </a:fld>
            <a:endParaRPr lang="de-D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914401"/>
            <a:ext cx="2057400" cy="5211763"/>
          </a:xfrm>
        </p:spPr>
        <p:txBody>
          <a:bodyPr vert="eaVert"/>
          <a:lstStyle/>
          <a:p>
            <a:r>
              <a:rPr kumimoji="0" lang="de-DE" smtClean="0"/>
              <a:t>Titelmasterformat durch Klicken bearbeiten</a:t>
            </a:r>
            <a:endParaRPr kumimoji="0" lang="en-US"/>
          </a:p>
        </p:txBody>
      </p:sp>
      <p:sp>
        <p:nvSpPr>
          <p:cNvPr id="3" name="Vertikaler Textplatzhalter 2"/>
          <p:cNvSpPr>
            <a:spLocks noGrp="1"/>
          </p:cNvSpPr>
          <p:nvPr>
            <p:ph type="body" orient="vert" idx="1"/>
          </p:nvPr>
        </p:nvSpPr>
        <p:spPr>
          <a:xfrm>
            <a:off x="457200" y="914401"/>
            <a:ext cx="6019800" cy="5211763"/>
          </a:xfrm>
        </p:spPr>
        <p:txBody>
          <a:bodyPr vert="eaVert"/>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4" name="Datumsplatzhalter 3"/>
          <p:cNvSpPr>
            <a:spLocks noGrp="1"/>
          </p:cNvSpPr>
          <p:nvPr>
            <p:ph type="dt" sz="half" idx="10"/>
          </p:nvPr>
        </p:nvSpPr>
        <p:spPr/>
        <p:txBody>
          <a:bodyPr/>
          <a:lstStyle/>
          <a:p>
            <a:fld id="{EFA1E1D3-6A25-453C-BD40-BEC8C796B49D}" type="datetimeFigureOut">
              <a:rPr lang="de-DE" smtClean="0"/>
              <a:pPr/>
              <a:t>19.09.2018</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3A8FB575-9BEA-4071-9235-13C8DF6A267D}" type="slidenum">
              <a:rPr lang="de-DE" smtClean="0"/>
              <a:pPr/>
              <a:t>‹Nr.›</a:t>
            </a:fld>
            <a:endParaRPr lang="de-D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kumimoji="0" lang="de-DE" smtClean="0"/>
              <a:t>Titelmasterformat durch Klicken bearbeiten</a:t>
            </a:r>
            <a:endParaRPr kumimoji="0" lang="en-US"/>
          </a:p>
        </p:txBody>
      </p:sp>
      <p:sp>
        <p:nvSpPr>
          <p:cNvPr id="3" name="Inhaltsplatzhalter 2"/>
          <p:cNvSpPr>
            <a:spLocks noGrp="1"/>
          </p:cNvSpPr>
          <p:nvPr>
            <p:ph idx="1"/>
          </p:nvPr>
        </p:nvSpPr>
        <p:spPr/>
        <p:txBody>
          <a:bodyPr/>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4" name="Datumsplatzhalter 3"/>
          <p:cNvSpPr>
            <a:spLocks noGrp="1"/>
          </p:cNvSpPr>
          <p:nvPr>
            <p:ph type="dt" sz="half" idx="10"/>
          </p:nvPr>
        </p:nvSpPr>
        <p:spPr/>
        <p:txBody>
          <a:bodyPr/>
          <a:lstStyle/>
          <a:p>
            <a:fld id="{EFA1E1D3-6A25-453C-BD40-BEC8C796B49D}" type="datetimeFigureOut">
              <a:rPr lang="de-DE" smtClean="0"/>
              <a:pPr/>
              <a:t>19.09.2018</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3A8FB575-9BEA-4071-9235-13C8DF6A267D}" type="slidenum">
              <a:rPr lang="de-DE" smtClean="0"/>
              <a:pPr/>
              <a:t>‹Nr.›</a:t>
            </a:fld>
            <a:endParaRPr lang="de-D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bg>
      <p:bgRef idx="1002">
        <a:schemeClr val="bg2"/>
      </p:bgRef>
    </p:bg>
    <p:spTree>
      <p:nvGrpSpPr>
        <p:cNvPr id="1" name=""/>
        <p:cNvGrpSpPr/>
        <p:nvPr/>
      </p:nvGrpSpPr>
      <p:grpSpPr>
        <a:xfrm>
          <a:off x="0" y="0"/>
          <a:ext cx="0" cy="0"/>
          <a:chOff x="0" y="0"/>
          <a:chExt cx="0" cy="0"/>
        </a:xfrm>
      </p:grpSpPr>
      <p:sp>
        <p:nvSpPr>
          <p:cNvPr id="2" name="Titel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de-DE" smtClean="0"/>
              <a:t>Titelmasterformat durch Klicken bearbeiten</a:t>
            </a:r>
            <a:endParaRPr kumimoji="0" lang="en-US"/>
          </a:p>
        </p:txBody>
      </p:sp>
      <p:sp>
        <p:nvSpPr>
          <p:cNvPr id="3" name="Textplatzhalt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de-DE" smtClean="0"/>
              <a:t>Textmasterformate durch Klicken bearbeiten</a:t>
            </a:r>
          </a:p>
        </p:txBody>
      </p:sp>
      <p:sp>
        <p:nvSpPr>
          <p:cNvPr id="4" name="Datumsplatzhalter 3"/>
          <p:cNvSpPr>
            <a:spLocks noGrp="1"/>
          </p:cNvSpPr>
          <p:nvPr>
            <p:ph type="dt" sz="half" idx="10"/>
          </p:nvPr>
        </p:nvSpPr>
        <p:spPr/>
        <p:txBody>
          <a:bodyPr/>
          <a:lstStyle/>
          <a:p>
            <a:fld id="{EFA1E1D3-6A25-453C-BD40-BEC8C796B49D}" type="datetimeFigureOut">
              <a:rPr lang="de-DE" smtClean="0"/>
              <a:pPr/>
              <a:t>19.09.2018</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3A8FB575-9BEA-4071-9235-13C8DF6A267D}" type="slidenum">
              <a:rPr lang="de-DE" smtClean="0"/>
              <a:pPr/>
              <a:t>‹Nr.›</a:t>
            </a:fld>
            <a:endParaRPr lang="de-DE"/>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457200" y="704088"/>
            <a:ext cx="8229600" cy="1143000"/>
          </a:xfrm>
        </p:spPr>
        <p:txBody>
          <a:bodyPr/>
          <a:lstStyle/>
          <a:p>
            <a:r>
              <a:rPr kumimoji="0" lang="de-DE" smtClean="0"/>
              <a:t>Titelmasterformat durch Klicken bearbeiten</a:t>
            </a:r>
            <a:endParaRPr kumimoji="0" lang="en-US"/>
          </a:p>
        </p:txBody>
      </p:sp>
      <p:sp>
        <p:nvSpPr>
          <p:cNvPr id="3" name="Inhaltsplatzhalt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4" name="Inhaltsplatzhalt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5" name="Datumsplatzhalter 4"/>
          <p:cNvSpPr>
            <a:spLocks noGrp="1"/>
          </p:cNvSpPr>
          <p:nvPr>
            <p:ph type="dt" sz="half" idx="10"/>
          </p:nvPr>
        </p:nvSpPr>
        <p:spPr/>
        <p:txBody>
          <a:bodyPr/>
          <a:lstStyle/>
          <a:p>
            <a:fld id="{EFA1E1D3-6A25-453C-BD40-BEC8C796B49D}" type="datetimeFigureOut">
              <a:rPr lang="de-DE" smtClean="0"/>
              <a:pPr/>
              <a:t>19.09.2018</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3A8FB575-9BEA-4071-9235-13C8DF6A267D}" type="slidenum">
              <a:rPr lang="de-DE" smtClean="0"/>
              <a:pPr/>
              <a:t>‹Nr.›</a:t>
            </a:fld>
            <a:endParaRPr lang="de-D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704088"/>
            <a:ext cx="8229600" cy="1143000"/>
          </a:xfrm>
        </p:spPr>
        <p:txBody>
          <a:bodyPr tIns="45720" anchor="b"/>
          <a:lstStyle>
            <a:lvl1pPr>
              <a:defRPr/>
            </a:lvl1pPr>
          </a:lstStyle>
          <a:p>
            <a:r>
              <a:rPr kumimoji="0" lang="de-DE" smtClean="0"/>
              <a:t>Titelmasterformat durch Klicken bearbeiten</a:t>
            </a:r>
            <a:endParaRPr kumimoji="0" lang="en-US"/>
          </a:p>
        </p:txBody>
      </p:sp>
      <p:sp>
        <p:nvSpPr>
          <p:cNvPr id="3" name="Textplatzhalt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de-DE" smtClean="0"/>
              <a:t>Textmasterformate durch Klicken bearbeiten</a:t>
            </a:r>
          </a:p>
        </p:txBody>
      </p:sp>
      <p:sp>
        <p:nvSpPr>
          <p:cNvPr id="4" name="Textplatzhalt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de-DE" smtClean="0"/>
              <a:t>Textmasterformate durch Klicken bearbeiten</a:t>
            </a:r>
          </a:p>
        </p:txBody>
      </p:sp>
      <p:sp>
        <p:nvSpPr>
          <p:cNvPr id="5" name="Inhaltsplatzhalt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6" name="Inhaltsplatzhalt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7" name="Datumsplatzhalter 6"/>
          <p:cNvSpPr>
            <a:spLocks noGrp="1"/>
          </p:cNvSpPr>
          <p:nvPr>
            <p:ph type="dt" sz="half" idx="10"/>
          </p:nvPr>
        </p:nvSpPr>
        <p:spPr/>
        <p:txBody>
          <a:bodyPr/>
          <a:lstStyle/>
          <a:p>
            <a:fld id="{EFA1E1D3-6A25-453C-BD40-BEC8C796B49D}" type="datetimeFigureOut">
              <a:rPr lang="de-DE" smtClean="0"/>
              <a:pPr/>
              <a:t>19.09.2018</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3A8FB575-9BEA-4071-9235-13C8DF6A267D}" type="slidenum">
              <a:rPr lang="de-DE" smtClean="0"/>
              <a:pPr/>
              <a:t>‹Nr.›</a:t>
            </a:fld>
            <a:endParaRPr lang="de-D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de-DE" smtClean="0"/>
              <a:t>Titelmasterformat durch Klicken bearbeiten</a:t>
            </a:r>
            <a:endParaRPr kumimoji="0" lang="en-US"/>
          </a:p>
        </p:txBody>
      </p:sp>
      <p:sp>
        <p:nvSpPr>
          <p:cNvPr id="3" name="Datumsplatzhalter 2"/>
          <p:cNvSpPr>
            <a:spLocks noGrp="1"/>
          </p:cNvSpPr>
          <p:nvPr>
            <p:ph type="dt" sz="half" idx="10"/>
          </p:nvPr>
        </p:nvSpPr>
        <p:spPr/>
        <p:txBody>
          <a:bodyPr/>
          <a:lstStyle/>
          <a:p>
            <a:fld id="{EFA1E1D3-6A25-453C-BD40-BEC8C796B49D}" type="datetimeFigureOut">
              <a:rPr lang="de-DE" smtClean="0"/>
              <a:pPr/>
              <a:t>19.09.2018</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3A8FB575-9BEA-4071-9235-13C8DF6A267D}" type="slidenum">
              <a:rPr lang="de-DE" smtClean="0"/>
              <a:pPr/>
              <a:t>‹Nr.›</a:t>
            </a:fld>
            <a:endParaRPr lang="de-D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EFA1E1D3-6A25-453C-BD40-BEC8C796B49D}" type="datetimeFigureOut">
              <a:rPr lang="de-DE" smtClean="0"/>
              <a:pPr/>
              <a:t>19.09.2018</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3A8FB575-9BEA-4071-9235-13C8DF6A267D}" type="slidenum">
              <a:rPr lang="de-DE" smtClean="0"/>
              <a:pPr/>
              <a:t>‹Nr.›</a:t>
            </a:fld>
            <a:endParaRPr lang="de-D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de-DE" smtClean="0"/>
              <a:t>Titelmasterformat durch Klicken bearbeiten</a:t>
            </a:r>
            <a:endParaRPr kumimoji="0" lang="en-US"/>
          </a:p>
        </p:txBody>
      </p:sp>
      <p:sp>
        <p:nvSpPr>
          <p:cNvPr id="3" name="Textplatzhalt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de-DE" smtClean="0"/>
              <a:t>Textmasterformate durch Klicken bearbeiten</a:t>
            </a:r>
          </a:p>
        </p:txBody>
      </p:sp>
      <p:sp>
        <p:nvSpPr>
          <p:cNvPr id="4" name="Inhaltsplatzhalt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5" name="Datumsplatzhalter 4"/>
          <p:cNvSpPr>
            <a:spLocks noGrp="1"/>
          </p:cNvSpPr>
          <p:nvPr>
            <p:ph type="dt" sz="half" idx="10"/>
          </p:nvPr>
        </p:nvSpPr>
        <p:spPr/>
        <p:txBody>
          <a:bodyPr/>
          <a:lstStyle/>
          <a:p>
            <a:fld id="{EFA1E1D3-6A25-453C-BD40-BEC8C796B49D}" type="datetimeFigureOut">
              <a:rPr lang="de-DE" smtClean="0"/>
              <a:pPr/>
              <a:t>19.09.2018</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3A8FB575-9BEA-4071-9235-13C8DF6A267D}" type="slidenum">
              <a:rPr lang="de-DE" smtClean="0"/>
              <a:pPr/>
              <a:t>‹Nr.›</a:t>
            </a:fld>
            <a:endParaRPr lang="de-D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ild mit Überschrift">
    <p:spTree>
      <p:nvGrpSpPr>
        <p:cNvPr id="1" name=""/>
        <p:cNvGrpSpPr/>
        <p:nvPr/>
      </p:nvGrpSpPr>
      <p:grpSpPr>
        <a:xfrm>
          <a:off x="0" y="0"/>
          <a:ext cx="0" cy="0"/>
          <a:chOff x="0" y="0"/>
          <a:chExt cx="0" cy="0"/>
        </a:xfrm>
      </p:grpSpPr>
      <p:sp>
        <p:nvSpPr>
          <p:cNvPr id="9" name="Eine Ecke des Rechtecks schneiden und abrunden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echtwinkliges Dreieck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el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de-DE" smtClean="0"/>
              <a:t>Titelmasterformat durch Klicken bearbeiten</a:t>
            </a:r>
            <a:endParaRPr kumimoji="0" lang="en-US"/>
          </a:p>
        </p:txBody>
      </p:sp>
      <p:sp>
        <p:nvSpPr>
          <p:cNvPr id="4" name="Textplatzhalt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de-DE" smtClean="0"/>
              <a:t>Textmasterformate durch Klicken bearbeiten</a:t>
            </a:r>
          </a:p>
        </p:txBody>
      </p:sp>
      <p:sp>
        <p:nvSpPr>
          <p:cNvPr id="5" name="Datumsplatzhalter 4"/>
          <p:cNvSpPr>
            <a:spLocks noGrp="1"/>
          </p:cNvSpPr>
          <p:nvPr>
            <p:ph type="dt" sz="half" idx="10"/>
          </p:nvPr>
        </p:nvSpPr>
        <p:spPr/>
        <p:txBody>
          <a:bodyPr/>
          <a:lstStyle/>
          <a:p>
            <a:fld id="{EFA1E1D3-6A25-453C-BD40-BEC8C796B49D}" type="datetimeFigureOut">
              <a:rPr lang="de-DE" smtClean="0"/>
              <a:pPr/>
              <a:t>19.09.2018</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a:xfrm>
            <a:off x="8077200" y="6356350"/>
            <a:ext cx="609600" cy="365125"/>
          </a:xfrm>
        </p:spPr>
        <p:txBody>
          <a:bodyPr/>
          <a:lstStyle/>
          <a:p>
            <a:fld id="{3A8FB575-9BEA-4071-9235-13C8DF6A267D}" type="slidenum">
              <a:rPr lang="de-DE" smtClean="0"/>
              <a:pPr/>
              <a:t>‹Nr.›</a:t>
            </a:fld>
            <a:endParaRPr lang="de-DE"/>
          </a:p>
        </p:txBody>
      </p:sp>
      <p:sp>
        <p:nvSpPr>
          <p:cNvPr id="3" name="Bildplatzhalt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de-DE" smtClean="0"/>
              <a:t>Bild durch Klicken auf Symbol hinzufügen</a:t>
            </a:r>
            <a:endParaRPr kumimoji="0" lang="en-US" dirty="0"/>
          </a:p>
        </p:txBody>
      </p:sp>
      <p:sp>
        <p:nvSpPr>
          <p:cNvPr id="10" name="Freihand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ihand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ihand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ihand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elplatzhalt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de-DE" smtClean="0"/>
              <a:t>Titelmasterformat durch Klicken bearbeiten</a:t>
            </a:r>
            <a:endParaRPr kumimoji="0" lang="en-US"/>
          </a:p>
        </p:txBody>
      </p:sp>
      <p:sp>
        <p:nvSpPr>
          <p:cNvPr id="30" name="Textplatzhalt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de-DE" smtClean="0"/>
              <a:t>Textmasterformate durch Klicken bearbeiten</a:t>
            </a:r>
          </a:p>
          <a:p>
            <a:pPr lvl="1" eaLnBrk="1" latinLnBrk="0" hangingPunct="1"/>
            <a:r>
              <a:rPr kumimoji="0" lang="de-DE" smtClean="0"/>
              <a:t>Zweite Ebene</a:t>
            </a:r>
          </a:p>
          <a:p>
            <a:pPr lvl="2" eaLnBrk="1" latinLnBrk="0" hangingPunct="1"/>
            <a:r>
              <a:rPr kumimoji="0" lang="de-DE" smtClean="0"/>
              <a:t>Dritte Ebene</a:t>
            </a:r>
          </a:p>
          <a:p>
            <a:pPr lvl="3" eaLnBrk="1" latinLnBrk="0" hangingPunct="1"/>
            <a:r>
              <a:rPr kumimoji="0" lang="de-DE" smtClean="0"/>
              <a:t>Vierte Ebene</a:t>
            </a:r>
          </a:p>
          <a:p>
            <a:pPr lvl="4" eaLnBrk="1" latinLnBrk="0" hangingPunct="1"/>
            <a:r>
              <a:rPr kumimoji="0" lang="de-DE" smtClean="0"/>
              <a:t>Fünfte Ebene</a:t>
            </a:r>
            <a:endParaRPr kumimoji="0" lang="en-US"/>
          </a:p>
        </p:txBody>
      </p:sp>
      <p:sp>
        <p:nvSpPr>
          <p:cNvPr id="10" name="Datumsplatzhalt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EFA1E1D3-6A25-453C-BD40-BEC8C796B49D}" type="datetimeFigureOut">
              <a:rPr lang="de-DE" smtClean="0"/>
              <a:pPr/>
              <a:t>19.09.2018</a:t>
            </a:fld>
            <a:endParaRPr lang="de-DE"/>
          </a:p>
        </p:txBody>
      </p:sp>
      <p:sp>
        <p:nvSpPr>
          <p:cNvPr id="22" name="Fußzeilenplatzhalt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de-DE"/>
          </a:p>
        </p:txBody>
      </p:sp>
      <p:sp>
        <p:nvSpPr>
          <p:cNvPr id="18" name="Foliennummernplatzhalt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3A8FB575-9BEA-4071-9235-13C8DF6A267D}" type="slidenum">
              <a:rPr lang="de-DE" smtClean="0"/>
              <a:pPr/>
              <a:t>‹Nr.›</a:t>
            </a:fld>
            <a:endParaRPr lang="de-DE"/>
          </a:p>
        </p:txBody>
      </p:sp>
      <p:grpSp>
        <p:nvGrpSpPr>
          <p:cNvPr id="2" name="Gruppieren 1"/>
          <p:cNvGrpSpPr/>
          <p:nvPr/>
        </p:nvGrpSpPr>
        <p:grpSpPr>
          <a:xfrm>
            <a:off x="-19017" y="202408"/>
            <a:ext cx="9180548" cy="649224"/>
            <a:chOff x="-19045" y="216550"/>
            <a:chExt cx="9180548" cy="649224"/>
          </a:xfrm>
        </p:grpSpPr>
        <p:sp>
          <p:nvSpPr>
            <p:cNvPr id="12" name="Freihand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ihand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hyperlink" Target="mailto:koeck@mail.muni.cz"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533400" y="1357298"/>
            <a:ext cx="7851648" cy="2357454"/>
          </a:xfrm>
        </p:spPr>
        <p:txBody>
          <a:bodyPr>
            <a:noAutofit/>
          </a:bodyPr>
          <a:lstStyle/>
          <a:p>
            <a:r>
              <a:rPr lang="de-DE" sz="3200" dirty="0" smtClean="0"/>
              <a:t>NJI_799 Die amtlichen deutschsprachigen Regionen und ihre "Kultur(en)" - Landeskunde im Deutsch als Fremd- und </a:t>
            </a:r>
            <a:r>
              <a:rPr lang="de-DE" sz="3200" dirty="0" err="1" smtClean="0"/>
              <a:t>Zweitspracheunterrich</a:t>
            </a:r>
            <a:r>
              <a:rPr lang="de-DE" sz="3200" dirty="0" smtClean="0"/>
              <a:t/>
            </a:r>
            <a:br>
              <a:rPr lang="de-DE" sz="3200" dirty="0" smtClean="0"/>
            </a:br>
            <a:endParaRPr lang="de-DE" sz="3200" dirty="0"/>
          </a:p>
        </p:txBody>
      </p:sp>
      <p:sp>
        <p:nvSpPr>
          <p:cNvPr id="3" name="Untertitel 2"/>
          <p:cNvSpPr>
            <a:spLocks noGrp="1"/>
          </p:cNvSpPr>
          <p:nvPr>
            <p:ph type="subTitle" idx="1"/>
          </p:nvPr>
        </p:nvSpPr>
        <p:spPr>
          <a:xfrm>
            <a:off x="571472" y="2928934"/>
            <a:ext cx="7854696" cy="2928958"/>
          </a:xfrm>
        </p:spPr>
        <p:txBody>
          <a:bodyPr>
            <a:normAutofit fontScale="85000" lnSpcReduction="20000"/>
          </a:bodyPr>
          <a:lstStyle/>
          <a:p>
            <a:endParaRPr lang="de-DE" dirty="0" smtClean="0"/>
          </a:p>
          <a:p>
            <a:endParaRPr lang="de-DE" dirty="0" smtClean="0"/>
          </a:p>
          <a:p>
            <a:endParaRPr lang="de-DE" dirty="0" smtClean="0"/>
          </a:p>
          <a:p>
            <a:r>
              <a:rPr lang="de-DE" dirty="0" smtClean="0"/>
              <a:t>Johannes Köck </a:t>
            </a:r>
            <a:br>
              <a:rPr lang="de-DE" dirty="0" smtClean="0"/>
            </a:br>
            <a:r>
              <a:rPr lang="de-DE" dirty="0" smtClean="0">
                <a:hlinkClick r:id="rId2"/>
              </a:rPr>
              <a:t>koeck@mail.muni.cz</a:t>
            </a:r>
            <a:endParaRPr lang="de-DE" dirty="0" smtClean="0"/>
          </a:p>
          <a:p>
            <a:r>
              <a:rPr lang="de-DE" dirty="0" smtClean="0"/>
              <a:t>Wintersemester  2018 </a:t>
            </a:r>
          </a:p>
          <a:p>
            <a:r>
              <a:rPr lang="de-DE" dirty="0" smtClean="0"/>
              <a:t>  </a:t>
            </a:r>
            <a:br>
              <a:rPr lang="de-DE" dirty="0" smtClean="0"/>
            </a:br>
            <a:r>
              <a:rPr lang="de-DE" dirty="0" smtClean="0"/>
              <a:t/>
            </a:r>
            <a:br>
              <a:rPr lang="de-DE" dirty="0" smtClean="0"/>
            </a:br>
            <a:endParaRPr lang="de-DE" dirty="0" smtClean="0"/>
          </a:p>
          <a:p>
            <a:endParaRPr lang="de-DE" dirty="0"/>
          </a:p>
        </p:txBody>
      </p:sp>
      <p:pic>
        <p:nvPicPr>
          <p:cNvPr id="6146" name="Picture 2" descr="Bildergebnis für herzlich willkommen comic"/>
          <p:cNvPicPr>
            <a:picLocks noChangeAspect="1" noChangeArrowheads="1"/>
          </p:cNvPicPr>
          <p:nvPr/>
        </p:nvPicPr>
        <p:blipFill>
          <a:blip r:embed="rId3"/>
          <a:srcRect/>
          <a:stretch>
            <a:fillRect/>
          </a:stretch>
        </p:blipFill>
        <p:spPr bwMode="auto">
          <a:xfrm>
            <a:off x="0" y="3214662"/>
            <a:ext cx="4554173" cy="3643338"/>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Gruppenarbeit </a:t>
            </a:r>
            <a:endParaRPr lang="de-DE" dirty="0"/>
          </a:p>
        </p:txBody>
      </p:sp>
      <p:sp>
        <p:nvSpPr>
          <p:cNvPr id="3" name="Inhaltsplatzhalter 2"/>
          <p:cNvSpPr>
            <a:spLocks noGrp="1"/>
          </p:cNvSpPr>
          <p:nvPr>
            <p:ph idx="1"/>
          </p:nvPr>
        </p:nvSpPr>
        <p:spPr/>
        <p:txBody>
          <a:bodyPr/>
          <a:lstStyle/>
          <a:p>
            <a:r>
              <a:rPr lang="de-DE" dirty="0" smtClean="0"/>
              <a:t>Vergleicht jetzt die Inhalte der LV, mit den eigenen Punkten/Assoziationen</a:t>
            </a:r>
          </a:p>
          <a:p>
            <a:r>
              <a:rPr lang="de-DE" dirty="0" smtClean="0"/>
              <a:t>Was ist ähnlich/anders?</a:t>
            </a:r>
          </a:p>
          <a:p>
            <a:r>
              <a:rPr lang="de-DE" dirty="0" smtClean="0"/>
              <a:t>Welche Punkte sind euch besonders wichtig?</a:t>
            </a:r>
          </a:p>
          <a:p>
            <a:r>
              <a:rPr lang="de-DE" dirty="0" smtClean="0"/>
              <a:t>Was wünscht ihr euch vom „</a:t>
            </a:r>
            <a:r>
              <a:rPr lang="de-DE" dirty="0" err="1" smtClean="0"/>
              <a:t>Christkindal</a:t>
            </a:r>
            <a:r>
              <a:rPr lang="de-DE" dirty="0" smtClean="0"/>
              <a:t>“?</a:t>
            </a:r>
            <a:endParaRPr lang="de-DE" dirty="0"/>
          </a:p>
        </p:txBody>
      </p:sp>
      <p:pic>
        <p:nvPicPr>
          <p:cNvPr id="4098" name="Picture 2" descr="Bildergebnis für christkind"/>
          <p:cNvPicPr>
            <a:picLocks noChangeAspect="1" noChangeArrowheads="1"/>
          </p:cNvPicPr>
          <p:nvPr/>
        </p:nvPicPr>
        <p:blipFill>
          <a:blip r:embed="rId2"/>
          <a:srcRect/>
          <a:stretch>
            <a:fillRect/>
          </a:stretch>
        </p:blipFill>
        <p:spPr bwMode="auto">
          <a:xfrm>
            <a:off x="7048500" y="4214818"/>
            <a:ext cx="2095500" cy="2286001"/>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457200" y="571480"/>
            <a:ext cx="8229600" cy="5753120"/>
          </a:xfrm>
        </p:spPr>
        <p:txBody>
          <a:bodyPr>
            <a:normAutofit fontScale="47500" lnSpcReduction="20000"/>
          </a:bodyPr>
          <a:lstStyle/>
          <a:p>
            <a:endParaRPr lang="de-DE" sz="4500" dirty="0" smtClean="0"/>
          </a:p>
          <a:p>
            <a:endParaRPr lang="de-DE" sz="4500" dirty="0" smtClean="0"/>
          </a:p>
          <a:p>
            <a:r>
              <a:rPr lang="de-DE" sz="5100" dirty="0" smtClean="0"/>
              <a:t>Definition </a:t>
            </a:r>
            <a:r>
              <a:rPr lang="de-DE" sz="5100" b="1" dirty="0" smtClean="0"/>
              <a:t>amtlich deutschsprachige Region:</a:t>
            </a:r>
            <a:r>
              <a:rPr lang="de-DE" sz="5100" dirty="0" smtClean="0"/>
              <a:t> „Dieser Begriff wird als Ersatz für den Begriff ‚deutschsprachige Länder‘ verwendet, der zwar verbreitet, aber nicht zutreffend ist. Damit soll auf das Spannungsverhältnis zwischen amtlicher Einsprachigkeit im Deutschen und faktischer Mehrsprachigkeit des Alltags aufmerksam gemacht werden. Da allerdings die adressierten Staaten als Amtssprache nicht </a:t>
            </a:r>
            <a:r>
              <a:rPr lang="de-DE" sz="5100" dirty="0" smtClean="0"/>
              <a:t>nur  </a:t>
            </a:r>
            <a:r>
              <a:rPr lang="de-DE" sz="5100" dirty="0" smtClean="0"/>
              <a:t>Deutsch haben, ist der Begriff ‚Land‘ durch ‚Region</a:t>
            </a:r>
            <a:r>
              <a:rPr lang="de-DE" sz="5100" dirty="0" smtClean="0"/>
              <a:t>’ ersetzt</a:t>
            </a:r>
            <a:r>
              <a:rPr lang="de-DE" sz="5100" dirty="0" smtClean="0"/>
              <a:t>.</a:t>
            </a:r>
          </a:p>
          <a:p>
            <a:pPr>
              <a:buNone/>
            </a:pPr>
            <a:r>
              <a:rPr lang="de-DE" sz="5100" dirty="0" smtClean="0"/>
              <a:t>“ (</a:t>
            </a:r>
            <a:r>
              <a:rPr lang="de-DE" sz="5100" dirty="0" err="1" smtClean="0"/>
              <a:t>Dirim</a:t>
            </a:r>
            <a:r>
              <a:rPr lang="de-DE" sz="5100" dirty="0" smtClean="0"/>
              <a:t> 2015: 26</a:t>
            </a:r>
            <a:r>
              <a:rPr lang="de-DE" sz="5100" dirty="0" smtClean="0"/>
              <a:t>)</a:t>
            </a:r>
          </a:p>
          <a:p>
            <a:pPr>
              <a:buNone/>
            </a:pPr>
            <a:endParaRPr lang="de-DE" sz="3600" dirty="0" smtClean="0"/>
          </a:p>
          <a:p>
            <a:pPr>
              <a:buNone/>
            </a:pPr>
            <a:endParaRPr lang="de-DE" sz="3600" dirty="0" smtClean="0"/>
          </a:p>
          <a:p>
            <a:pPr>
              <a:buNone/>
            </a:pPr>
            <a:r>
              <a:rPr lang="de-DE" dirty="0" smtClean="0"/>
              <a:t>.</a:t>
            </a:r>
          </a:p>
          <a:p>
            <a:pPr>
              <a:buNone/>
            </a:pPr>
            <a:r>
              <a:rPr lang="de-DE" dirty="0" smtClean="0"/>
              <a:t> Quelle</a:t>
            </a:r>
            <a:r>
              <a:rPr lang="de-DE" dirty="0" smtClean="0"/>
              <a:t>: </a:t>
            </a:r>
            <a:r>
              <a:rPr lang="de-DE" dirty="0" err="1" smtClean="0"/>
              <a:t>Dirim</a:t>
            </a:r>
            <a:r>
              <a:rPr lang="de-DE" dirty="0" smtClean="0"/>
              <a:t>, </a:t>
            </a:r>
            <a:r>
              <a:rPr lang="de-DE" dirty="0" err="1" smtClean="0"/>
              <a:t>İnci</a:t>
            </a:r>
            <a:r>
              <a:rPr lang="de-DE" dirty="0" smtClean="0"/>
              <a:t> (2015): Umgang mit migrationsbedingter Mehrsprachigkeit in der schulischen Bildung. </a:t>
            </a:r>
            <a:r>
              <a:rPr lang="de-DE" dirty="0" smtClean="0"/>
              <a:t>In</a:t>
            </a:r>
            <a:r>
              <a:rPr lang="de-DE" dirty="0" smtClean="0"/>
              <a:t>: Leiprecht, Rudolf &amp; Anja Steinbach (Hrsg.): Schule in der Migrationsgesellschaft. Ein Handbuch. Band 2: Sprache –</a:t>
            </a:r>
            <a:r>
              <a:rPr lang="de-DE" dirty="0" smtClean="0"/>
              <a:t>Rassismus-Professionalität</a:t>
            </a:r>
            <a:r>
              <a:rPr lang="de-DE" dirty="0" smtClean="0"/>
              <a:t>. </a:t>
            </a:r>
            <a:r>
              <a:rPr lang="de-DE" dirty="0" err="1" smtClean="0"/>
              <a:t>Schwalbach</a:t>
            </a:r>
            <a:r>
              <a:rPr lang="de-DE" dirty="0" smtClean="0"/>
              <a:t> Ts. (Debus Pädagogik), S. 25-48.</a:t>
            </a:r>
          </a:p>
          <a:p>
            <a:pPr>
              <a:buNone/>
            </a:pPr>
            <a:r>
              <a:rPr lang="de-DE" dirty="0" smtClean="0"/>
              <a:t> </a:t>
            </a:r>
          </a:p>
          <a:p>
            <a:endParaRPr lang="de-DE"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Was ist Landeskunde?</a:t>
            </a:r>
            <a:endParaRPr lang="de-DE" dirty="0"/>
          </a:p>
        </p:txBody>
      </p:sp>
      <p:sp>
        <p:nvSpPr>
          <p:cNvPr id="3" name="Inhaltsplatzhalter 2"/>
          <p:cNvSpPr>
            <a:spLocks noGrp="1"/>
          </p:cNvSpPr>
          <p:nvPr>
            <p:ph idx="1"/>
          </p:nvPr>
        </p:nvSpPr>
        <p:spPr/>
        <p:txBody>
          <a:bodyPr>
            <a:normAutofit/>
          </a:bodyPr>
          <a:lstStyle/>
          <a:p>
            <a:pPr lvl="0"/>
            <a:r>
              <a:rPr lang="de-DE" dirty="0" smtClean="0"/>
              <a:t>„Der Begriff</a:t>
            </a:r>
            <a:r>
              <a:rPr lang="de-DE" b="1" dirty="0" smtClean="0"/>
              <a:t> Landeskunde</a:t>
            </a:r>
            <a:r>
              <a:rPr lang="de-DE" dirty="0" smtClean="0"/>
              <a:t> fasst verschiedene </a:t>
            </a:r>
            <a:r>
              <a:rPr lang="de-DE" b="1" dirty="0" smtClean="0"/>
              <a:t>Forschungsansätze </a:t>
            </a:r>
            <a:r>
              <a:rPr lang="de-DE" dirty="0" smtClean="0"/>
              <a:t>und </a:t>
            </a:r>
            <a:r>
              <a:rPr lang="de-DE" b="1" dirty="0" smtClean="0"/>
              <a:t>Lehrkonzepte </a:t>
            </a:r>
            <a:r>
              <a:rPr lang="de-DE" dirty="0" smtClean="0"/>
              <a:t>zusammen,  die sich mit </a:t>
            </a:r>
            <a:r>
              <a:rPr lang="de-DE" b="1" dirty="0" err="1" smtClean="0"/>
              <a:t>landes</a:t>
            </a:r>
            <a:r>
              <a:rPr lang="de-DE" b="1" dirty="0" smtClean="0"/>
              <a:t>- und kulturspezifischen Inhalten </a:t>
            </a:r>
            <a:r>
              <a:rPr lang="de-DE" dirty="0" smtClean="0"/>
              <a:t>des Deutschunterrichts sowie </a:t>
            </a:r>
            <a:r>
              <a:rPr lang="de-DE" b="1" dirty="0" smtClean="0"/>
              <a:t>Methoden </a:t>
            </a:r>
            <a:r>
              <a:rPr lang="de-DE" dirty="0" smtClean="0"/>
              <a:t>und </a:t>
            </a:r>
            <a:r>
              <a:rPr lang="de-DE" b="1" dirty="0" smtClean="0"/>
              <a:t>Strategien </a:t>
            </a:r>
            <a:r>
              <a:rPr lang="de-DE" dirty="0" smtClean="0"/>
              <a:t>ihrer </a:t>
            </a:r>
            <a:r>
              <a:rPr lang="de-DE" b="1" dirty="0" smtClean="0"/>
              <a:t>Darstellung, Vermittlung, Aneignung und Anwendung </a:t>
            </a:r>
            <a:r>
              <a:rPr lang="de-DE" dirty="0" smtClean="0"/>
              <a:t>befassen (Rainer Bettermann in </a:t>
            </a:r>
            <a:r>
              <a:rPr lang="de-DE" dirty="0" err="1" smtClean="0"/>
              <a:t>Barkowski</a:t>
            </a:r>
            <a:r>
              <a:rPr lang="de-DE" dirty="0" smtClean="0"/>
              <a:t>/Krumm: </a:t>
            </a:r>
            <a:r>
              <a:rPr lang="de-DE" i="1" dirty="0" smtClean="0"/>
              <a:t>Fachlexikon Deutsch als Fremd- und Zweitsprache</a:t>
            </a:r>
            <a:r>
              <a:rPr lang="de-DE" dirty="0" smtClean="0"/>
              <a:t> 2010, 180). </a:t>
            </a:r>
            <a:br>
              <a:rPr lang="de-DE" dirty="0" smtClean="0"/>
            </a:br>
            <a:endParaRPr lang="de-DE"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571480"/>
            <a:ext cx="8229600" cy="928694"/>
          </a:xfrm>
        </p:spPr>
        <p:txBody>
          <a:bodyPr/>
          <a:lstStyle/>
          <a:p>
            <a:r>
              <a:rPr lang="de-DE" dirty="0" smtClean="0"/>
              <a:t>Terminologische Probleme</a:t>
            </a:r>
            <a:endParaRPr lang="de-DE" dirty="0"/>
          </a:p>
        </p:txBody>
      </p:sp>
      <p:sp>
        <p:nvSpPr>
          <p:cNvPr id="3" name="Inhaltsplatzhalter 2"/>
          <p:cNvSpPr>
            <a:spLocks noGrp="1"/>
          </p:cNvSpPr>
          <p:nvPr>
            <p:ph idx="1"/>
          </p:nvPr>
        </p:nvSpPr>
        <p:spPr>
          <a:xfrm>
            <a:off x="457200" y="1714488"/>
            <a:ext cx="8229600" cy="4610112"/>
          </a:xfrm>
        </p:spPr>
        <p:txBody>
          <a:bodyPr/>
          <a:lstStyle/>
          <a:p>
            <a:pPr lvl="0"/>
            <a:r>
              <a:rPr lang="de-DE" dirty="0" smtClean="0"/>
              <a:t>Umstrittener Begriff </a:t>
            </a:r>
          </a:p>
          <a:p>
            <a:pPr lvl="0"/>
            <a:r>
              <a:rPr lang="de-DE" dirty="0" smtClean="0"/>
              <a:t>Konsens darüber, dass fremdsprachige Fertigkeiten und Kenntnisse verknüpft sein müssen, mit inhaltlicher Beschäftigung der </a:t>
            </a:r>
            <a:r>
              <a:rPr lang="de-DE" b="1" dirty="0" smtClean="0"/>
              <a:t>Gesellschaft des Zielsprachenlandes,</a:t>
            </a:r>
            <a:r>
              <a:rPr lang="de-DE" dirty="0" smtClean="0"/>
              <a:t> ihrer </a:t>
            </a:r>
            <a:r>
              <a:rPr lang="de-DE" b="1" dirty="0" smtClean="0"/>
              <a:t>Geschichte</a:t>
            </a:r>
            <a:r>
              <a:rPr lang="de-DE" dirty="0" smtClean="0"/>
              <a:t> und </a:t>
            </a:r>
            <a:r>
              <a:rPr lang="de-DE" b="1" dirty="0" smtClean="0"/>
              <a:t>Kultur  </a:t>
            </a:r>
            <a:r>
              <a:rPr lang="de-DE" b="1" dirty="0" smtClean="0">
                <a:sym typeface="Wingdings"/>
              </a:rPr>
              <a:t></a:t>
            </a:r>
            <a:r>
              <a:rPr lang="de-DE" b="1" dirty="0" smtClean="0"/>
              <a:t> ABER: </a:t>
            </a:r>
            <a:r>
              <a:rPr lang="de-DE" dirty="0" smtClean="0"/>
              <a:t> Gegenstandsbestimmung kontrovers und sie hat sich häufig geändert (Schumann, 2010).</a:t>
            </a:r>
            <a:endParaRPr lang="de-DE" dirty="0"/>
          </a:p>
        </p:txBody>
      </p:sp>
      <p:pic>
        <p:nvPicPr>
          <p:cNvPr id="26626" name="Picture 2" descr="Bildergebnis für streit"/>
          <p:cNvPicPr>
            <a:picLocks noChangeAspect="1" noChangeArrowheads="1"/>
          </p:cNvPicPr>
          <p:nvPr/>
        </p:nvPicPr>
        <p:blipFill>
          <a:blip r:embed="rId2"/>
          <a:srcRect/>
          <a:stretch>
            <a:fillRect/>
          </a:stretch>
        </p:blipFill>
        <p:spPr bwMode="auto">
          <a:xfrm>
            <a:off x="4572000" y="4229100"/>
            <a:ext cx="4572000" cy="2628900"/>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457200" y="785794"/>
            <a:ext cx="8229600" cy="5538806"/>
          </a:xfrm>
        </p:spPr>
        <p:txBody>
          <a:bodyPr/>
          <a:lstStyle/>
          <a:p>
            <a:pPr lvl="0"/>
            <a:r>
              <a:rPr lang="de-DE" b="1" dirty="0" smtClean="0"/>
              <a:t>Terminologischer Streit: </a:t>
            </a:r>
            <a:r>
              <a:rPr lang="de-DE" dirty="0" smtClean="0"/>
              <a:t>Schwierigkeit begrifflicher Bestimmung </a:t>
            </a:r>
            <a:r>
              <a:rPr lang="de-DE" dirty="0" smtClean="0">
                <a:sym typeface="Wingdings"/>
              </a:rPr>
              <a:t></a:t>
            </a:r>
            <a:r>
              <a:rPr lang="de-DE" dirty="0" smtClean="0"/>
              <a:t> unterschiedliche Bezeichnungen gingen hervor, etwa: </a:t>
            </a:r>
          </a:p>
          <a:p>
            <a:pPr lvl="0"/>
            <a:r>
              <a:rPr lang="de-DE" dirty="0" smtClean="0"/>
              <a:t>Kulturstudien/Kulturkunde</a:t>
            </a:r>
          </a:p>
          <a:p>
            <a:pPr lvl="0"/>
            <a:r>
              <a:rPr lang="de-DE" dirty="0" smtClean="0"/>
              <a:t>Leutekunde </a:t>
            </a:r>
          </a:p>
          <a:p>
            <a:pPr lvl="0"/>
            <a:r>
              <a:rPr lang="de-DE" dirty="0" smtClean="0"/>
              <a:t>Landesstudien/Landeswissenschaft</a:t>
            </a:r>
          </a:p>
          <a:p>
            <a:pPr lvl="0"/>
            <a:r>
              <a:rPr lang="de-DE" dirty="0" smtClean="0"/>
              <a:t>Kulturwissenschaft/ Kultur- und Landeswissenschaft </a:t>
            </a:r>
          </a:p>
          <a:p>
            <a:pPr>
              <a:buNone/>
            </a:pPr>
            <a:endParaRPr lang="de-DE" dirty="0"/>
          </a:p>
        </p:txBody>
      </p:sp>
      <p:pic>
        <p:nvPicPr>
          <p:cNvPr id="27650" name="Picture 2" descr="Bildergebnis für streit hund katze"/>
          <p:cNvPicPr>
            <a:picLocks noChangeAspect="1" noChangeArrowheads="1"/>
          </p:cNvPicPr>
          <p:nvPr/>
        </p:nvPicPr>
        <p:blipFill>
          <a:blip r:embed="rId2" cstate="print"/>
          <a:srcRect/>
          <a:stretch>
            <a:fillRect/>
          </a:stretch>
        </p:blipFill>
        <p:spPr bwMode="auto">
          <a:xfrm>
            <a:off x="4286248" y="4127448"/>
            <a:ext cx="4857752" cy="2730552"/>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457200" y="1000108"/>
            <a:ext cx="8229600" cy="5324492"/>
          </a:xfrm>
        </p:spPr>
        <p:txBody>
          <a:bodyPr>
            <a:normAutofit/>
          </a:bodyPr>
          <a:lstStyle/>
          <a:p>
            <a:pPr lvl="0"/>
            <a:r>
              <a:rPr lang="de-DE" b="1" dirty="0" smtClean="0"/>
              <a:t>Dennoch: </a:t>
            </a:r>
            <a:r>
              <a:rPr lang="de-DE" dirty="0" smtClean="0"/>
              <a:t>seit 1960-er Jahren Landeskunde der dominante Begriff  </a:t>
            </a:r>
            <a:r>
              <a:rPr lang="de-DE" dirty="0" smtClean="0">
                <a:sym typeface="Wingdings"/>
              </a:rPr>
              <a:t></a:t>
            </a:r>
            <a:r>
              <a:rPr lang="de-DE" dirty="0" smtClean="0"/>
              <a:t> in neueren Fachdebatten wird der Begriff Landeskunde außerdem im Zusammenhang mit Bezeichnungen wie: </a:t>
            </a:r>
            <a:r>
              <a:rPr lang="de-DE" i="1" dirty="0" smtClean="0"/>
              <a:t>interkulturell, pragmatisch, sozialwissenschaftlich, implizit, explizit</a:t>
            </a:r>
            <a:r>
              <a:rPr lang="de-DE" dirty="0" smtClean="0"/>
              <a:t> verknüpft.</a:t>
            </a:r>
          </a:p>
          <a:p>
            <a:pPr lvl="0"/>
            <a:r>
              <a:rPr lang="de-DE" b="1" dirty="0" smtClean="0"/>
              <a:t>International: </a:t>
            </a:r>
            <a:r>
              <a:rPr lang="de-DE" i="1" dirty="0" err="1" smtClean="0"/>
              <a:t>civilisation</a:t>
            </a:r>
            <a:r>
              <a:rPr lang="de-DE" i="1" dirty="0" smtClean="0"/>
              <a:t>, </a:t>
            </a:r>
            <a:r>
              <a:rPr lang="de-DE" i="1" dirty="0" err="1" smtClean="0"/>
              <a:t>culture</a:t>
            </a:r>
            <a:r>
              <a:rPr lang="de-DE" i="1" dirty="0" smtClean="0"/>
              <a:t> </a:t>
            </a:r>
            <a:r>
              <a:rPr lang="de-DE" i="1" dirty="0" err="1" smtClean="0"/>
              <a:t>pedagogy</a:t>
            </a:r>
            <a:r>
              <a:rPr lang="de-DE" i="1" dirty="0" smtClean="0"/>
              <a:t> </a:t>
            </a:r>
            <a:r>
              <a:rPr lang="de-DE" i="1" dirty="0" err="1" smtClean="0"/>
              <a:t>area</a:t>
            </a:r>
            <a:r>
              <a:rPr lang="de-DE" i="1" dirty="0" smtClean="0"/>
              <a:t> </a:t>
            </a:r>
            <a:r>
              <a:rPr lang="de-DE" i="1" dirty="0" err="1" smtClean="0"/>
              <a:t>or</a:t>
            </a:r>
            <a:r>
              <a:rPr lang="de-DE" i="1" dirty="0" smtClean="0"/>
              <a:t> </a:t>
            </a:r>
            <a:r>
              <a:rPr lang="de-DE" i="1" dirty="0" err="1" smtClean="0"/>
              <a:t>cultural</a:t>
            </a:r>
            <a:r>
              <a:rPr lang="de-DE" i="1" dirty="0" smtClean="0"/>
              <a:t> </a:t>
            </a:r>
            <a:r>
              <a:rPr lang="de-DE" i="1" dirty="0" err="1" smtClean="0"/>
              <a:t>studies</a:t>
            </a:r>
            <a:r>
              <a:rPr lang="de-DE" i="1" dirty="0" smtClean="0"/>
              <a:t>, </a:t>
            </a:r>
            <a:r>
              <a:rPr lang="de-DE" i="1" dirty="0" err="1" smtClean="0"/>
              <a:t>culture</a:t>
            </a:r>
            <a:r>
              <a:rPr lang="de-DE" i="1" dirty="0" smtClean="0"/>
              <a:t> </a:t>
            </a:r>
            <a:r>
              <a:rPr lang="de-DE" i="1" dirty="0" err="1" smtClean="0"/>
              <a:t>étrangère</a:t>
            </a:r>
            <a:r>
              <a:rPr lang="de-DE" i="1" dirty="0" smtClean="0"/>
              <a:t>, </a:t>
            </a:r>
            <a:r>
              <a:rPr lang="de-DE" i="1" dirty="0" err="1" smtClean="0"/>
              <a:t>realia</a:t>
            </a:r>
            <a:r>
              <a:rPr lang="de-DE" i="1" dirty="0" smtClean="0"/>
              <a:t>, </a:t>
            </a:r>
            <a:r>
              <a:rPr lang="de-DE" dirty="0" smtClean="0"/>
              <a:t>etc. </a:t>
            </a:r>
            <a:r>
              <a:rPr lang="de-DE" b="1" dirty="0" smtClean="0"/>
              <a:t>(lassen sich nicht einfach übersetzen, übertragen)</a:t>
            </a:r>
            <a:endParaRPr lang="de-DE" dirty="0" smtClean="0"/>
          </a:p>
          <a:p>
            <a:pPr lvl="0"/>
            <a:r>
              <a:rPr lang="de-DE" b="1" dirty="0" smtClean="0"/>
              <a:t>Fachliche Debatte: </a:t>
            </a:r>
            <a:r>
              <a:rPr lang="de-DE" dirty="0" smtClean="0"/>
              <a:t>Problem der Bezeichnung, Definition des Faches, Inhalte/Themen Methodik, Konzepte und Ansätze  </a:t>
            </a:r>
          </a:p>
          <a:p>
            <a:endParaRPr lang="de-DE"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Hausaufgabe </a:t>
            </a:r>
            <a:endParaRPr lang="de-DE" dirty="0"/>
          </a:p>
        </p:txBody>
      </p:sp>
      <p:sp>
        <p:nvSpPr>
          <p:cNvPr id="3" name="Inhaltsplatzhalter 2"/>
          <p:cNvSpPr>
            <a:spLocks noGrp="1"/>
          </p:cNvSpPr>
          <p:nvPr>
            <p:ph idx="1"/>
          </p:nvPr>
        </p:nvSpPr>
        <p:spPr/>
        <p:txBody>
          <a:bodyPr/>
          <a:lstStyle/>
          <a:p>
            <a:pPr>
              <a:buFont typeface="Wingdings" pitchFamily="2" charset="2"/>
              <a:buChar char="Ø"/>
            </a:pPr>
            <a:r>
              <a:rPr lang="de-DE" dirty="0" smtClean="0"/>
              <a:t>Erstellen Sie ein Exzerpt (1/2Seiten) zum Text „ABCD-Thesen “</a:t>
            </a:r>
          </a:p>
          <a:p>
            <a:pPr>
              <a:buFont typeface="Wingdings" pitchFamily="2" charset="2"/>
              <a:buChar char="Ø"/>
            </a:pPr>
            <a:endParaRPr lang="de-DE" dirty="0" smtClean="0"/>
          </a:p>
          <a:p>
            <a:pPr>
              <a:buFont typeface="Wingdings" pitchFamily="2" charset="2"/>
              <a:buChar char="Ø"/>
            </a:pPr>
            <a:r>
              <a:rPr lang="de-DE" dirty="0" smtClean="0"/>
              <a:t>Nehmen Sie 3 </a:t>
            </a:r>
            <a:r>
              <a:rPr lang="de-DE" dirty="0" err="1" smtClean="0"/>
              <a:t>gegenstände</a:t>
            </a:r>
            <a:r>
              <a:rPr lang="de-DE" dirty="0" smtClean="0"/>
              <a:t> (konkrete, visuelle) zum Thema Landeskunde in die nächste Einheit mit</a:t>
            </a:r>
          </a:p>
          <a:p>
            <a:pPr>
              <a:buNone/>
            </a:pPr>
            <a:endParaRPr lang="de-DE" dirty="0" smtClean="0"/>
          </a:p>
          <a:p>
            <a:pPr>
              <a:buNone/>
            </a:pPr>
            <a:endParaRPr lang="de-DE" dirty="0" smtClean="0"/>
          </a:p>
          <a:p>
            <a:pPr>
              <a:buNone/>
            </a:pPr>
            <a:endParaRPr lang="de-DE" dirty="0"/>
          </a:p>
        </p:txBody>
      </p:sp>
      <p:pic>
        <p:nvPicPr>
          <p:cNvPr id="1026" name="Picture 2" descr="Bildergebnis für hausaufgabe"/>
          <p:cNvPicPr>
            <a:picLocks noChangeAspect="1" noChangeArrowheads="1"/>
          </p:cNvPicPr>
          <p:nvPr/>
        </p:nvPicPr>
        <p:blipFill>
          <a:blip r:embed="rId2"/>
          <a:srcRect/>
          <a:stretch>
            <a:fillRect/>
          </a:stretch>
        </p:blipFill>
        <p:spPr bwMode="auto">
          <a:xfrm>
            <a:off x="2428860" y="4521992"/>
            <a:ext cx="4714908" cy="2121710"/>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Ausblick nächste Einheit</a:t>
            </a:r>
            <a:endParaRPr lang="de-DE" dirty="0"/>
          </a:p>
        </p:txBody>
      </p:sp>
      <p:sp>
        <p:nvSpPr>
          <p:cNvPr id="3" name="Inhaltsplatzhalter 2"/>
          <p:cNvSpPr>
            <a:spLocks noGrp="1"/>
          </p:cNvSpPr>
          <p:nvPr>
            <p:ph idx="1"/>
          </p:nvPr>
        </p:nvSpPr>
        <p:spPr/>
        <p:txBody>
          <a:bodyPr/>
          <a:lstStyle/>
          <a:p>
            <a:pPr>
              <a:buNone/>
            </a:pPr>
            <a:endParaRPr lang="de-DE" dirty="0"/>
          </a:p>
        </p:txBody>
      </p:sp>
      <p:pic>
        <p:nvPicPr>
          <p:cNvPr id="29698" name="Picture 2" descr="Bildergebnis für Evolution Bier"/>
          <p:cNvPicPr>
            <a:picLocks noChangeAspect="1" noChangeArrowheads="1"/>
          </p:cNvPicPr>
          <p:nvPr/>
        </p:nvPicPr>
        <p:blipFill>
          <a:blip r:embed="rId2" cstate="print"/>
          <a:srcRect/>
          <a:stretch>
            <a:fillRect/>
          </a:stretch>
        </p:blipFill>
        <p:spPr bwMode="auto">
          <a:xfrm>
            <a:off x="571472" y="2214554"/>
            <a:ext cx="7810500" cy="2771776"/>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Ihr stellt euch vor </a:t>
            </a:r>
            <a:endParaRPr lang="de-DE" dirty="0"/>
          </a:p>
        </p:txBody>
      </p:sp>
      <p:sp>
        <p:nvSpPr>
          <p:cNvPr id="3" name="Inhaltsplatzhalter 2"/>
          <p:cNvSpPr>
            <a:spLocks noGrp="1"/>
          </p:cNvSpPr>
          <p:nvPr>
            <p:ph idx="1"/>
          </p:nvPr>
        </p:nvSpPr>
        <p:spPr>
          <a:xfrm>
            <a:off x="428596" y="2000240"/>
            <a:ext cx="8229600" cy="4389120"/>
          </a:xfrm>
        </p:spPr>
        <p:txBody>
          <a:bodyPr>
            <a:normAutofit fontScale="70000" lnSpcReduction="20000"/>
          </a:bodyPr>
          <a:lstStyle/>
          <a:p>
            <a:pPr>
              <a:buFont typeface="Wingdings" pitchFamily="2" charset="2"/>
              <a:buChar char="v"/>
            </a:pPr>
            <a:r>
              <a:rPr lang="de-DE" spc="-1" dirty="0" smtClean="0">
                <a:latin typeface="Arial"/>
              </a:rPr>
              <a:t>Finden  sie einen Partner der die Karte hat, die zu ihrem Namen gehört (Vorname+ Nachname z.B. Karel + Gott) Was wissen  sie über die berühmte Person? Fragen an den Partner:</a:t>
            </a:r>
            <a:endParaRPr lang="de-DE" dirty="0" smtClean="0"/>
          </a:p>
          <a:p>
            <a:pPr>
              <a:buFont typeface="Wingdings" pitchFamily="2" charset="2"/>
              <a:buChar char="v"/>
            </a:pPr>
            <a:r>
              <a:rPr lang="de-DE" dirty="0" smtClean="0"/>
              <a:t>Name?</a:t>
            </a:r>
          </a:p>
          <a:p>
            <a:pPr>
              <a:buFont typeface="Wingdings" pitchFamily="2" charset="2"/>
              <a:buChar char="v"/>
            </a:pPr>
            <a:r>
              <a:rPr lang="de-DE" dirty="0" smtClean="0"/>
              <a:t>Was ist das erste woran du dich erinnern kannst?</a:t>
            </a:r>
          </a:p>
          <a:p>
            <a:pPr>
              <a:buFont typeface="Wingdings" pitchFamily="2" charset="2"/>
              <a:buChar char="v"/>
            </a:pPr>
            <a:r>
              <a:rPr lang="de-DE" dirty="0" smtClean="0"/>
              <a:t>Was würdest du abschaffen?</a:t>
            </a:r>
          </a:p>
          <a:p>
            <a:pPr>
              <a:buFont typeface="Wingdings" pitchFamily="2" charset="2"/>
              <a:buChar char="v"/>
            </a:pPr>
            <a:r>
              <a:rPr lang="de-DE" dirty="0" smtClean="0"/>
              <a:t>Ein angenehmes Geräusch/Assoziationen? Das lauteste was du jemals gehört hast?</a:t>
            </a:r>
          </a:p>
          <a:p>
            <a:pPr>
              <a:buFont typeface="Wingdings" pitchFamily="2" charset="2"/>
              <a:buChar char="v"/>
            </a:pPr>
            <a:r>
              <a:rPr lang="de-DE" dirty="0" smtClean="0"/>
              <a:t>Olivenöl oder  Butter?</a:t>
            </a:r>
          </a:p>
          <a:p>
            <a:pPr>
              <a:buFont typeface="Wingdings" pitchFamily="2" charset="2"/>
              <a:buChar char="v"/>
            </a:pPr>
            <a:r>
              <a:rPr lang="de-DE" dirty="0" smtClean="0"/>
              <a:t>Tennis oder Fußball?</a:t>
            </a:r>
          </a:p>
          <a:p>
            <a:pPr>
              <a:buFont typeface="Wingdings" pitchFamily="2" charset="2"/>
              <a:buChar char="v"/>
            </a:pPr>
            <a:r>
              <a:rPr lang="de-DE" dirty="0" smtClean="0"/>
              <a:t>Meer oder Berge?</a:t>
            </a:r>
          </a:p>
          <a:p>
            <a:pPr>
              <a:buFont typeface="Wingdings" pitchFamily="2" charset="2"/>
              <a:buChar char="v"/>
            </a:pPr>
            <a:r>
              <a:rPr lang="de-DE" dirty="0" smtClean="0"/>
              <a:t>Katze oder Hund?</a:t>
            </a:r>
          </a:p>
          <a:p>
            <a:pPr>
              <a:buFont typeface="Wingdings" pitchFamily="2" charset="2"/>
              <a:buChar char="v"/>
            </a:pPr>
            <a:r>
              <a:rPr lang="de-DE" dirty="0" smtClean="0"/>
              <a:t>Morgenmensch oder Morgenmuffel?</a:t>
            </a:r>
          </a:p>
          <a:p>
            <a:pPr>
              <a:buFont typeface="Wingdings" pitchFamily="2" charset="2"/>
              <a:buChar char="v"/>
            </a:pPr>
            <a:r>
              <a:rPr lang="de-DE" dirty="0" smtClean="0"/>
              <a:t>Sushi oder Hermelin?</a:t>
            </a:r>
          </a:p>
          <a:p>
            <a:pPr>
              <a:buFont typeface="Wingdings" pitchFamily="2" charset="2"/>
              <a:buChar char="v"/>
            </a:pPr>
            <a:r>
              <a:rPr lang="de-DE" dirty="0" smtClean="0"/>
              <a:t>Warum besuchst Du das Landeskunde-Seminar?</a:t>
            </a:r>
            <a:endParaRPr lang="de-DE" dirty="0"/>
          </a:p>
        </p:txBody>
      </p:sp>
      <p:pic>
        <p:nvPicPr>
          <p:cNvPr id="8194" name="Picture 2" descr="Bildergebnis für interview"/>
          <p:cNvPicPr>
            <a:picLocks noChangeAspect="1" noChangeArrowheads="1"/>
          </p:cNvPicPr>
          <p:nvPr/>
        </p:nvPicPr>
        <p:blipFill>
          <a:blip r:embed="rId2"/>
          <a:srcRect/>
          <a:stretch>
            <a:fillRect/>
          </a:stretch>
        </p:blipFill>
        <p:spPr bwMode="auto">
          <a:xfrm>
            <a:off x="6045678" y="0"/>
            <a:ext cx="3098322" cy="1643050"/>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Stille Gruppenarbeit</a:t>
            </a:r>
            <a:endParaRPr lang="de-DE" dirty="0"/>
          </a:p>
        </p:txBody>
      </p:sp>
      <p:sp>
        <p:nvSpPr>
          <p:cNvPr id="3" name="Inhaltsplatzhalter 2"/>
          <p:cNvSpPr>
            <a:spLocks noGrp="1"/>
          </p:cNvSpPr>
          <p:nvPr>
            <p:ph idx="1"/>
          </p:nvPr>
        </p:nvSpPr>
        <p:spPr/>
        <p:txBody>
          <a:bodyPr/>
          <a:lstStyle/>
          <a:p>
            <a:pPr>
              <a:buFont typeface="Wingdings" pitchFamily="2" charset="2"/>
              <a:buChar char="Ø"/>
            </a:pPr>
            <a:r>
              <a:rPr lang="de-DE" dirty="0" smtClean="0"/>
              <a:t> Was verbindet ihr mit dem Terminus „Land/Landeskunde“?</a:t>
            </a:r>
          </a:p>
          <a:p>
            <a:pPr>
              <a:buFont typeface="Wingdings" pitchFamily="2" charset="2"/>
              <a:buChar char="Ø"/>
            </a:pPr>
            <a:r>
              <a:rPr lang="de-DE" dirty="0" smtClean="0"/>
              <a:t>Was alles ist Landeskunde?</a:t>
            </a:r>
          </a:p>
          <a:p>
            <a:pPr>
              <a:buFont typeface="Wingdings" pitchFamily="2" charset="2"/>
              <a:buChar char="Ø"/>
            </a:pPr>
            <a:r>
              <a:rPr lang="de-DE" dirty="0" smtClean="0"/>
              <a:t>Welche Erfahrungen (Studium/Schule habt ihr mit der „Landeskunde“)?</a:t>
            </a:r>
          </a:p>
          <a:p>
            <a:pPr>
              <a:buFont typeface="Wingdings" pitchFamily="2" charset="2"/>
              <a:buChar char="Ø"/>
            </a:pPr>
            <a:r>
              <a:rPr lang="de-DE" dirty="0" smtClean="0"/>
              <a:t>Warum könnte der Begriff „Landeskunde“ vielleicht „ungünstig“ sein</a:t>
            </a:r>
          </a:p>
          <a:p>
            <a:pPr>
              <a:buFont typeface="Wingdings" pitchFamily="2" charset="2"/>
              <a:buChar char="Ø"/>
            </a:pPr>
            <a:r>
              <a:rPr lang="de-DE" dirty="0" smtClean="0"/>
              <a:t>Ihr schreibt Punkte  auf und kommentiert  diese, es wird NICHT gesprochen </a:t>
            </a:r>
            <a:endParaRPr lang="de-DE" dirty="0"/>
          </a:p>
        </p:txBody>
      </p:sp>
      <p:pic>
        <p:nvPicPr>
          <p:cNvPr id="7170" name="Picture 2" descr="Bildergebnis für unterricht"/>
          <p:cNvPicPr>
            <a:picLocks noChangeAspect="1" noChangeArrowheads="1"/>
          </p:cNvPicPr>
          <p:nvPr/>
        </p:nvPicPr>
        <p:blipFill>
          <a:blip r:embed="rId2" cstate="print"/>
          <a:srcRect/>
          <a:stretch>
            <a:fillRect/>
          </a:stretch>
        </p:blipFill>
        <p:spPr bwMode="auto">
          <a:xfrm>
            <a:off x="6406929" y="0"/>
            <a:ext cx="2737071" cy="1920589"/>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Inhalte des Seminars </a:t>
            </a:r>
            <a:endParaRPr lang="de-DE" dirty="0"/>
          </a:p>
        </p:txBody>
      </p:sp>
      <p:sp>
        <p:nvSpPr>
          <p:cNvPr id="3" name="Inhaltsplatzhalter 2"/>
          <p:cNvSpPr>
            <a:spLocks noGrp="1"/>
          </p:cNvSpPr>
          <p:nvPr>
            <p:ph idx="1"/>
          </p:nvPr>
        </p:nvSpPr>
        <p:spPr/>
        <p:txBody>
          <a:bodyPr>
            <a:normAutofit lnSpcReduction="10000"/>
          </a:bodyPr>
          <a:lstStyle/>
          <a:p>
            <a:pPr>
              <a:buFont typeface="Wingdings" pitchFamily="2" charset="2"/>
              <a:buChar char="v"/>
            </a:pPr>
            <a:r>
              <a:rPr lang="de-DE" b="1" dirty="0" smtClean="0"/>
              <a:t>Ziele: </a:t>
            </a:r>
            <a:r>
              <a:rPr lang="de-DE" dirty="0" smtClean="0"/>
              <a:t>Neben einem </a:t>
            </a:r>
            <a:r>
              <a:rPr lang="de-DE" b="1" dirty="0" smtClean="0"/>
              <a:t>Überblick</a:t>
            </a:r>
            <a:r>
              <a:rPr lang="de-DE" dirty="0" smtClean="0"/>
              <a:t> über </a:t>
            </a:r>
            <a:r>
              <a:rPr lang="de-DE" b="1" dirty="0" smtClean="0"/>
              <a:t>unterschiedliche Konzepte landeskundlichen bzw. kulturbezogenen Lehrens</a:t>
            </a:r>
            <a:r>
              <a:rPr lang="de-DE" dirty="0" smtClean="0"/>
              <a:t> und Lernens den didaktischen Grundlagen, werden auch aktuelle und vielfältige Inhalte zu </a:t>
            </a:r>
            <a:r>
              <a:rPr lang="de-DE" b="1" dirty="0" smtClean="0"/>
              <a:t>den DACHL </a:t>
            </a:r>
            <a:r>
              <a:rPr lang="de-DE" dirty="0" smtClean="0"/>
              <a:t>(Deutschland, Österreich, Schweiz, Lichtenstein)besprochen. Davon ausgehend setzen wir uns anhand von Texten aus der Sekundärliteratur und von vielen Beispielen aus der Unterrichtspraxis mit der aktuellen Diskussion um eine moderne Landeskunde- und Kulturdidaktik auseinander.</a:t>
            </a:r>
          </a:p>
          <a:p>
            <a:pPr>
              <a:buFont typeface="Wingdings" pitchFamily="2" charset="2"/>
              <a:buChar char="v"/>
            </a:pPr>
            <a:endParaRPr lang="de-DE"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457200" y="928670"/>
            <a:ext cx="8229600" cy="5395930"/>
          </a:xfrm>
        </p:spPr>
        <p:txBody>
          <a:bodyPr>
            <a:normAutofit/>
          </a:bodyPr>
          <a:lstStyle/>
          <a:p>
            <a:pPr>
              <a:buNone/>
            </a:pPr>
            <a:r>
              <a:rPr lang="de-DE" dirty="0" smtClean="0"/>
              <a:t>Welche Konzepte von Kultur liegen den unterschiedlichen Ansätzen in der Landeskunde zugrunde? * </a:t>
            </a:r>
          </a:p>
          <a:p>
            <a:pPr>
              <a:buNone/>
            </a:pPr>
            <a:r>
              <a:rPr lang="de-DE" dirty="0" smtClean="0"/>
              <a:t>Wie kann ich die Vielfalt des amtlich deutschsprachigen Raums im Unterricht vermitteln? </a:t>
            </a:r>
          </a:p>
          <a:p>
            <a:pPr>
              <a:buNone/>
            </a:pPr>
            <a:r>
              <a:rPr lang="de-DE" dirty="0" smtClean="0"/>
              <a:t>* Wie hängen sprachliches und kulturbezogenes Lernen zusammen? *</a:t>
            </a:r>
          </a:p>
          <a:p>
            <a:pPr>
              <a:buNone/>
            </a:pPr>
            <a:r>
              <a:rPr lang="de-DE" dirty="0" smtClean="0"/>
              <a:t> Welche (kritischen) Perspektiven auf Landeskunde eröffnet die Migrationspädagogik? * Welche Rolle spielen wir als Lehrende für die Bilder, das Lernende bekommen? </a:t>
            </a:r>
            <a:endParaRPr lang="de-DE"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457200" y="785794"/>
            <a:ext cx="8229600" cy="5538806"/>
          </a:xfrm>
        </p:spPr>
        <p:txBody>
          <a:bodyPr/>
          <a:lstStyle/>
          <a:p>
            <a:pPr>
              <a:buNone/>
            </a:pPr>
            <a:r>
              <a:rPr lang="de-DE" dirty="0" smtClean="0"/>
              <a:t> * Welche kulturwissenschaftlichen Konzepte lassen sich für die Landeskundedidaktik fruchtbar machen? * Was sind die spezifischen Bedingungen, Inhalte und Ziele kulturellen Lernens im </a:t>
            </a:r>
            <a:r>
              <a:rPr lang="de-DE" dirty="0" err="1" smtClean="0"/>
              <a:t>DaZ</a:t>
            </a:r>
            <a:r>
              <a:rPr lang="de-DE" dirty="0" smtClean="0"/>
              <a:t>-Unterricht? * Wie hat sich die Landeskunde-/Kulturdidaktik entwickelt und was sind offene Fragen in der gegenwärtigen wissenschaftlichen Diskussion sowie im Hinblick auf die Unterrichtspraxis?</a:t>
            </a:r>
          </a:p>
          <a:p>
            <a:pPr>
              <a:buNone/>
            </a:pPr>
            <a:endParaRPr lang="de-DE"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457200" y="857232"/>
            <a:ext cx="8229600" cy="5467368"/>
          </a:xfrm>
        </p:spPr>
        <p:txBody>
          <a:bodyPr>
            <a:normAutofit lnSpcReduction="10000"/>
          </a:bodyPr>
          <a:lstStyle/>
          <a:p>
            <a:pPr>
              <a:buNone/>
            </a:pPr>
            <a:r>
              <a:rPr lang="de-DE" sz="3600" b="1" dirty="0" smtClean="0"/>
              <a:t>Seminarplan 1. Teil des Semesters: </a:t>
            </a:r>
          </a:p>
          <a:p>
            <a:pPr>
              <a:buNone/>
            </a:pPr>
            <a:r>
              <a:rPr lang="de-DE" sz="3600" dirty="0" smtClean="0"/>
              <a:t>1)Historischer Überblick</a:t>
            </a:r>
          </a:p>
          <a:p>
            <a:pPr>
              <a:buNone/>
            </a:pPr>
            <a:r>
              <a:rPr lang="de-DE" sz="3600" dirty="0" smtClean="0"/>
              <a:t> 2)Eine kritische Einführung und Reflexion der Begriffe "</a:t>
            </a:r>
            <a:r>
              <a:rPr lang="de-DE" sz="3600" dirty="0" err="1" smtClean="0"/>
              <a:t>Kultur","regional</a:t>
            </a:r>
            <a:r>
              <a:rPr lang="de-DE" sz="3600" dirty="0" smtClean="0"/>
              <a:t>", "Land", "Nation" </a:t>
            </a:r>
          </a:p>
          <a:p>
            <a:pPr>
              <a:buNone/>
            </a:pPr>
            <a:r>
              <a:rPr lang="de-DE" sz="3600" dirty="0" smtClean="0"/>
              <a:t>3) Die Relevanz der ABCD Thesen </a:t>
            </a:r>
          </a:p>
          <a:p>
            <a:pPr>
              <a:buNone/>
            </a:pPr>
            <a:r>
              <a:rPr lang="de-DE" sz="3600" dirty="0" smtClean="0"/>
              <a:t>4)Bedeutsamkeit der DACHL Thesen </a:t>
            </a:r>
          </a:p>
          <a:p>
            <a:pPr>
              <a:buNone/>
            </a:pPr>
            <a:r>
              <a:rPr lang="de-DE" sz="3600" dirty="0" smtClean="0"/>
              <a:t>5)Didaktik und Landeskunde</a:t>
            </a:r>
          </a:p>
          <a:p>
            <a:pPr>
              <a:buNone/>
            </a:pPr>
            <a:r>
              <a:rPr lang="de-DE" dirty="0" smtClean="0"/>
              <a:t> </a:t>
            </a:r>
            <a:endParaRPr lang="de-DE" b="1" dirty="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457200" y="500042"/>
            <a:ext cx="8229600" cy="6143668"/>
          </a:xfrm>
        </p:spPr>
        <p:txBody>
          <a:bodyPr>
            <a:normAutofit/>
          </a:bodyPr>
          <a:lstStyle/>
          <a:p>
            <a:pPr>
              <a:buNone/>
            </a:pPr>
            <a:r>
              <a:rPr lang="de-DE" sz="3600" b="1" dirty="0" smtClean="0"/>
              <a:t>Seminarplan 2. Teil des Semesters </a:t>
            </a:r>
          </a:p>
          <a:p>
            <a:pPr>
              <a:buNone/>
            </a:pPr>
            <a:r>
              <a:rPr lang="de-DE" sz="3600" dirty="0" smtClean="0"/>
              <a:t>6)Wie Landeskunde unterrichten? </a:t>
            </a:r>
          </a:p>
          <a:p>
            <a:pPr>
              <a:buNone/>
            </a:pPr>
            <a:r>
              <a:rPr lang="de-DE" sz="3600" dirty="0" smtClean="0"/>
              <a:t>7)Das Potential authentischer literarischer Texte und deutschsprachiger Musik </a:t>
            </a:r>
          </a:p>
          <a:p>
            <a:pPr>
              <a:buNone/>
            </a:pPr>
            <a:r>
              <a:rPr lang="de-DE" sz="3600" dirty="0" smtClean="0"/>
              <a:t>8)Wie/warum erstelle ich meine eigenen Materialien? 9)Evaluation der eigenen Materialien </a:t>
            </a:r>
          </a:p>
          <a:p>
            <a:pPr>
              <a:buNone/>
            </a:pPr>
            <a:r>
              <a:rPr lang="de-DE" sz="3600" dirty="0" smtClean="0"/>
              <a:t>10) Nachbereiten, diskutieren, Evaluieren des Kurses</a:t>
            </a:r>
            <a:endParaRPr lang="de-DE" sz="3600" b="1" dirty="0" smtClean="0"/>
          </a:p>
          <a:p>
            <a:pPr>
              <a:buNone/>
            </a:pPr>
            <a:endParaRPr lang="de-DE"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642910" y="642918"/>
            <a:ext cx="8229600" cy="6429420"/>
          </a:xfrm>
        </p:spPr>
        <p:txBody>
          <a:bodyPr>
            <a:normAutofit/>
          </a:bodyPr>
          <a:lstStyle/>
          <a:p>
            <a:pPr>
              <a:buFont typeface="Wingdings" pitchFamily="2" charset="2"/>
              <a:buChar char="Ø"/>
            </a:pPr>
            <a:r>
              <a:rPr lang="de-DE" sz="2800" b="1" dirty="0" smtClean="0"/>
              <a:t> Das Seminar ist als Workshop konzipiert. Daher ist die aktive Beteiligung am Seminargeschehen (Übungen, Simulationen; Diskussionen) unbedingt erforderlich. Daher kann der Kurs nur bei 70% Anwesenheit erfolgreich abgeschlossen werden</a:t>
            </a:r>
            <a:r>
              <a:rPr lang="de-DE" sz="2800" dirty="0" smtClean="0"/>
              <a:t>.</a:t>
            </a:r>
          </a:p>
          <a:p>
            <a:pPr>
              <a:buFont typeface="Wingdings" pitchFamily="2" charset="2"/>
              <a:buChar char="Ø"/>
            </a:pPr>
            <a:r>
              <a:rPr lang="de-DE" sz="2800" b="1" dirty="0" smtClean="0"/>
              <a:t> Das Seminar wird durch einen mündlichen Beitrag (z.B. Präsentation und eine Simulation) am Ende des Semesters abgeschlossen.</a:t>
            </a:r>
            <a:endParaRPr lang="de-DE" sz="2800" b="1" dirty="0"/>
          </a:p>
        </p:txBody>
      </p:sp>
      <p:pic>
        <p:nvPicPr>
          <p:cNvPr id="5122" name="Picture 2" descr="Bildergebnis für herausforderungen"/>
          <p:cNvPicPr>
            <a:picLocks noChangeAspect="1" noChangeArrowheads="1"/>
          </p:cNvPicPr>
          <p:nvPr/>
        </p:nvPicPr>
        <p:blipFill>
          <a:blip r:embed="rId2"/>
          <a:srcRect/>
          <a:stretch>
            <a:fillRect/>
          </a:stretch>
        </p:blipFill>
        <p:spPr bwMode="auto">
          <a:xfrm>
            <a:off x="6286500" y="4829174"/>
            <a:ext cx="2857500" cy="2028826"/>
          </a:xfrm>
          <a:prstGeom prst="rect">
            <a:avLst/>
          </a:prstGeom>
          <a:noFill/>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Hyperion">
  <a:themeElements>
    <a:clrScheme name="Hyperion">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Hyperion">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Hyperion">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0</TotalTime>
  <Words>898</Words>
  <Application>Microsoft Office PowerPoint</Application>
  <PresentationFormat>Bildschirmpräsentation (4:3)</PresentationFormat>
  <Paragraphs>80</Paragraphs>
  <Slides>17</Slides>
  <Notes>0</Notes>
  <HiddenSlides>0</HiddenSlides>
  <MMClips>0</MMClips>
  <ScaleCrop>false</ScaleCrop>
  <HeadingPairs>
    <vt:vector size="4" baseType="variant">
      <vt:variant>
        <vt:lpstr>Design</vt:lpstr>
      </vt:variant>
      <vt:variant>
        <vt:i4>1</vt:i4>
      </vt:variant>
      <vt:variant>
        <vt:lpstr>Folientitel</vt:lpstr>
      </vt:variant>
      <vt:variant>
        <vt:i4>17</vt:i4>
      </vt:variant>
    </vt:vector>
  </HeadingPairs>
  <TitlesOfParts>
    <vt:vector size="18" baseType="lpstr">
      <vt:lpstr>Hyperion</vt:lpstr>
      <vt:lpstr>NJI_799 Die amtlichen deutschsprachigen Regionen und ihre "Kultur(en)" - Landeskunde im Deutsch als Fremd- und Zweitspracheunterrich </vt:lpstr>
      <vt:lpstr>Ihr stellt euch vor </vt:lpstr>
      <vt:lpstr>Stille Gruppenarbeit</vt:lpstr>
      <vt:lpstr>Inhalte des Seminars </vt:lpstr>
      <vt:lpstr>Folie 5</vt:lpstr>
      <vt:lpstr>Folie 6</vt:lpstr>
      <vt:lpstr>Folie 7</vt:lpstr>
      <vt:lpstr>Folie 8</vt:lpstr>
      <vt:lpstr>Folie 9</vt:lpstr>
      <vt:lpstr>Gruppenarbeit </vt:lpstr>
      <vt:lpstr>Folie 11</vt:lpstr>
      <vt:lpstr>Was ist Landeskunde?</vt:lpstr>
      <vt:lpstr>Terminologische Probleme</vt:lpstr>
      <vt:lpstr>Folie 14</vt:lpstr>
      <vt:lpstr>Folie 15</vt:lpstr>
      <vt:lpstr>Hausaufgabe </vt:lpstr>
      <vt:lpstr>Ausblick nächste Einheit</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Politik und Gesellschaft in den deutschsprachigen Ländern</dc:title>
  <dc:creator>Packard Bell</dc:creator>
  <cp:lastModifiedBy>Packard Bell</cp:lastModifiedBy>
  <cp:revision>11</cp:revision>
  <dcterms:created xsi:type="dcterms:W3CDTF">2017-09-18T16:32:58Z</dcterms:created>
  <dcterms:modified xsi:type="dcterms:W3CDTF">2018-09-19T16:35:26Z</dcterms:modified>
</cp:coreProperties>
</file>