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73" r:id="rId4"/>
    <p:sldId id="280" r:id="rId5"/>
    <p:sldId id="281" r:id="rId6"/>
    <p:sldId id="274" r:id="rId7"/>
    <p:sldId id="282" r:id="rId8"/>
    <p:sldId id="275" r:id="rId9"/>
    <p:sldId id="278" r:id="rId10"/>
    <p:sldId id="287" r:id="rId11"/>
    <p:sldId id="279" r:id="rId12"/>
    <p:sldId id="283" r:id="rId13"/>
    <p:sldId id="284" r:id="rId14"/>
    <p:sldId id="285" r:id="rId15"/>
    <p:sldId id="266" r:id="rId16"/>
    <p:sldId id="286" r:id="rId17"/>
    <p:sldId id="288" r:id="rId18"/>
    <p:sldId id="301" r:id="rId19"/>
    <p:sldId id="289" r:id="rId20"/>
    <p:sldId id="290" r:id="rId21"/>
    <p:sldId id="302" r:id="rId22"/>
    <p:sldId id="291" r:id="rId23"/>
    <p:sldId id="297" r:id="rId24"/>
    <p:sldId id="292" r:id="rId25"/>
    <p:sldId id="298" r:id="rId26"/>
    <p:sldId id="293" r:id="rId27"/>
    <p:sldId id="294" r:id="rId28"/>
    <p:sldId id="295" r:id="rId29"/>
    <p:sldId id="299" r:id="rId30"/>
    <p:sldId id="296" r:id="rId31"/>
    <p:sldId id="300" r:id="rId3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912" autoAdjust="0"/>
    <p:restoredTop sz="94660"/>
  </p:normalViewPr>
  <p:slideViewPr>
    <p:cSldViewPr>
      <p:cViewPr>
        <p:scale>
          <a:sx n="66" d="100"/>
          <a:sy n="66" d="100"/>
        </p:scale>
        <p:origin x="-1368"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2">
        <a:schemeClr val="bg2"/>
      </p:bgRef>
    </p:bg>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17" name="Unt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30" name="Datumsplatzhalter 29"/>
          <p:cNvSpPr>
            <a:spLocks noGrp="1"/>
          </p:cNvSpPr>
          <p:nvPr>
            <p:ph type="dt" sz="half" idx="10"/>
          </p:nvPr>
        </p:nvSpPr>
        <p:spPr/>
        <p:txBody>
          <a:bodyPr/>
          <a:lstStyle/>
          <a:p>
            <a:fld id="{EFA1E1D3-6A25-453C-BD40-BEC8C796B49D}" type="datetimeFigureOut">
              <a:rPr lang="de-DE" smtClean="0"/>
              <a:pPr/>
              <a:t>03.10.2018</a:t>
            </a:fld>
            <a:endParaRPr lang="de-DE"/>
          </a:p>
        </p:txBody>
      </p:sp>
      <p:sp>
        <p:nvSpPr>
          <p:cNvPr id="19" name="Fußzeilenplatzhalter 18"/>
          <p:cNvSpPr>
            <a:spLocks noGrp="1"/>
          </p:cNvSpPr>
          <p:nvPr>
            <p:ph type="ftr" sz="quarter" idx="11"/>
          </p:nvPr>
        </p:nvSpPr>
        <p:spPr/>
        <p:txBody>
          <a:bodyPr/>
          <a:lstStyle/>
          <a:p>
            <a:endParaRPr lang="de-DE"/>
          </a:p>
        </p:txBody>
      </p:sp>
      <p:sp>
        <p:nvSpPr>
          <p:cNvPr id="27" name="Foliennummernplatzhalter 26"/>
          <p:cNvSpPr>
            <a:spLocks noGrp="1"/>
          </p:cNvSpPr>
          <p:nvPr>
            <p:ph type="sldNum" sz="quarter" idx="12"/>
          </p:nvPr>
        </p:nvSpPr>
        <p:spPr/>
        <p:txBody>
          <a:bodyPr/>
          <a:lstStyle/>
          <a:p>
            <a:fld id="{3A8FB575-9BEA-4071-9235-13C8DF6A267D}"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EFA1E1D3-6A25-453C-BD40-BEC8C796B49D}" type="datetimeFigureOut">
              <a:rPr lang="de-DE" smtClean="0"/>
              <a:pPr/>
              <a:t>03.10.2018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914401"/>
            <a:ext cx="2057400" cy="5211763"/>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914401"/>
            <a:ext cx="6019800" cy="5211763"/>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EFA1E1D3-6A25-453C-BD40-BEC8C796B49D}" type="datetimeFigureOut">
              <a:rPr lang="de-DE" smtClean="0"/>
              <a:pPr/>
              <a:t>03.10.2018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EFA1E1D3-6A25-453C-BD40-BEC8C796B49D}" type="datetimeFigureOut">
              <a:rPr lang="de-DE" smtClean="0"/>
              <a:pPr/>
              <a:t>03.10.2018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EFA1E1D3-6A25-453C-BD40-BEC8C796B49D}" type="datetimeFigureOut">
              <a:rPr lang="de-DE" smtClean="0"/>
              <a:pPr/>
              <a:t>03.10.2018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EFA1E1D3-6A25-453C-BD40-BEC8C796B49D}" type="datetimeFigureOut">
              <a:rPr lang="de-DE" smtClean="0"/>
              <a:pPr/>
              <a:t>03.10.2018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EFA1E1D3-6A25-453C-BD40-BEC8C796B49D}" type="datetimeFigureOut">
              <a:rPr lang="de-DE" smtClean="0"/>
              <a:pPr/>
              <a:t>03.10.2018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EFA1E1D3-6A25-453C-BD40-BEC8C796B49D}" type="datetimeFigureOut">
              <a:rPr lang="de-DE" smtClean="0"/>
              <a:pPr/>
              <a:t>03.10.2018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FA1E1D3-6A25-453C-BD40-BEC8C796B49D}" type="datetimeFigureOut">
              <a:rPr lang="de-DE" smtClean="0"/>
              <a:pPr/>
              <a:t>03.10.2018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EFA1E1D3-6A25-453C-BD40-BEC8C796B49D}" type="datetimeFigureOut">
              <a:rPr lang="de-DE" smtClean="0"/>
              <a:pPr/>
              <a:t>03.10.2018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Eine Ecke des Rechtecks schneiden und abrunde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htwinkliges Dreiec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de-DE" smtClean="0"/>
              <a:t>Titelmasterformat durch Klicken bearbeiten</a:t>
            </a:r>
            <a:endParaRPr kumimoji="0" lang="en-US"/>
          </a:p>
        </p:txBody>
      </p:sp>
      <p:sp>
        <p:nvSpPr>
          <p:cNvPr id="4" name="Textplatzhalt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EFA1E1D3-6A25-453C-BD40-BEC8C796B49D}" type="datetimeFigureOut">
              <a:rPr lang="de-DE" smtClean="0"/>
              <a:pPr/>
              <a:t>03.10.2018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8077200" y="6356350"/>
            <a:ext cx="609600" cy="365125"/>
          </a:xfrm>
        </p:spPr>
        <p:txBody>
          <a:bodyPr/>
          <a:lstStyle/>
          <a:p>
            <a:fld id="{3A8FB575-9BEA-4071-9235-13C8DF6A267D}" type="slidenum">
              <a:rPr lang="de-DE" smtClean="0"/>
              <a:pPr/>
              <a:t>‹Nr.›</a:t>
            </a:fld>
            <a:endParaRPr lang="de-DE"/>
          </a:p>
        </p:txBody>
      </p:sp>
      <p:sp>
        <p:nvSpPr>
          <p:cNvPr id="3" name="Bildplatzhalt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de-DE" smtClean="0"/>
              <a:t>Bild durch Klicken auf Symbol hinzufügen</a:t>
            </a:r>
            <a:endParaRPr kumimoji="0" lang="en-US" dirty="0"/>
          </a:p>
        </p:txBody>
      </p:sp>
      <p:sp>
        <p:nvSpPr>
          <p:cNvPr id="10" name="Freihand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ihand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ihand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ihand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elplatzhalt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de-DE" smtClean="0"/>
              <a:t>Titelmasterformat durch Klicken bearbeiten</a:t>
            </a:r>
            <a:endParaRPr kumimoji="0" lang="en-US"/>
          </a:p>
        </p:txBody>
      </p:sp>
      <p:sp>
        <p:nvSpPr>
          <p:cNvPr id="30" name="Textplatzhalt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0" name="Datumsplatzhalt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FA1E1D3-6A25-453C-BD40-BEC8C796B49D}" type="datetimeFigureOut">
              <a:rPr lang="de-DE" smtClean="0"/>
              <a:pPr/>
              <a:t>03.10.2018</a:t>
            </a:fld>
            <a:endParaRPr lang="de-DE"/>
          </a:p>
        </p:txBody>
      </p:sp>
      <p:sp>
        <p:nvSpPr>
          <p:cNvPr id="22" name="Fußzeilenplatzhalt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de-DE"/>
          </a:p>
        </p:txBody>
      </p:sp>
      <p:sp>
        <p:nvSpPr>
          <p:cNvPr id="18" name="Foliennummernplatzhalt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A8FB575-9BEA-4071-9235-13C8DF6A267D}" type="slidenum">
              <a:rPr lang="de-DE" smtClean="0"/>
              <a:pPr/>
              <a:t>‹Nr.›</a:t>
            </a:fld>
            <a:endParaRPr lang="de-DE"/>
          </a:p>
        </p:txBody>
      </p:sp>
      <p:grpSp>
        <p:nvGrpSpPr>
          <p:cNvPr id="2" name="Gruppieren 1"/>
          <p:cNvGrpSpPr/>
          <p:nvPr/>
        </p:nvGrpSpPr>
        <p:grpSpPr>
          <a:xfrm>
            <a:off x="-19017" y="202408"/>
            <a:ext cx="9180548" cy="649224"/>
            <a:chOff x="-19045" y="216550"/>
            <a:chExt cx="9180548" cy="649224"/>
          </a:xfrm>
        </p:grpSpPr>
        <p:sp>
          <p:nvSpPr>
            <p:cNvPr id="12" name="Freihand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ihand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mailto:koeck@mail.muni.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3400" y="1357298"/>
            <a:ext cx="7851648" cy="2357454"/>
          </a:xfrm>
        </p:spPr>
        <p:txBody>
          <a:bodyPr>
            <a:noAutofit/>
          </a:bodyPr>
          <a:lstStyle/>
          <a:p>
            <a:r>
              <a:rPr lang="de-DE" sz="3200" dirty="0" smtClean="0"/>
              <a:t>NJI_799 Die amtlichen deutschsprachigen Regionen und ihre "Kultur(en)" - Landeskunde im Deutsch als Fremd- und </a:t>
            </a:r>
            <a:r>
              <a:rPr lang="de-DE" sz="3200" dirty="0" err="1" smtClean="0"/>
              <a:t>Zweitspracheunterrich</a:t>
            </a:r>
            <a:r>
              <a:rPr lang="de-DE" sz="3200" dirty="0" smtClean="0"/>
              <a:t/>
            </a:r>
            <a:br>
              <a:rPr lang="de-DE" sz="3200" dirty="0" smtClean="0"/>
            </a:br>
            <a:endParaRPr lang="de-DE" sz="3200" dirty="0"/>
          </a:p>
        </p:txBody>
      </p:sp>
      <p:sp>
        <p:nvSpPr>
          <p:cNvPr id="3" name="Untertitel 2"/>
          <p:cNvSpPr>
            <a:spLocks noGrp="1"/>
          </p:cNvSpPr>
          <p:nvPr>
            <p:ph type="subTitle" idx="1"/>
          </p:nvPr>
        </p:nvSpPr>
        <p:spPr>
          <a:xfrm>
            <a:off x="571472" y="2928934"/>
            <a:ext cx="7854696" cy="2928958"/>
          </a:xfrm>
        </p:spPr>
        <p:txBody>
          <a:bodyPr>
            <a:normAutofit fontScale="77500" lnSpcReduction="20000"/>
          </a:bodyPr>
          <a:lstStyle/>
          <a:p>
            <a:endParaRPr lang="de-DE" dirty="0" smtClean="0"/>
          </a:p>
          <a:p>
            <a:endParaRPr lang="de-DE" dirty="0" smtClean="0"/>
          </a:p>
          <a:p>
            <a:endParaRPr lang="de-DE" dirty="0" smtClean="0"/>
          </a:p>
          <a:p>
            <a:r>
              <a:rPr lang="de-DE" dirty="0" smtClean="0"/>
              <a:t>Johannes Köck </a:t>
            </a:r>
            <a:br>
              <a:rPr lang="de-DE" dirty="0" smtClean="0"/>
            </a:br>
            <a:r>
              <a:rPr lang="de-DE" dirty="0" smtClean="0">
                <a:hlinkClick r:id="rId2"/>
              </a:rPr>
              <a:t>koeck@mail.muni.cz</a:t>
            </a:r>
            <a:endParaRPr lang="de-DE" dirty="0" smtClean="0"/>
          </a:p>
          <a:p>
            <a:r>
              <a:rPr lang="de-DE" dirty="0" smtClean="0"/>
              <a:t>3. </a:t>
            </a:r>
            <a:r>
              <a:rPr lang="de-DE" dirty="0" smtClean="0"/>
              <a:t>Einheit</a:t>
            </a:r>
          </a:p>
          <a:p>
            <a:r>
              <a:rPr lang="de-DE" dirty="0" smtClean="0"/>
              <a:t>Wintersemester  2018 </a:t>
            </a:r>
          </a:p>
          <a:p>
            <a:r>
              <a:rPr lang="de-DE" dirty="0" smtClean="0"/>
              <a:t>  </a:t>
            </a:r>
            <a:br>
              <a:rPr lang="de-DE" dirty="0" smtClean="0"/>
            </a:br>
            <a:r>
              <a:rPr lang="de-DE" dirty="0" smtClean="0"/>
              <a:t/>
            </a:r>
            <a:br>
              <a:rPr lang="de-DE" dirty="0" smtClean="0"/>
            </a:br>
            <a:endParaRPr lang="de-DE" dirty="0" smtClean="0"/>
          </a:p>
          <a:p>
            <a:endParaRPr lang="de-DE" dirty="0"/>
          </a:p>
        </p:txBody>
      </p:sp>
      <p:pic>
        <p:nvPicPr>
          <p:cNvPr id="6146" name="Picture 2" descr="Bildergebnis für herzlich willkommen comic"/>
          <p:cNvPicPr>
            <a:picLocks noChangeAspect="1" noChangeArrowheads="1"/>
          </p:cNvPicPr>
          <p:nvPr/>
        </p:nvPicPr>
        <p:blipFill>
          <a:blip r:embed="rId3"/>
          <a:srcRect/>
          <a:stretch>
            <a:fillRect/>
          </a:stretch>
        </p:blipFill>
        <p:spPr bwMode="auto">
          <a:xfrm>
            <a:off x="0" y="3214662"/>
            <a:ext cx="4554173" cy="364333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571480"/>
            <a:ext cx="8229600" cy="5753120"/>
          </a:xfrm>
        </p:spPr>
        <p:txBody>
          <a:bodyPr>
            <a:normAutofit fontScale="47500" lnSpcReduction="20000"/>
          </a:bodyPr>
          <a:lstStyle/>
          <a:p>
            <a:endParaRPr lang="de-DE" sz="4500" dirty="0" smtClean="0"/>
          </a:p>
          <a:p>
            <a:endParaRPr lang="de-DE" sz="4500" dirty="0" smtClean="0"/>
          </a:p>
          <a:p>
            <a:r>
              <a:rPr lang="de-DE" sz="5100" dirty="0" smtClean="0"/>
              <a:t>Definition </a:t>
            </a:r>
            <a:r>
              <a:rPr lang="de-DE" sz="5100" b="1" dirty="0" smtClean="0"/>
              <a:t>amtlich deutschsprachige Region:</a:t>
            </a:r>
            <a:r>
              <a:rPr lang="de-DE" sz="5100" dirty="0" smtClean="0"/>
              <a:t> „Dieser Begriff wird als Ersatz für den Begriff ‚deutschsprachige Länder‘ verwendet, der zwar verbreitet, aber nicht zutreffend ist. Damit soll auf das Spannungsverhältnis zwischen amtlicher Einsprachigkeit im Deutschen und faktischer Mehrsprachigkeit des Alltags aufmerksam gemacht werden. Da allerdings die adressierten Staaten als Amtssprache nicht nur  Deutsch haben, ist der Begriff ‚Land‘ durch ‚Region’ ersetzt.</a:t>
            </a:r>
          </a:p>
          <a:p>
            <a:pPr>
              <a:buNone/>
            </a:pPr>
            <a:r>
              <a:rPr lang="de-DE" sz="5100" dirty="0" smtClean="0"/>
              <a:t>“ (</a:t>
            </a:r>
            <a:r>
              <a:rPr lang="de-DE" sz="5100" dirty="0" err="1" smtClean="0"/>
              <a:t>Dirim</a:t>
            </a:r>
            <a:r>
              <a:rPr lang="de-DE" sz="5100" dirty="0" smtClean="0"/>
              <a:t> 2015: 26)</a:t>
            </a:r>
          </a:p>
          <a:p>
            <a:pPr>
              <a:buNone/>
            </a:pPr>
            <a:endParaRPr lang="de-DE" sz="3600" dirty="0" smtClean="0"/>
          </a:p>
          <a:p>
            <a:pPr>
              <a:buNone/>
            </a:pPr>
            <a:endParaRPr lang="de-DE" sz="3600" dirty="0" smtClean="0"/>
          </a:p>
          <a:p>
            <a:pPr>
              <a:buNone/>
            </a:pPr>
            <a:r>
              <a:rPr lang="de-DE" dirty="0" smtClean="0"/>
              <a:t>.</a:t>
            </a:r>
          </a:p>
          <a:p>
            <a:pPr>
              <a:buNone/>
            </a:pPr>
            <a:r>
              <a:rPr lang="de-DE" dirty="0" smtClean="0"/>
              <a:t> Quelle: </a:t>
            </a:r>
            <a:r>
              <a:rPr lang="de-DE" dirty="0" err="1" smtClean="0"/>
              <a:t>Dirim</a:t>
            </a:r>
            <a:r>
              <a:rPr lang="de-DE" dirty="0" smtClean="0"/>
              <a:t>, </a:t>
            </a:r>
            <a:r>
              <a:rPr lang="de-DE" dirty="0" err="1" smtClean="0"/>
              <a:t>İnci</a:t>
            </a:r>
            <a:r>
              <a:rPr lang="de-DE" dirty="0" smtClean="0"/>
              <a:t> (2015): Umgang mit migrationsbedingter Mehrsprachigkeit in der schulischen Bildung. In: Leiprecht, Rudolf &amp; Anja Steinbach (Hrsg.): Schule in der Migrationsgesellschaft. Ein Handbuch. Band 2: Sprache –Rassismus-Professionalität. </a:t>
            </a:r>
            <a:r>
              <a:rPr lang="de-DE" dirty="0" err="1" smtClean="0"/>
              <a:t>Schwalbach</a:t>
            </a:r>
            <a:r>
              <a:rPr lang="de-DE" dirty="0" smtClean="0"/>
              <a:t> Ts. (Debus Pädagogik), S. 25-48.</a:t>
            </a:r>
          </a:p>
          <a:p>
            <a:pPr>
              <a:buNone/>
            </a:pPr>
            <a:r>
              <a:rPr lang="de-DE" dirty="0" smtClean="0"/>
              <a:t> </a:t>
            </a:r>
          </a:p>
          <a:p>
            <a:endParaRPr lang="de-D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ist Landeskunde?</a:t>
            </a:r>
            <a:endParaRPr lang="de-DE" dirty="0"/>
          </a:p>
        </p:txBody>
      </p:sp>
      <p:sp>
        <p:nvSpPr>
          <p:cNvPr id="3" name="Inhaltsplatzhalter 2"/>
          <p:cNvSpPr>
            <a:spLocks noGrp="1"/>
          </p:cNvSpPr>
          <p:nvPr>
            <p:ph idx="1"/>
          </p:nvPr>
        </p:nvSpPr>
        <p:spPr/>
        <p:txBody>
          <a:bodyPr>
            <a:normAutofit/>
          </a:bodyPr>
          <a:lstStyle/>
          <a:p>
            <a:pPr lvl="0"/>
            <a:r>
              <a:rPr lang="de-DE" dirty="0" smtClean="0"/>
              <a:t>„Der Begriff</a:t>
            </a:r>
            <a:r>
              <a:rPr lang="de-DE" b="1" dirty="0" smtClean="0"/>
              <a:t> Landeskunde</a:t>
            </a:r>
            <a:r>
              <a:rPr lang="de-DE" dirty="0" smtClean="0"/>
              <a:t> fasst verschiedene </a:t>
            </a:r>
            <a:r>
              <a:rPr lang="de-DE" b="1" dirty="0" smtClean="0"/>
              <a:t>Forschungsansätze </a:t>
            </a:r>
            <a:r>
              <a:rPr lang="de-DE" dirty="0" smtClean="0"/>
              <a:t>und </a:t>
            </a:r>
            <a:r>
              <a:rPr lang="de-DE" b="1" dirty="0" smtClean="0"/>
              <a:t>Lehrkonzepte </a:t>
            </a:r>
            <a:r>
              <a:rPr lang="de-DE" dirty="0" smtClean="0"/>
              <a:t>zusammen,  die sich mit </a:t>
            </a:r>
            <a:r>
              <a:rPr lang="de-DE" b="1" dirty="0" err="1" smtClean="0"/>
              <a:t>landes</a:t>
            </a:r>
            <a:r>
              <a:rPr lang="de-DE" b="1" dirty="0" smtClean="0"/>
              <a:t>- und kulturspezifischen Inhalten </a:t>
            </a:r>
            <a:r>
              <a:rPr lang="de-DE" dirty="0" smtClean="0"/>
              <a:t>des Deutschunterrichts sowie </a:t>
            </a:r>
            <a:r>
              <a:rPr lang="de-DE" b="1" dirty="0" smtClean="0"/>
              <a:t>Methoden </a:t>
            </a:r>
            <a:r>
              <a:rPr lang="de-DE" dirty="0" smtClean="0"/>
              <a:t>und </a:t>
            </a:r>
            <a:r>
              <a:rPr lang="de-DE" b="1" dirty="0" smtClean="0"/>
              <a:t>Strategien </a:t>
            </a:r>
            <a:r>
              <a:rPr lang="de-DE" dirty="0" smtClean="0"/>
              <a:t>ihrer </a:t>
            </a:r>
            <a:r>
              <a:rPr lang="de-DE" b="1" dirty="0" smtClean="0"/>
              <a:t>Darstellung, Vermittlung, Aneignung und Anwendung </a:t>
            </a:r>
            <a:r>
              <a:rPr lang="de-DE" dirty="0" smtClean="0"/>
              <a:t>befassen (Rainer Bettermann in </a:t>
            </a:r>
            <a:r>
              <a:rPr lang="de-DE" dirty="0" err="1" smtClean="0"/>
              <a:t>Barkowski</a:t>
            </a:r>
            <a:r>
              <a:rPr lang="de-DE" dirty="0" smtClean="0"/>
              <a:t>/Krumm: </a:t>
            </a:r>
            <a:r>
              <a:rPr lang="de-DE" i="1" dirty="0" smtClean="0"/>
              <a:t>Fachlexikon Deutsch als Fremd- und Zweitsprache</a:t>
            </a:r>
            <a:r>
              <a:rPr lang="de-DE" dirty="0" smtClean="0"/>
              <a:t> 2010, 180). </a:t>
            </a:r>
            <a:br>
              <a:rPr lang="de-DE" dirty="0" smtClean="0"/>
            </a:br>
            <a:endParaRPr lang="de-D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71480"/>
            <a:ext cx="8229600" cy="928694"/>
          </a:xfrm>
        </p:spPr>
        <p:txBody>
          <a:bodyPr/>
          <a:lstStyle/>
          <a:p>
            <a:r>
              <a:rPr lang="de-DE" dirty="0" smtClean="0"/>
              <a:t>Terminologische Probleme</a:t>
            </a:r>
            <a:endParaRPr lang="de-DE" dirty="0"/>
          </a:p>
        </p:txBody>
      </p:sp>
      <p:sp>
        <p:nvSpPr>
          <p:cNvPr id="3" name="Inhaltsplatzhalter 2"/>
          <p:cNvSpPr>
            <a:spLocks noGrp="1"/>
          </p:cNvSpPr>
          <p:nvPr>
            <p:ph idx="1"/>
          </p:nvPr>
        </p:nvSpPr>
        <p:spPr>
          <a:xfrm>
            <a:off x="457200" y="1714488"/>
            <a:ext cx="8229600" cy="4610112"/>
          </a:xfrm>
        </p:spPr>
        <p:txBody>
          <a:bodyPr/>
          <a:lstStyle/>
          <a:p>
            <a:pPr lvl="0"/>
            <a:r>
              <a:rPr lang="de-DE" dirty="0" smtClean="0"/>
              <a:t>Umstrittener Begriff </a:t>
            </a:r>
          </a:p>
          <a:p>
            <a:pPr lvl="0"/>
            <a:r>
              <a:rPr lang="de-DE" dirty="0" smtClean="0"/>
              <a:t>Konsens darüber, dass fremdsprachige Fertigkeiten und Kenntnisse verknüpft sein müssen, mit inhaltlicher Beschäftigung der </a:t>
            </a:r>
            <a:r>
              <a:rPr lang="de-DE" b="1" dirty="0" smtClean="0"/>
              <a:t>Gesellschaft des Zielsprachenlandes,</a:t>
            </a:r>
            <a:r>
              <a:rPr lang="de-DE" dirty="0" smtClean="0"/>
              <a:t> ihrer </a:t>
            </a:r>
            <a:r>
              <a:rPr lang="de-DE" b="1" dirty="0" smtClean="0"/>
              <a:t>Geschichte</a:t>
            </a:r>
            <a:r>
              <a:rPr lang="de-DE" dirty="0" smtClean="0"/>
              <a:t> und </a:t>
            </a:r>
            <a:r>
              <a:rPr lang="de-DE" b="1" dirty="0" smtClean="0"/>
              <a:t>Kultur  </a:t>
            </a:r>
            <a:r>
              <a:rPr lang="de-DE" b="1" dirty="0" smtClean="0">
                <a:sym typeface="Wingdings"/>
              </a:rPr>
              <a:t></a:t>
            </a:r>
            <a:r>
              <a:rPr lang="de-DE" b="1" dirty="0" smtClean="0"/>
              <a:t> ABER: </a:t>
            </a:r>
            <a:r>
              <a:rPr lang="de-DE" dirty="0" smtClean="0"/>
              <a:t> Gegenstandsbestimmung kontrovers und sie hat sich häufig geändert (Schumann, 2010).</a:t>
            </a:r>
            <a:endParaRPr lang="de-DE" dirty="0"/>
          </a:p>
        </p:txBody>
      </p:sp>
      <p:pic>
        <p:nvPicPr>
          <p:cNvPr id="26626" name="Picture 2" descr="Bildergebnis für streit"/>
          <p:cNvPicPr>
            <a:picLocks noChangeAspect="1" noChangeArrowheads="1"/>
          </p:cNvPicPr>
          <p:nvPr/>
        </p:nvPicPr>
        <p:blipFill>
          <a:blip r:embed="rId2"/>
          <a:srcRect/>
          <a:stretch>
            <a:fillRect/>
          </a:stretch>
        </p:blipFill>
        <p:spPr bwMode="auto">
          <a:xfrm>
            <a:off x="4572000" y="4229100"/>
            <a:ext cx="4572000" cy="26289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85794"/>
            <a:ext cx="8229600" cy="5538806"/>
          </a:xfrm>
        </p:spPr>
        <p:txBody>
          <a:bodyPr/>
          <a:lstStyle/>
          <a:p>
            <a:pPr lvl="0"/>
            <a:r>
              <a:rPr lang="de-DE" b="1" dirty="0" smtClean="0"/>
              <a:t>Terminologischer Streit: </a:t>
            </a:r>
            <a:r>
              <a:rPr lang="de-DE" dirty="0" smtClean="0"/>
              <a:t>Schwierigkeit begrifflicher Bestimmung </a:t>
            </a:r>
            <a:r>
              <a:rPr lang="de-DE" dirty="0" smtClean="0">
                <a:sym typeface="Wingdings"/>
              </a:rPr>
              <a:t></a:t>
            </a:r>
            <a:r>
              <a:rPr lang="de-DE" dirty="0" smtClean="0"/>
              <a:t> unterschiedliche Bezeichnungen gingen hervor, etwa: </a:t>
            </a:r>
          </a:p>
          <a:p>
            <a:pPr lvl="0"/>
            <a:r>
              <a:rPr lang="de-DE" dirty="0" smtClean="0"/>
              <a:t>Kulturstudien/Kulturkunde</a:t>
            </a:r>
          </a:p>
          <a:p>
            <a:pPr lvl="0"/>
            <a:r>
              <a:rPr lang="de-DE" dirty="0" smtClean="0"/>
              <a:t>Leutekunde </a:t>
            </a:r>
          </a:p>
          <a:p>
            <a:pPr lvl="0"/>
            <a:r>
              <a:rPr lang="de-DE" dirty="0" smtClean="0"/>
              <a:t>Landesstudien/Landeswissenschaft</a:t>
            </a:r>
          </a:p>
          <a:p>
            <a:pPr lvl="0"/>
            <a:r>
              <a:rPr lang="de-DE" dirty="0" smtClean="0"/>
              <a:t>Kulturwissenschaft/ Kultur- und Landeswissenschaft </a:t>
            </a:r>
          </a:p>
          <a:p>
            <a:pPr>
              <a:buNone/>
            </a:pPr>
            <a:endParaRPr lang="de-DE" dirty="0"/>
          </a:p>
        </p:txBody>
      </p:sp>
      <p:pic>
        <p:nvPicPr>
          <p:cNvPr id="27650" name="Picture 2" descr="Bildergebnis für streit hund katze"/>
          <p:cNvPicPr>
            <a:picLocks noChangeAspect="1" noChangeArrowheads="1"/>
          </p:cNvPicPr>
          <p:nvPr/>
        </p:nvPicPr>
        <p:blipFill>
          <a:blip r:embed="rId2" cstate="print"/>
          <a:srcRect/>
          <a:stretch>
            <a:fillRect/>
          </a:stretch>
        </p:blipFill>
        <p:spPr bwMode="auto">
          <a:xfrm>
            <a:off x="4286248" y="4127448"/>
            <a:ext cx="4857752" cy="273055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000108"/>
            <a:ext cx="8229600" cy="5324492"/>
          </a:xfrm>
        </p:spPr>
        <p:txBody>
          <a:bodyPr>
            <a:normAutofit/>
          </a:bodyPr>
          <a:lstStyle/>
          <a:p>
            <a:pPr lvl="0"/>
            <a:r>
              <a:rPr lang="de-DE" b="1" dirty="0" smtClean="0"/>
              <a:t>Dennoch: </a:t>
            </a:r>
            <a:r>
              <a:rPr lang="de-DE" dirty="0" smtClean="0"/>
              <a:t>seit 1960-er Jahren Landeskunde der dominante Begriff  </a:t>
            </a:r>
            <a:r>
              <a:rPr lang="de-DE" dirty="0" smtClean="0">
                <a:sym typeface="Wingdings"/>
              </a:rPr>
              <a:t></a:t>
            </a:r>
            <a:r>
              <a:rPr lang="de-DE" dirty="0" smtClean="0"/>
              <a:t> in neueren Fachdebatten wird der Begriff Landeskunde außerdem im Zusammenhang mit Bezeichnungen wie: </a:t>
            </a:r>
            <a:r>
              <a:rPr lang="de-DE" i="1" dirty="0" smtClean="0"/>
              <a:t>interkulturell, pragmatisch, sozialwissenschaftlich, implizit, explizit</a:t>
            </a:r>
            <a:r>
              <a:rPr lang="de-DE" dirty="0" smtClean="0"/>
              <a:t> verknüpft.</a:t>
            </a:r>
          </a:p>
          <a:p>
            <a:pPr lvl="0"/>
            <a:r>
              <a:rPr lang="de-DE" b="1" dirty="0" smtClean="0"/>
              <a:t>International: </a:t>
            </a:r>
            <a:r>
              <a:rPr lang="de-DE" i="1" dirty="0" err="1" smtClean="0"/>
              <a:t>civilisation</a:t>
            </a:r>
            <a:r>
              <a:rPr lang="de-DE" i="1" dirty="0" smtClean="0"/>
              <a:t>, </a:t>
            </a:r>
            <a:r>
              <a:rPr lang="de-DE" i="1" dirty="0" err="1" smtClean="0"/>
              <a:t>culture</a:t>
            </a:r>
            <a:r>
              <a:rPr lang="de-DE" i="1" dirty="0" smtClean="0"/>
              <a:t> </a:t>
            </a:r>
            <a:r>
              <a:rPr lang="de-DE" i="1" dirty="0" err="1" smtClean="0"/>
              <a:t>pedagogy</a:t>
            </a:r>
            <a:r>
              <a:rPr lang="de-DE" i="1" dirty="0" smtClean="0"/>
              <a:t> </a:t>
            </a:r>
            <a:r>
              <a:rPr lang="de-DE" i="1" dirty="0" err="1" smtClean="0"/>
              <a:t>area</a:t>
            </a:r>
            <a:r>
              <a:rPr lang="de-DE" i="1" dirty="0" smtClean="0"/>
              <a:t> </a:t>
            </a:r>
            <a:r>
              <a:rPr lang="de-DE" i="1" dirty="0" err="1" smtClean="0"/>
              <a:t>or</a:t>
            </a:r>
            <a:r>
              <a:rPr lang="de-DE" i="1" dirty="0" smtClean="0"/>
              <a:t> </a:t>
            </a:r>
            <a:r>
              <a:rPr lang="de-DE" i="1" dirty="0" err="1" smtClean="0"/>
              <a:t>cultural</a:t>
            </a:r>
            <a:r>
              <a:rPr lang="de-DE" i="1" dirty="0" smtClean="0"/>
              <a:t> </a:t>
            </a:r>
            <a:r>
              <a:rPr lang="de-DE" i="1" dirty="0" err="1" smtClean="0"/>
              <a:t>studies</a:t>
            </a:r>
            <a:r>
              <a:rPr lang="de-DE" i="1" dirty="0" smtClean="0"/>
              <a:t>, </a:t>
            </a:r>
            <a:r>
              <a:rPr lang="de-DE" i="1" dirty="0" err="1" smtClean="0"/>
              <a:t>culture</a:t>
            </a:r>
            <a:r>
              <a:rPr lang="de-DE" i="1" dirty="0" smtClean="0"/>
              <a:t> </a:t>
            </a:r>
            <a:r>
              <a:rPr lang="de-DE" i="1" dirty="0" err="1" smtClean="0"/>
              <a:t>étrangère</a:t>
            </a:r>
            <a:r>
              <a:rPr lang="de-DE" i="1" dirty="0" smtClean="0"/>
              <a:t>, </a:t>
            </a:r>
            <a:r>
              <a:rPr lang="de-DE" i="1" dirty="0" err="1" smtClean="0"/>
              <a:t>realia</a:t>
            </a:r>
            <a:r>
              <a:rPr lang="de-DE" i="1" dirty="0" smtClean="0"/>
              <a:t>, </a:t>
            </a:r>
            <a:r>
              <a:rPr lang="de-DE" dirty="0" smtClean="0"/>
              <a:t>etc. </a:t>
            </a:r>
            <a:r>
              <a:rPr lang="de-DE" b="1" dirty="0" smtClean="0"/>
              <a:t>(lassen sich nicht einfach übersetzen, übertragen)</a:t>
            </a:r>
            <a:endParaRPr lang="de-DE" dirty="0" smtClean="0"/>
          </a:p>
          <a:p>
            <a:pPr lvl="0"/>
            <a:r>
              <a:rPr lang="de-DE" b="1" dirty="0" smtClean="0"/>
              <a:t>Fachliche Debatte: </a:t>
            </a:r>
            <a:r>
              <a:rPr lang="de-DE" dirty="0" smtClean="0"/>
              <a:t>Problem der Bezeichnung, Definition des Faches, Inhalte/Themen Methodik, Konzepte und Ansätze  </a:t>
            </a:r>
          </a:p>
          <a:p>
            <a:endParaRPr lang="de-D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Hausaufgabe </a:t>
            </a:r>
            <a:endParaRPr lang="de-DE" dirty="0"/>
          </a:p>
        </p:txBody>
      </p:sp>
      <p:sp>
        <p:nvSpPr>
          <p:cNvPr id="3" name="Inhaltsplatzhalter 2"/>
          <p:cNvSpPr>
            <a:spLocks noGrp="1"/>
          </p:cNvSpPr>
          <p:nvPr>
            <p:ph idx="1"/>
          </p:nvPr>
        </p:nvSpPr>
        <p:spPr/>
        <p:txBody>
          <a:bodyPr/>
          <a:lstStyle/>
          <a:p>
            <a:pPr>
              <a:buFont typeface="Wingdings" pitchFamily="2" charset="2"/>
              <a:buChar char="Ø"/>
            </a:pPr>
            <a:r>
              <a:rPr lang="de-DE" dirty="0" smtClean="0"/>
              <a:t>Erstellen Sie ein Exzerpt (1/2Seiten) zum Text „ABCD-Thesen “</a:t>
            </a:r>
          </a:p>
          <a:p>
            <a:pPr>
              <a:buFont typeface="Wingdings" pitchFamily="2" charset="2"/>
              <a:buChar char="Ø"/>
            </a:pPr>
            <a:endParaRPr lang="de-DE" dirty="0" smtClean="0"/>
          </a:p>
          <a:p>
            <a:pPr>
              <a:buFont typeface="Wingdings" pitchFamily="2" charset="2"/>
              <a:buChar char="Ø"/>
            </a:pPr>
            <a:r>
              <a:rPr lang="de-DE" dirty="0" smtClean="0"/>
              <a:t>Nehmen Sie 3 </a:t>
            </a:r>
            <a:r>
              <a:rPr lang="de-DE" dirty="0" err="1" smtClean="0"/>
              <a:t>gegenstände</a:t>
            </a:r>
            <a:r>
              <a:rPr lang="de-DE" dirty="0" smtClean="0"/>
              <a:t> (konkrete, visuelle) zum Thema Landeskunde in die nächste Einheit mit</a:t>
            </a:r>
          </a:p>
          <a:p>
            <a:pPr>
              <a:buNone/>
            </a:pPr>
            <a:endParaRPr lang="de-DE" dirty="0" smtClean="0"/>
          </a:p>
          <a:p>
            <a:pPr>
              <a:buNone/>
            </a:pPr>
            <a:endParaRPr lang="de-DE" dirty="0" smtClean="0"/>
          </a:p>
          <a:p>
            <a:pPr>
              <a:buNone/>
            </a:pPr>
            <a:endParaRPr lang="de-DE" dirty="0"/>
          </a:p>
        </p:txBody>
      </p:sp>
      <p:pic>
        <p:nvPicPr>
          <p:cNvPr id="1026" name="Picture 2" descr="Bildergebnis für hausaufgabe"/>
          <p:cNvPicPr>
            <a:picLocks noChangeAspect="1" noChangeArrowheads="1"/>
          </p:cNvPicPr>
          <p:nvPr/>
        </p:nvPicPr>
        <p:blipFill>
          <a:blip r:embed="rId2"/>
          <a:srcRect/>
          <a:stretch>
            <a:fillRect/>
          </a:stretch>
        </p:blipFill>
        <p:spPr bwMode="auto">
          <a:xfrm>
            <a:off x="2428860" y="4521992"/>
            <a:ext cx="4714908" cy="212171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Ausblick nächste Einheit</a:t>
            </a:r>
            <a:endParaRPr lang="de-DE" dirty="0"/>
          </a:p>
        </p:txBody>
      </p:sp>
      <p:sp>
        <p:nvSpPr>
          <p:cNvPr id="3" name="Inhaltsplatzhalter 2"/>
          <p:cNvSpPr>
            <a:spLocks noGrp="1"/>
          </p:cNvSpPr>
          <p:nvPr>
            <p:ph idx="1"/>
          </p:nvPr>
        </p:nvSpPr>
        <p:spPr/>
        <p:txBody>
          <a:bodyPr/>
          <a:lstStyle/>
          <a:p>
            <a:pPr>
              <a:buNone/>
            </a:pPr>
            <a:endParaRPr lang="de-DE" dirty="0"/>
          </a:p>
        </p:txBody>
      </p:sp>
      <p:pic>
        <p:nvPicPr>
          <p:cNvPr id="29698" name="Picture 2" descr="Bildergebnis für Evolution Bier"/>
          <p:cNvPicPr>
            <a:picLocks noChangeAspect="1" noChangeArrowheads="1"/>
          </p:cNvPicPr>
          <p:nvPr/>
        </p:nvPicPr>
        <p:blipFill>
          <a:blip r:embed="rId2" cstate="print"/>
          <a:srcRect/>
          <a:stretch>
            <a:fillRect/>
          </a:stretch>
        </p:blipFill>
        <p:spPr bwMode="auto">
          <a:xfrm>
            <a:off x="571472" y="2214554"/>
            <a:ext cx="7810500" cy="277177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u="sng" dirty="0" smtClean="0"/>
              <a:t>Geschichtlicher Überblick über landeskundliche Themen </a:t>
            </a:r>
            <a:endParaRPr lang="de-DE" dirty="0"/>
          </a:p>
        </p:txBody>
      </p:sp>
      <p:sp>
        <p:nvSpPr>
          <p:cNvPr id="3" name="Inhaltsplatzhalter 2"/>
          <p:cNvSpPr>
            <a:spLocks noGrp="1"/>
          </p:cNvSpPr>
          <p:nvPr>
            <p:ph idx="1"/>
          </p:nvPr>
        </p:nvSpPr>
        <p:spPr/>
        <p:txBody>
          <a:bodyPr>
            <a:normAutofit/>
          </a:bodyPr>
          <a:lstStyle/>
          <a:p>
            <a:pPr lvl="0"/>
            <a:r>
              <a:rPr lang="de-DE" b="1" dirty="0" smtClean="0"/>
              <a:t>Kultur </a:t>
            </a:r>
            <a:r>
              <a:rPr lang="de-DE" dirty="0" smtClean="0"/>
              <a:t>im 19. Jahrhundert Synonym für Literatur, Kunst, Philosophie. </a:t>
            </a:r>
            <a:r>
              <a:rPr lang="de-DE" b="1" dirty="0" smtClean="0"/>
              <a:t>Kulturkunde </a:t>
            </a:r>
            <a:r>
              <a:rPr lang="de-DE" dirty="0" smtClean="0"/>
              <a:t>als Auseinandersetzung mit den „schönen Künsten“</a:t>
            </a:r>
          </a:p>
          <a:p>
            <a:pPr lvl="0"/>
            <a:r>
              <a:rPr lang="de-DE" b="1" dirty="0" smtClean="0"/>
              <a:t>Realienkunde </a:t>
            </a:r>
            <a:r>
              <a:rPr lang="de-DE" dirty="0" smtClean="0"/>
              <a:t>entstand mit der deutschen Reichsgründung 1871. </a:t>
            </a:r>
            <a:r>
              <a:rPr lang="de-DE" b="1" dirty="0" smtClean="0"/>
              <a:t>Ziel: Lernende </a:t>
            </a:r>
            <a:r>
              <a:rPr lang="de-DE" dirty="0" smtClean="0"/>
              <a:t>über Realien anderer Länder aufklären </a:t>
            </a:r>
            <a:r>
              <a:rPr lang="de-DE" dirty="0" smtClean="0">
                <a:sym typeface="Wingdings"/>
              </a:rPr>
              <a:t></a:t>
            </a:r>
            <a:r>
              <a:rPr lang="de-DE" dirty="0" smtClean="0"/>
              <a:t> enzyklopädisches Wissen über politische, geographische, wirtschaftliche geschichtliche Fakten.</a:t>
            </a:r>
          </a:p>
          <a:p>
            <a:pPr>
              <a:buNone/>
            </a:pPr>
            <a:endParaRPr lang="de-D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928670"/>
            <a:ext cx="8229600" cy="5395930"/>
          </a:xfrm>
        </p:spPr>
        <p:txBody>
          <a:bodyPr/>
          <a:lstStyle/>
          <a:p>
            <a:pPr lvl="0"/>
            <a:r>
              <a:rPr lang="de-DE" dirty="0" smtClean="0"/>
              <a:t>Erst im</a:t>
            </a:r>
            <a:r>
              <a:rPr lang="de-DE" b="1" dirty="0" smtClean="0"/>
              <a:t> Zweiten Weltkrieg </a:t>
            </a:r>
            <a:r>
              <a:rPr lang="de-DE" dirty="0" smtClean="0"/>
              <a:t>Wandlung zur</a:t>
            </a:r>
            <a:r>
              <a:rPr lang="de-DE" b="1" dirty="0" smtClean="0"/>
              <a:t> nationalistischen Wesenskunde </a:t>
            </a:r>
            <a:r>
              <a:rPr lang="de-DE" b="1" dirty="0" smtClean="0">
                <a:sym typeface="Wingdings"/>
              </a:rPr>
              <a:t></a:t>
            </a:r>
            <a:r>
              <a:rPr lang="de-DE" b="1" dirty="0" smtClean="0"/>
              <a:t> </a:t>
            </a:r>
            <a:r>
              <a:rPr lang="de-DE" dirty="0" smtClean="0"/>
              <a:t>nationalistische, völkische Verklärung. </a:t>
            </a:r>
            <a:r>
              <a:rPr lang="de-DE" b="1" dirty="0" smtClean="0"/>
              <a:t>Kritik an Realienkunde:</a:t>
            </a:r>
            <a:r>
              <a:rPr lang="de-DE" dirty="0" smtClean="0"/>
              <a:t> Nicht hilfreich im Kampf gegen den „Feind“.</a:t>
            </a:r>
          </a:p>
          <a:p>
            <a:pPr lvl="0"/>
            <a:r>
              <a:rPr lang="de-DE" b="1" dirty="0" smtClean="0"/>
              <a:t>Kulturkunde und Realienkunde </a:t>
            </a:r>
            <a:r>
              <a:rPr lang="de-DE" dirty="0" smtClean="0"/>
              <a:t>als Beispiele für ideologischen Missbrauch von Landeskunde </a:t>
            </a:r>
          </a:p>
          <a:p>
            <a:pPr>
              <a:buNone/>
            </a:pPr>
            <a:endParaRPr lang="de-DE" dirty="0"/>
          </a:p>
        </p:txBody>
      </p:sp>
      <p:pic>
        <p:nvPicPr>
          <p:cNvPr id="1026" name="Picture 2" descr="http://www.bpb.de/cache/images/6/204576-3x2-original.jpg?18E79"/>
          <p:cNvPicPr>
            <a:picLocks noChangeAspect="1" noChangeArrowheads="1"/>
          </p:cNvPicPr>
          <p:nvPr/>
        </p:nvPicPr>
        <p:blipFill>
          <a:blip r:embed="rId2"/>
          <a:srcRect/>
          <a:stretch>
            <a:fillRect/>
          </a:stretch>
        </p:blipFill>
        <p:spPr bwMode="auto">
          <a:xfrm>
            <a:off x="2786050" y="3929066"/>
            <a:ext cx="4393401" cy="292893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000108"/>
            <a:ext cx="8229600" cy="5324492"/>
          </a:xfrm>
        </p:spPr>
        <p:txBody>
          <a:bodyPr/>
          <a:lstStyle/>
          <a:p>
            <a:pPr lvl="0"/>
            <a:r>
              <a:rPr lang="de-DE" dirty="0" smtClean="0"/>
              <a:t>Beim </a:t>
            </a:r>
            <a:r>
              <a:rPr lang="de-DE" b="1" dirty="0" smtClean="0"/>
              <a:t>Überblick </a:t>
            </a:r>
            <a:r>
              <a:rPr lang="de-DE" dirty="0" smtClean="0"/>
              <a:t>über landeskundliche Ansätze seit den 1960er-Jahren beziehe ich mich auf Weinmann/</a:t>
            </a:r>
            <a:r>
              <a:rPr lang="de-DE" dirty="0" err="1" smtClean="0"/>
              <a:t>Hosch</a:t>
            </a:r>
            <a:r>
              <a:rPr lang="de-DE" dirty="0" smtClean="0"/>
              <a:t> (1995). Natürlich handelt es sich um ein Schema, in der Praxis gibt es „Mischformen“ und die in Ansätze kaum in ihrer „Reinform“. Diese unterscheiden zwischen:</a:t>
            </a:r>
          </a:p>
          <a:p>
            <a:pPr lvl="0"/>
            <a:r>
              <a:rPr lang="de-DE" b="1" dirty="0" smtClean="0"/>
              <a:t>Kognitiver (Faktischer) Landeskunde </a:t>
            </a:r>
            <a:endParaRPr lang="de-DE" dirty="0" smtClean="0"/>
          </a:p>
          <a:p>
            <a:pPr lvl="0"/>
            <a:r>
              <a:rPr lang="de-DE" b="1" dirty="0" smtClean="0"/>
              <a:t>Kommunikativer Landeskunde </a:t>
            </a:r>
            <a:endParaRPr lang="de-DE" dirty="0" smtClean="0"/>
          </a:p>
          <a:p>
            <a:pPr lvl="0"/>
            <a:r>
              <a:rPr lang="de-DE" b="1" dirty="0" smtClean="0"/>
              <a:t>Interkultureller Landeskunde </a:t>
            </a:r>
            <a:endParaRPr lang="de-DE" dirty="0" smtClean="0"/>
          </a:p>
          <a:p>
            <a:r>
              <a:rPr lang="de-DE" dirty="0" smtClean="0"/>
              <a:t>Auf den später folgenden </a:t>
            </a:r>
            <a:r>
              <a:rPr lang="de-DE" b="1" dirty="0" smtClean="0"/>
              <a:t>kulturwissenschaftlichen Ansatz</a:t>
            </a:r>
            <a:r>
              <a:rPr lang="de-DE" dirty="0" smtClean="0"/>
              <a:t> wird im Rahmen der </a:t>
            </a:r>
            <a:r>
              <a:rPr lang="de-DE" b="1" dirty="0" err="1" smtClean="0"/>
              <a:t>Altmayer</a:t>
            </a:r>
            <a:r>
              <a:rPr lang="de-DE" b="1" dirty="0" smtClean="0"/>
              <a:t>-Texte</a:t>
            </a:r>
            <a:r>
              <a:rPr lang="de-DE" dirty="0" smtClean="0"/>
              <a:t> eingegangen werden</a:t>
            </a:r>
            <a:endParaRPr lang="de-D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Stille Gruppenarbeit</a:t>
            </a:r>
            <a:endParaRPr lang="de-DE" dirty="0"/>
          </a:p>
        </p:txBody>
      </p:sp>
      <p:sp>
        <p:nvSpPr>
          <p:cNvPr id="3" name="Inhaltsplatzhalter 2"/>
          <p:cNvSpPr>
            <a:spLocks noGrp="1"/>
          </p:cNvSpPr>
          <p:nvPr>
            <p:ph idx="1"/>
          </p:nvPr>
        </p:nvSpPr>
        <p:spPr/>
        <p:txBody>
          <a:bodyPr/>
          <a:lstStyle/>
          <a:p>
            <a:pPr>
              <a:buFont typeface="Wingdings" pitchFamily="2" charset="2"/>
              <a:buChar char="Ø"/>
            </a:pPr>
            <a:r>
              <a:rPr lang="de-DE" dirty="0" smtClean="0"/>
              <a:t> Was verbindet ihr mit dem Terminus „Land/Landeskunde“?</a:t>
            </a:r>
          </a:p>
          <a:p>
            <a:pPr>
              <a:buFont typeface="Wingdings" pitchFamily="2" charset="2"/>
              <a:buChar char="Ø"/>
            </a:pPr>
            <a:r>
              <a:rPr lang="de-DE" dirty="0" smtClean="0"/>
              <a:t>Was alles ist Landeskunde?</a:t>
            </a:r>
          </a:p>
          <a:p>
            <a:pPr>
              <a:buFont typeface="Wingdings" pitchFamily="2" charset="2"/>
              <a:buChar char="Ø"/>
            </a:pPr>
            <a:r>
              <a:rPr lang="de-DE" dirty="0" smtClean="0"/>
              <a:t>Welche Erfahrungen (Studium/Schule habt ihr mit der „Landeskunde“)?</a:t>
            </a:r>
          </a:p>
          <a:p>
            <a:pPr>
              <a:buFont typeface="Wingdings" pitchFamily="2" charset="2"/>
              <a:buChar char="Ø"/>
            </a:pPr>
            <a:r>
              <a:rPr lang="de-DE" dirty="0" smtClean="0"/>
              <a:t>Warum könnte der Begriff „Landeskunde“ vielleicht „ungünstig“ sein</a:t>
            </a:r>
          </a:p>
          <a:p>
            <a:pPr>
              <a:buFont typeface="Wingdings" pitchFamily="2" charset="2"/>
              <a:buChar char="Ø"/>
            </a:pPr>
            <a:r>
              <a:rPr lang="de-DE" dirty="0" smtClean="0"/>
              <a:t>Ihr schreibt Punkte  auf und kommentiert  diese, es wird NICHT gesprochen </a:t>
            </a:r>
            <a:endParaRPr lang="de-DE" dirty="0"/>
          </a:p>
        </p:txBody>
      </p:sp>
      <p:pic>
        <p:nvPicPr>
          <p:cNvPr id="7170" name="Picture 2" descr="Bildergebnis für unterricht"/>
          <p:cNvPicPr>
            <a:picLocks noChangeAspect="1" noChangeArrowheads="1"/>
          </p:cNvPicPr>
          <p:nvPr/>
        </p:nvPicPr>
        <p:blipFill>
          <a:blip r:embed="rId2" cstate="print"/>
          <a:srcRect/>
          <a:stretch>
            <a:fillRect/>
          </a:stretch>
        </p:blipFill>
        <p:spPr bwMode="auto">
          <a:xfrm>
            <a:off x="6406929" y="0"/>
            <a:ext cx="2737071" cy="192058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928670"/>
            <a:ext cx="8229600" cy="5395930"/>
          </a:xfrm>
        </p:spPr>
        <p:txBody>
          <a:bodyPr>
            <a:normAutofit/>
          </a:bodyPr>
          <a:lstStyle/>
          <a:p>
            <a:pPr>
              <a:buNone/>
            </a:pPr>
            <a:r>
              <a:rPr lang="de-DE" b="1" u="sng" dirty="0" smtClean="0"/>
              <a:t>Kognitiver/Faktischer Ansatz </a:t>
            </a:r>
            <a:endParaRPr lang="de-DE" dirty="0" smtClean="0"/>
          </a:p>
          <a:p>
            <a:r>
              <a:rPr lang="de-DE" b="1" dirty="0" smtClean="0"/>
              <a:t>Lernziele: </a:t>
            </a:r>
            <a:r>
              <a:rPr lang="de-DE" dirty="0" smtClean="0"/>
              <a:t>Vermittlung von Wissen in Form von Daten, Fakten und Zahlen</a:t>
            </a:r>
          </a:p>
          <a:p>
            <a:r>
              <a:rPr lang="de-DE" b="1" dirty="0" smtClean="0"/>
              <a:t>Themen:</a:t>
            </a:r>
            <a:r>
              <a:rPr lang="de-DE" dirty="0" smtClean="0"/>
              <a:t> Geographie, Geschichte, Politik, Wissenschaft</a:t>
            </a:r>
          </a:p>
          <a:p>
            <a:r>
              <a:rPr lang="de-DE" b="1" dirty="0" smtClean="0"/>
              <a:t>Didaktischer Ort: </a:t>
            </a:r>
            <a:r>
              <a:rPr lang="de-DE" dirty="0" smtClean="0"/>
              <a:t>eigenes Fach, nicht in den Sprachunterricht integriert</a:t>
            </a:r>
          </a:p>
          <a:p>
            <a:r>
              <a:rPr lang="de-DE" b="1" dirty="0" smtClean="0"/>
              <a:t>Verhältnis zum Sprachenlernen:</a:t>
            </a:r>
            <a:r>
              <a:rPr lang="de-DE" dirty="0" smtClean="0"/>
              <a:t> dem sprachlichen lernen nachgeordnet</a:t>
            </a:r>
          </a:p>
          <a:p>
            <a:pPr>
              <a:buNone/>
            </a:pPr>
            <a:endParaRPr lang="de-DE" dirty="0"/>
          </a:p>
        </p:txBody>
      </p:sp>
      <p:pic>
        <p:nvPicPr>
          <p:cNvPr id="12290" name="Picture 2" descr="Bildergebnis für kognitiv"/>
          <p:cNvPicPr>
            <a:picLocks noChangeAspect="1" noChangeArrowheads="1"/>
          </p:cNvPicPr>
          <p:nvPr/>
        </p:nvPicPr>
        <p:blipFill>
          <a:blip r:embed="rId2"/>
          <a:srcRect/>
          <a:stretch>
            <a:fillRect/>
          </a:stretch>
        </p:blipFill>
        <p:spPr bwMode="auto">
          <a:xfrm>
            <a:off x="5719292" y="4572008"/>
            <a:ext cx="3424707" cy="228599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000108"/>
            <a:ext cx="8229600" cy="5324492"/>
          </a:xfrm>
        </p:spPr>
        <p:txBody>
          <a:bodyPr/>
          <a:lstStyle/>
          <a:p>
            <a:r>
              <a:rPr lang="de-DE" b="1" dirty="0" smtClean="0"/>
              <a:t>Medien/Materialien: </a:t>
            </a:r>
            <a:r>
              <a:rPr lang="de-DE" dirty="0" smtClean="0"/>
              <a:t>Sachtexte, Schulbücher, Bilder, Statistiken, Tabellen</a:t>
            </a:r>
          </a:p>
          <a:p>
            <a:r>
              <a:rPr lang="de-DE" b="1" dirty="0" smtClean="0"/>
              <a:t>Unterrichtssprache:</a:t>
            </a:r>
            <a:r>
              <a:rPr lang="de-DE" dirty="0" smtClean="0"/>
              <a:t> Fremdsprache </a:t>
            </a:r>
          </a:p>
          <a:p>
            <a:r>
              <a:rPr lang="de-DE" b="1" dirty="0" smtClean="0"/>
              <a:t>Kritik:</a:t>
            </a:r>
            <a:r>
              <a:rPr lang="de-DE" dirty="0" smtClean="0"/>
              <a:t> enzyklopädischer Anspruch, Abhängigkeit von den Bezugswissenschaften, Unmöglichkeit kompletten faktischen Wissens, Themenauswahl, mangelnder Praxisbezug, fehlende Integration in das Sprachlernen, kein </a:t>
            </a:r>
            <a:r>
              <a:rPr lang="de-DE" dirty="0" err="1" smtClean="0"/>
              <a:t>lerner_innenzentrierter</a:t>
            </a:r>
            <a:r>
              <a:rPr lang="de-DE" dirty="0" smtClean="0"/>
              <a:t> Ansatz,  Stereotypisierung, deklaratives Wissen, kann nur bei fortgeschrittenen Lerner angewendet werden</a:t>
            </a:r>
          </a:p>
          <a:p>
            <a:pPr>
              <a:buNone/>
            </a:pPr>
            <a:endParaRPr lang="de-DE"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000108"/>
            <a:ext cx="8229600" cy="5324492"/>
          </a:xfrm>
        </p:spPr>
        <p:txBody>
          <a:bodyPr>
            <a:normAutofit/>
          </a:bodyPr>
          <a:lstStyle/>
          <a:p>
            <a:pPr>
              <a:buNone/>
            </a:pPr>
            <a:r>
              <a:rPr lang="de-DE" b="1" u="sng" dirty="0" smtClean="0"/>
              <a:t> Kommunikativer Ansatz </a:t>
            </a:r>
            <a:endParaRPr lang="de-DE" dirty="0" smtClean="0"/>
          </a:p>
          <a:p>
            <a:r>
              <a:rPr lang="de-DE" b="1" dirty="0" smtClean="0"/>
              <a:t>Lernziele: </a:t>
            </a:r>
            <a:r>
              <a:rPr lang="de-DE" dirty="0" smtClean="0"/>
              <a:t>Entwicklung der kommunikativen Kompetenz; Landeskunde im Dienste des sprachlichen Handelns</a:t>
            </a:r>
          </a:p>
          <a:p>
            <a:r>
              <a:rPr lang="de-DE" b="1" dirty="0" smtClean="0"/>
              <a:t>Themen/Inhalte: </a:t>
            </a:r>
            <a:r>
              <a:rPr lang="de-DE" dirty="0" smtClean="0"/>
              <a:t>Themenbereiche, die relevant sind für die Alltagskommunikation</a:t>
            </a:r>
            <a:r>
              <a:rPr lang="de-DE" b="1" dirty="0" smtClean="0"/>
              <a:t>, </a:t>
            </a:r>
            <a:r>
              <a:rPr lang="de-DE" dirty="0" smtClean="0"/>
              <a:t>Kultur</a:t>
            </a:r>
          </a:p>
          <a:p>
            <a:r>
              <a:rPr lang="de-DE" b="1" dirty="0" smtClean="0"/>
              <a:t>Didaktischer Ort:</a:t>
            </a:r>
            <a:r>
              <a:rPr lang="de-DE" dirty="0" smtClean="0"/>
              <a:t> Von Anfang an in den Fremdsprachenunterricht einbezogen </a:t>
            </a:r>
          </a:p>
          <a:p>
            <a:r>
              <a:rPr lang="de-DE" b="1" dirty="0" smtClean="0"/>
              <a:t>Verhältnis zum Sprachenlernen:</a:t>
            </a:r>
            <a:r>
              <a:rPr lang="de-DE" dirty="0" smtClean="0"/>
              <a:t> Im Dienst einer adäquaten Sprachvermittlung- und Verwendung </a:t>
            </a:r>
          </a:p>
          <a:p>
            <a:pPr>
              <a:buNone/>
            </a:pPr>
            <a:endParaRPr lang="de-DE" dirty="0"/>
          </a:p>
        </p:txBody>
      </p:sp>
      <p:pic>
        <p:nvPicPr>
          <p:cNvPr id="11266" name="Picture 2" descr="Bildergebnis für kommunikativ"/>
          <p:cNvPicPr>
            <a:picLocks noChangeAspect="1" noChangeArrowheads="1"/>
          </p:cNvPicPr>
          <p:nvPr/>
        </p:nvPicPr>
        <p:blipFill>
          <a:blip r:embed="rId2" cstate="print"/>
          <a:srcRect/>
          <a:stretch>
            <a:fillRect/>
          </a:stretch>
        </p:blipFill>
        <p:spPr bwMode="auto">
          <a:xfrm>
            <a:off x="6929454" y="-214338"/>
            <a:ext cx="2214546" cy="147497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857232"/>
            <a:ext cx="8229600" cy="5467368"/>
          </a:xfrm>
        </p:spPr>
        <p:txBody>
          <a:bodyPr/>
          <a:lstStyle/>
          <a:p>
            <a:r>
              <a:rPr lang="de-DE" b="1" dirty="0" smtClean="0"/>
              <a:t>Unterrichtssprache:</a:t>
            </a:r>
            <a:r>
              <a:rPr lang="de-DE" dirty="0" smtClean="0"/>
              <a:t> Fremdsprache </a:t>
            </a:r>
          </a:p>
          <a:p>
            <a:r>
              <a:rPr lang="de-DE" b="1" dirty="0" smtClean="0"/>
              <a:t>Medien/Materialien:</a:t>
            </a:r>
            <a:r>
              <a:rPr lang="de-DE" dirty="0" smtClean="0"/>
              <a:t> Kochrezepte, Fahrpläne, Speisekarten, Anzeigen, Plakate, Werbetexte, etc. </a:t>
            </a:r>
          </a:p>
          <a:p>
            <a:r>
              <a:rPr lang="de-DE" b="1" dirty="0" smtClean="0"/>
              <a:t>Kritik:</a:t>
            </a:r>
            <a:r>
              <a:rPr lang="de-DE" dirty="0" smtClean="0"/>
              <a:t> problematischer Totalitätsanspruch, problematischer Universalitätsanspruch, Reduzierung auf bestimmte (Sprech)Absichten, Stereotypisierungsgefahr, </a:t>
            </a:r>
            <a:r>
              <a:rPr lang="de-DE" dirty="0" err="1" smtClean="0"/>
              <a:t>germanozentrische</a:t>
            </a:r>
            <a:r>
              <a:rPr lang="de-DE" dirty="0" smtClean="0"/>
              <a:t> Perspektive, keine Möglichkeit zur freien Themenwahl, keine Berücksichtigung unterschiedlicher Bedürfnisse (Erst- und Zweitsprachen), Ausklammerung der Erstsprache</a:t>
            </a:r>
          </a:p>
          <a:p>
            <a:pPr>
              <a:buNone/>
            </a:pPr>
            <a:endParaRPr lang="de-DE"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14356"/>
            <a:ext cx="8229600" cy="5610244"/>
          </a:xfrm>
        </p:spPr>
        <p:txBody>
          <a:bodyPr>
            <a:normAutofit/>
          </a:bodyPr>
          <a:lstStyle/>
          <a:p>
            <a:pPr>
              <a:buNone/>
            </a:pPr>
            <a:r>
              <a:rPr lang="de-DE" b="1" dirty="0" smtClean="0"/>
              <a:t>Interkultureller Ansatz </a:t>
            </a:r>
            <a:endParaRPr lang="de-DE" dirty="0" smtClean="0"/>
          </a:p>
          <a:p>
            <a:pPr>
              <a:buNone/>
            </a:pPr>
            <a:endParaRPr lang="de-DE" dirty="0" smtClean="0"/>
          </a:p>
          <a:p>
            <a:r>
              <a:rPr lang="de-DE" b="1" dirty="0" smtClean="0"/>
              <a:t>Lernziele: </a:t>
            </a:r>
            <a:r>
              <a:rPr lang="de-DE" dirty="0" smtClean="0"/>
              <a:t>Toleranzentwicklung, Abbau von Vorurteilen, Auseinandersetzung mit einer „fremden“ Kultur als Mögl. Zum </a:t>
            </a:r>
            <a:r>
              <a:rPr lang="de-DE" dirty="0" err="1" smtClean="0"/>
              <a:t>Empathiewechsel</a:t>
            </a:r>
            <a:r>
              <a:rPr lang="de-DE" dirty="0" smtClean="0"/>
              <a:t> </a:t>
            </a:r>
            <a:r>
              <a:rPr lang="de-DE" dirty="0" smtClean="0">
                <a:sym typeface="Wingdings"/>
              </a:rPr>
              <a:t></a:t>
            </a:r>
            <a:r>
              <a:rPr lang="de-DE" dirty="0" smtClean="0"/>
              <a:t> Landeskund als Verstehen des „Eigenen“ und des „Fremden“ (Dichotomie „Eigen“ vs. „Fremd“)</a:t>
            </a:r>
          </a:p>
          <a:p>
            <a:r>
              <a:rPr lang="de-DE" b="1" dirty="0" smtClean="0"/>
              <a:t>Themen/Inhalte:</a:t>
            </a:r>
            <a:r>
              <a:rPr lang="de-DE" dirty="0" smtClean="0"/>
              <a:t> Wahrnehmungsschulung, Erwerb von Strategien zur  Bedeutungserschließung, Befähigung zum Kultur(en)vergleich, interkulturell, kompetentes Handeln </a:t>
            </a:r>
          </a:p>
          <a:p>
            <a:r>
              <a:rPr lang="de-DE" b="1" dirty="0" smtClean="0"/>
              <a:t>Didaktischer Ort:</a:t>
            </a:r>
            <a:r>
              <a:rPr lang="de-DE" dirty="0" smtClean="0"/>
              <a:t> in den Fremdsprachenunterricht sofort einbezogen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14356"/>
            <a:ext cx="8229600" cy="5610244"/>
          </a:xfrm>
        </p:spPr>
        <p:txBody>
          <a:bodyPr/>
          <a:lstStyle/>
          <a:p>
            <a:r>
              <a:rPr lang="de-DE" b="1" dirty="0" smtClean="0"/>
              <a:t>Verhältnis zum Sprachenlernen:</a:t>
            </a:r>
            <a:r>
              <a:rPr lang="de-DE" dirty="0" smtClean="0"/>
              <a:t> nicht der Sprache nachgeordnet </a:t>
            </a:r>
          </a:p>
          <a:p>
            <a:r>
              <a:rPr lang="de-DE" b="1" dirty="0" smtClean="0"/>
              <a:t>Medien/Materialien:</a:t>
            </a:r>
            <a:r>
              <a:rPr lang="de-DE" dirty="0" smtClean="0"/>
              <a:t> Film, Fernsehen, Radio, authentische texte, Gebrauchstexte, Literatur</a:t>
            </a:r>
          </a:p>
          <a:p>
            <a:r>
              <a:rPr lang="de-DE" b="1" dirty="0" smtClean="0"/>
              <a:t>Unterrichtssprache(n):</a:t>
            </a:r>
            <a:r>
              <a:rPr lang="de-DE" dirty="0" smtClean="0"/>
              <a:t> Fremd und Erstsprache</a:t>
            </a:r>
          </a:p>
          <a:p>
            <a:r>
              <a:rPr lang="de-DE" b="1" dirty="0" smtClean="0"/>
              <a:t>Kritik:</a:t>
            </a:r>
            <a:r>
              <a:rPr lang="de-DE" dirty="0" smtClean="0"/>
              <a:t> Stilisierung des Interkulturellen, Gefahr von Kulturalisierungen, Fremdzuschreibungen, Dichotomie „eigen“ vs. „fremd“, </a:t>
            </a:r>
            <a:r>
              <a:rPr lang="de-DE" dirty="0" err="1" smtClean="0"/>
              <a:t>Othering</a:t>
            </a:r>
            <a:r>
              <a:rPr lang="de-DE" dirty="0" smtClean="0"/>
              <a:t>, Vernachlässigung des Faktenwissens, Überpädagogisierung, Überforderung der </a:t>
            </a:r>
            <a:r>
              <a:rPr lang="de-DE" dirty="0" err="1" smtClean="0"/>
              <a:t>Lehrendenkompetenz</a:t>
            </a:r>
            <a:r>
              <a:rPr lang="de-DE" dirty="0" smtClean="0"/>
              <a:t>, Verfestigung von Stereotypen</a:t>
            </a:r>
            <a:endParaRPr lang="de-DE"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14356"/>
            <a:ext cx="8229600" cy="5610244"/>
          </a:xfrm>
        </p:spPr>
        <p:txBody>
          <a:bodyPr/>
          <a:lstStyle/>
          <a:p>
            <a:pPr>
              <a:buNone/>
            </a:pPr>
            <a:r>
              <a:rPr lang="de-DE" b="1" u="sng" dirty="0" smtClean="0"/>
              <a:t>Das D-A-CH-(L)-Konzept </a:t>
            </a:r>
            <a:endParaRPr lang="de-DE" dirty="0" smtClean="0"/>
          </a:p>
          <a:p>
            <a:pPr lvl="0"/>
            <a:r>
              <a:rPr lang="de-DE" dirty="0" smtClean="0"/>
              <a:t>Weiterentwicklung der ABCD-Thesen </a:t>
            </a:r>
          </a:p>
          <a:p>
            <a:pPr lvl="0"/>
            <a:r>
              <a:rPr lang="de-DE" b="1" dirty="0" smtClean="0"/>
              <a:t>Doppelte Bedeutung:</a:t>
            </a:r>
            <a:r>
              <a:rPr lang="de-DE" dirty="0" smtClean="0"/>
              <a:t> die </a:t>
            </a:r>
            <a:r>
              <a:rPr lang="de-DE" b="1" dirty="0" smtClean="0"/>
              <a:t>Anfangsbuchstaben der beteiligten Staaten</a:t>
            </a:r>
            <a:r>
              <a:rPr lang="de-DE" dirty="0" smtClean="0"/>
              <a:t> und </a:t>
            </a:r>
            <a:r>
              <a:rPr lang="de-DE" b="1" dirty="0" smtClean="0"/>
              <a:t>methodische Implikationen</a:t>
            </a:r>
            <a:r>
              <a:rPr lang="de-DE" dirty="0" smtClean="0"/>
              <a:t>, nämlich:</a:t>
            </a:r>
          </a:p>
          <a:p>
            <a:pPr lvl="0"/>
            <a:r>
              <a:rPr lang="de-DE" b="1" dirty="0" smtClean="0"/>
              <a:t>Differenzorientiert </a:t>
            </a:r>
            <a:endParaRPr lang="de-DE" dirty="0" smtClean="0"/>
          </a:p>
          <a:p>
            <a:pPr lvl="0"/>
            <a:r>
              <a:rPr lang="de-DE" b="1" dirty="0" smtClean="0"/>
              <a:t>Autonomiefördernd </a:t>
            </a:r>
            <a:endParaRPr lang="de-DE" dirty="0" smtClean="0"/>
          </a:p>
          <a:p>
            <a:pPr lvl="0"/>
            <a:r>
              <a:rPr lang="de-DE" b="1" dirty="0" err="1" smtClean="0"/>
              <a:t>Creativ</a:t>
            </a:r>
            <a:r>
              <a:rPr lang="de-DE" b="1" dirty="0" smtClean="0"/>
              <a:t>-Kontrastiv</a:t>
            </a:r>
            <a:endParaRPr lang="de-DE" dirty="0" smtClean="0"/>
          </a:p>
          <a:p>
            <a:pPr lvl="0"/>
            <a:r>
              <a:rPr lang="de-DE" b="1" dirty="0" smtClean="0"/>
              <a:t>Handlungsorientiert </a:t>
            </a:r>
            <a:endParaRPr lang="de-DE" dirty="0" smtClean="0"/>
          </a:p>
          <a:p>
            <a:pPr lvl="0"/>
            <a:r>
              <a:rPr lang="de-DE" b="1" dirty="0" err="1" smtClean="0"/>
              <a:t>Plurizentrische</a:t>
            </a:r>
            <a:r>
              <a:rPr lang="de-DE" b="1" dirty="0" smtClean="0"/>
              <a:t> Ausrichtung und Methodik wichtig!</a:t>
            </a:r>
            <a:endParaRPr lang="de-DE" dirty="0"/>
          </a:p>
        </p:txBody>
      </p:sp>
      <p:pic>
        <p:nvPicPr>
          <p:cNvPr id="9218" name="Picture 2" descr="Bildergebnis für D-A-CH-L"/>
          <p:cNvPicPr>
            <a:picLocks noChangeAspect="1" noChangeArrowheads="1"/>
          </p:cNvPicPr>
          <p:nvPr/>
        </p:nvPicPr>
        <p:blipFill>
          <a:blip r:embed="rId2" cstate="print"/>
          <a:srcRect/>
          <a:stretch>
            <a:fillRect/>
          </a:stretch>
        </p:blipFill>
        <p:spPr bwMode="auto">
          <a:xfrm>
            <a:off x="6623576" y="2000240"/>
            <a:ext cx="2520424" cy="264794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642918"/>
            <a:ext cx="8229600" cy="5681682"/>
          </a:xfrm>
        </p:spPr>
        <p:txBody>
          <a:bodyPr>
            <a:normAutofit/>
          </a:bodyPr>
          <a:lstStyle/>
          <a:p>
            <a:pPr lvl="0"/>
            <a:r>
              <a:rPr lang="de-DE" b="1" dirty="0" smtClean="0"/>
              <a:t>Prinzipien: Binnenkontrastive Kulturanalyse, regionale und kulturelle  Vielfalt des „deutschsprachigen Raums“(PROBLEM???)</a:t>
            </a:r>
          </a:p>
          <a:p>
            <a:pPr lvl="0"/>
            <a:endParaRPr lang="de-DE" dirty="0" smtClean="0"/>
          </a:p>
          <a:p>
            <a:pPr lvl="0"/>
            <a:r>
              <a:rPr lang="de-DE" b="1" dirty="0" smtClean="0"/>
              <a:t>Exemplarisches und kontrastives Lernen</a:t>
            </a:r>
          </a:p>
          <a:p>
            <a:pPr lvl="0">
              <a:buNone/>
            </a:pPr>
            <a:endParaRPr lang="de-DE" dirty="0" smtClean="0"/>
          </a:p>
          <a:p>
            <a:pPr lvl="0"/>
            <a:r>
              <a:rPr lang="de-DE" b="1" dirty="0" smtClean="0"/>
              <a:t>Förderung der </a:t>
            </a:r>
            <a:r>
              <a:rPr lang="de-DE" b="1" dirty="0" err="1" smtClean="0"/>
              <a:t>Lernendenautonomie</a:t>
            </a:r>
            <a:r>
              <a:rPr lang="de-DE" b="1" dirty="0" smtClean="0"/>
              <a:t> durch handlungs- </a:t>
            </a:r>
            <a:r>
              <a:rPr lang="de-DE" b="1" dirty="0" err="1" smtClean="0"/>
              <a:t>themen</a:t>
            </a:r>
            <a:r>
              <a:rPr lang="de-DE" b="1" dirty="0" smtClean="0"/>
              <a:t>- </a:t>
            </a:r>
            <a:r>
              <a:rPr lang="de-DE" b="1" dirty="0" err="1" smtClean="0"/>
              <a:t>produkt</a:t>
            </a:r>
            <a:r>
              <a:rPr lang="de-DE" b="1" dirty="0" smtClean="0"/>
              <a:t>- und </a:t>
            </a:r>
            <a:r>
              <a:rPr lang="de-DE" b="1" dirty="0" err="1" smtClean="0"/>
              <a:t>lernerinnenorientiertes</a:t>
            </a:r>
            <a:r>
              <a:rPr lang="de-DE" b="1" dirty="0" smtClean="0"/>
              <a:t> Arbeiten </a:t>
            </a:r>
          </a:p>
          <a:p>
            <a:pPr lvl="0"/>
            <a:endParaRPr lang="de-DE" b="1" dirty="0" smtClean="0"/>
          </a:p>
          <a:p>
            <a:pPr lvl="0">
              <a:buNone/>
            </a:pPr>
            <a:endParaRPr lang="de-DE" dirty="0" smtClean="0"/>
          </a:p>
          <a:p>
            <a:pPr>
              <a:buNone/>
            </a:pPr>
            <a:endParaRPr lang="de-DE" dirty="0"/>
          </a:p>
        </p:txBody>
      </p:sp>
      <p:pic>
        <p:nvPicPr>
          <p:cNvPr id="8194" name="Picture 2" descr="Bildergebnis für Probleme"/>
          <p:cNvPicPr>
            <a:picLocks noChangeAspect="1" noChangeArrowheads="1"/>
          </p:cNvPicPr>
          <p:nvPr/>
        </p:nvPicPr>
        <p:blipFill>
          <a:blip r:embed="rId2"/>
          <a:srcRect/>
          <a:stretch>
            <a:fillRect/>
          </a:stretch>
        </p:blipFill>
        <p:spPr bwMode="auto">
          <a:xfrm>
            <a:off x="6189171" y="4643446"/>
            <a:ext cx="2954829" cy="221455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571480"/>
            <a:ext cx="8229600" cy="5753120"/>
          </a:xfrm>
        </p:spPr>
        <p:txBody>
          <a:bodyPr>
            <a:normAutofit/>
          </a:bodyPr>
          <a:lstStyle/>
          <a:p>
            <a:r>
              <a:rPr lang="de-DE" sz="4000" dirty="0" smtClean="0"/>
              <a:t>In der Praxis gab es das Problem, dass </a:t>
            </a:r>
            <a:r>
              <a:rPr lang="de-DE" sz="4000" dirty="0" err="1" smtClean="0"/>
              <a:t>Lehrwerkautor_innen</a:t>
            </a:r>
            <a:r>
              <a:rPr lang="de-DE" sz="4000" dirty="0" smtClean="0"/>
              <a:t> diese Prinzipien zu wenig berücksichtigten. Oft oberflächlicher und fehlerhafter Bezug zu Österreich und der Schweiz.</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500042"/>
            <a:ext cx="8229600" cy="5824558"/>
          </a:xfrm>
        </p:spPr>
        <p:txBody>
          <a:bodyPr>
            <a:normAutofit lnSpcReduction="10000"/>
          </a:bodyPr>
          <a:lstStyle/>
          <a:p>
            <a:pPr lvl="0"/>
            <a:r>
              <a:rPr lang="de-DE" sz="3200" b="1" dirty="0" smtClean="0"/>
              <a:t>2007 wurde D-A-CH-L</a:t>
            </a:r>
            <a:r>
              <a:rPr lang="de-DE" sz="3200" dirty="0" smtClean="0"/>
              <a:t>- AG bei einem Treffen der IDV-</a:t>
            </a:r>
            <a:r>
              <a:rPr lang="de-DE" sz="3200" dirty="0" err="1" smtClean="0"/>
              <a:t>ÖDaF</a:t>
            </a:r>
            <a:r>
              <a:rPr lang="de-DE" sz="3200" dirty="0" smtClean="0"/>
              <a:t>-IDV neu gegründet</a:t>
            </a:r>
            <a:r>
              <a:rPr lang="de-DE" sz="3200" dirty="0" smtClean="0">
                <a:sym typeface="Wingdings"/>
              </a:rPr>
              <a:t></a:t>
            </a:r>
          </a:p>
          <a:p>
            <a:pPr lvl="0"/>
            <a:r>
              <a:rPr lang="de-DE" sz="3200" b="1" dirty="0" smtClean="0"/>
              <a:t>Mitglieder: Fachverbände (IDV)</a:t>
            </a:r>
            <a:r>
              <a:rPr lang="de-DE" sz="3200" b="1" dirty="0" err="1" smtClean="0"/>
              <a:t>FaDaF</a:t>
            </a:r>
            <a:r>
              <a:rPr lang="de-DE" sz="3200" b="1" dirty="0" smtClean="0"/>
              <a:t>, </a:t>
            </a:r>
            <a:r>
              <a:rPr lang="de-DE" sz="3200" b="1" dirty="0" err="1" smtClean="0"/>
              <a:t>ÖDaF</a:t>
            </a:r>
            <a:r>
              <a:rPr lang="de-DE" sz="3200" b="1" dirty="0" smtClean="0"/>
              <a:t>, etc.</a:t>
            </a:r>
            <a:endParaRPr lang="de-DE" sz="3200" dirty="0" smtClean="0"/>
          </a:p>
          <a:p>
            <a:pPr lvl="0"/>
            <a:r>
              <a:rPr lang="de-DE" sz="3200" b="1" dirty="0" smtClean="0"/>
              <a:t>Mittlerorganisationen: Goethe-Institut, DAAD, BMUKK</a:t>
            </a:r>
            <a:endParaRPr lang="de-DE" sz="3200" dirty="0" smtClean="0"/>
          </a:p>
          <a:p>
            <a:pPr lvl="0"/>
            <a:r>
              <a:rPr lang="de-DE" sz="3200" b="1" dirty="0" smtClean="0"/>
              <a:t>Neue Ansätze </a:t>
            </a:r>
            <a:r>
              <a:rPr lang="de-DE" sz="3200" dirty="0" smtClean="0"/>
              <a:t>sollten berücksichtigt werden</a:t>
            </a:r>
          </a:p>
          <a:p>
            <a:pPr lvl="0"/>
            <a:r>
              <a:rPr lang="de-DE" sz="3200" b="1" dirty="0" smtClean="0"/>
              <a:t>Seit 2008 regelmäßige, 2x jährliche Arbeitstreffen </a:t>
            </a:r>
            <a:endParaRPr lang="de-DE" sz="3200" dirty="0" smtClean="0"/>
          </a:p>
          <a:p>
            <a:pPr>
              <a:buNone/>
            </a:pPr>
            <a:endParaRPr lang="de-D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Inhalte des Seminars </a:t>
            </a:r>
            <a:endParaRPr lang="de-DE" dirty="0"/>
          </a:p>
        </p:txBody>
      </p:sp>
      <p:sp>
        <p:nvSpPr>
          <p:cNvPr id="3" name="Inhaltsplatzhalter 2"/>
          <p:cNvSpPr>
            <a:spLocks noGrp="1"/>
          </p:cNvSpPr>
          <p:nvPr>
            <p:ph idx="1"/>
          </p:nvPr>
        </p:nvSpPr>
        <p:spPr/>
        <p:txBody>
          <a:bodyPr>
            <a:normAutofit lnSpcReduction="10000"/>
          </a:bodyPr>
          <a:lstStyle/>
          <a:p>
            <a:pPr>
              <a:buFont typeface="Wingdings" pitchFamily="2" charset="2"/>
              <a:buChar char="v"/>
            </a:pPr>
            <a:r>
              <a:rPr lang="de-DE" b="1" dirty="0" smtClean="0"/>
              <a:t>Ziele: </a:t>
            </a:r>
            <a:r>
              <a:rPr lang="de-DE" dirty="0" smtClean="0"/>
              <a:t>Neben einem </a:t>
            </a:r>
            <a:r>
              <a:rPr lang="de-DE" b="1" dirty="0" smtClean="0"/>
              <a:t>Überblick</a:t>
            </a:r>
            <a:r>
              <a:rPr lang="de-DE" dirty="0" smtClean="0"/>
              <a:t> über </a:t>
            </a:r>
            <a:r>
              <a:rPr lang="de-DE" b="1" dirty="0" smtClean="0"/>
              <a:t>unterschiedliche Konzepte landeskundlichen bzw. kulturbezogenen Lehrens</a:t>
            </a:r>
            <a:r>
              <a:rPr lang="de-DE" dirty="0" smtClean="0"/>
              <a:t> und Lernens den didaktischen Grundlagen, werden auch aktuelle und vielfältige Inhalte zu </a:t>
            </a:r>
            <a:r>
              <a:rPr lang="de-DE" b="1" dirty="0" smtClean="0"/>
              <a:t>den DACHL </a:t>
            </a:r>
            <a:r>
              <a:rPr lang="de-DE" dirty="0" smtClean="0"/>
              <a:t>(Deutschland, Österreich, Schweiz, Lichtenstein)besprochen. Davon ausgehend setzen wir uns anhand von Texten aus der Sekundärliteratur und von vielen Beispielen aus der Unterrichtspraxis mit der aktuellen Diskussion um eine moderne Landeskunde- und Kulturdidaktik auseinander.</a:t>
            </a:r>
          </a:p>
          <a:p>
            <a:pPr>
              <a:buFont typeface="Wingdings" pitchFamily="2" charset="2"/>
              <a:buChar char="v"/>
            </a:pPr>
            <a:endParaRPr lang="de-D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642918"/>
            <a:ext cx="8229600" cy="5681682"/>
          </a:xfrm>
        </p:spPr>
        <p:txBody>
          <a:bodyPr>
            <a:normAutofit lnSpcReduction="10000"/>
          </a:bodyPr>
          <a:lstStyle/>
          <a:p>
            <a:pPr lvl="0"/>
            <a:r>
              <a:rPr lang="de-DE" b="1" dirty="0" smtClean="0"/>
              <a:t>Anerkennung der Vielfalt des deutschsprachigen Raumes</a:t>
            </a:r>
            <a:endParaRPr lang="de-DE" dirty="0" smtClean="0"/>
          </a:p>
          <a:p>
            <a:pPr lvl="0"/>
            <a:r>
              <a:rPr lang="de-DE" b="1" dirty="0" smtClean="0"/>
              <a:t>Bezugnahme auf mehr als ein Land der Zielsprache Deutsch</a:t>
            </a:r>
            <a:endParaRPr lang="de-DE" dirty="0" smtClean="0"/>
          </a:p>
          <a:p>
            <a:pPr lvl="0"/>
            <a:r>
              <a:rPr lang="de-DE" b="1" dirty="0" smtClean="0"/>
              <a:t>Der Vermittlung von Landeskunde</a:t>
            </a:r>
            <a:endParaRPr lang="de-DE" dirty="0" smtClean="0"/>
          </a:p>
          <a:p>
            <a:pPr lvl="0"/>
            <a:r>
              <a:rPr lang="de-DE" b="1" dirty="0" smtClean="0"/>
              <a:t>Produktion von Lehrmaterialien </a:t>
            </a:r>
            <a:endParaRPr lang="de-DE" dirty="0" smtClean="0"/>
          </a:p>
          <a:p>
            <a:pPr lvl="0"/>
            <a:r>
              <a:rPr lang="de-DE" b="1" dirty="0" smtClean="0"/>
              <a:t>Auch für </a:t>
            </a:r>
            <a:r>
              <a:rPr lang="de-DE" b="1" dirty="0" err="1" smtClean="0"/>
              <a:t>DaZ</a:t>
            </a:r>
            <a:r>
              <a:rPr lang="de-DE" b="1" dirty="0" smtClean="0"/>
              <a:t> empfohlen</a:t>
            </a:r>
          </a:p>
          <a:p>
            <a:pPr lvl="0">
              <a:buNone/>
            </a:pPr>
            <a:endParaRPr lang="de-DE" b="1" dirty="0" smtClean="0"/>
          </a:p>
          <a:p>
            <a:pPr lvl="0">
              <a:buNone/>
            </a:pPr>
            <a:endParaRPr lang="de-DE" b="1" dirty="0" smtClean="0"/>
          </a:p>
          <a:p>
            <a:pPr lvl="0">
              <a:buNone/>
            </a:pPr>
            <a:r>
              <a:rPr lang="de-DE" b="1" dirty="0" smtClean="0"/>
              <a:t>2013 </a:t>
            </a:r>
            <a:r>
              <a:rPr lang="de-DE" dirty="0" smtClean="0"/>
              <a:t>neue Definition/Auseinandersetzung mit dem des Konzeptes, auf globale Vernetzung, Einsatz elektronischer Medien, stärkerer Einbezug des </a:t>
            </a:r>
            <a:r>
              <a:rPr lang="de-DE" dirty="0" err="1" smtClean="0"/>
              <a:t>plurizentrischen</a:t>
            </a:r>
            <a:r>
              <a:rPr lang="de-DE" dirty="0" smtClean="0"/>
              <a:t> Ansatzes (</a:t>
            </a:r>
            <a:r>
              <a:rPr lang="de-DE" dirty="0" err="1" smtClean="0"/>
              <a:t>Hägi</a:t>
            </a:r>
            <a:r>
              <a:rPr lang="de-DE" dirty="0" smtClean="0"/>
              <a:t>, </a:t>
            </a:r>
            <a:r>
              <a:rPr lang="de-DE" dirty="0" err="1" smtClean="0"/>
              <a:t>Demmig</a:t>
            </a:r>
            <a:r>
              <a:rPr lang="de-DE" dirty="0" smtClean="0"/>
              <a:t>, Schweiger)</a:t>
            </a:r>
          </a:p>
          <a:p>
            <a:pPr lvl="0">
              <a:buNone/>
            </a:pPr>
            <a:endParaRPr lang="de-DE" dirty="0" smtClean="0"/>
          </a:p>
          <a:p>
            <a:pPr lvl="0">
              <a:buNone/>
            </a:pPr>
            <a:endParaRPr lang="de-DE" dirty="0" smtClean="0"/>
          </a:p>
          <a:p>
            <a:pPr>
              <a:buNone/>
            </a:pPr>
            <a:endParaRPr lang="de-DE"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Hausaufgabe </a:t>
            </a:r>
            <a:endParaRPr lang="de-DE" dirty="0"/>
          </a:p>
        </p:txBody>
      </p:sp>
      <p:sp>
        <p:nvSpPr>
          <p:cNvPr id="3" name="Inhaltsplatzhalter 2"/>
          <p:cNvSpPr>
            <a:spLocks noGrp="1"/>
          </p:cNvSpPr>
          <p:nvPr>
            <p:ph idx="1"/>
          </p:nvPr>
        </p:nvSpPr>
        <p:spPr/>
        <p:txBody>
          <a:bodyPr/>
          <a:lstStyle/>
          <a:p>
            <a:pPr>
              <a:buNone/>
            </a:pPr>
            <a:r>
              <a:rPr lang="de-DE" dirty="0" smtClean="0"/>
              <a:t>1)Blättern Sie verschiedene Lehrwerke durch und analysieren Sie die landeskundlichen Einheiten im Bezug auf D-A-CH-L</a:t>
            </a:r>
          </a:p>
          <a:p>
            <a:pPr>
              <a:buNone/>
            </a:pPr>
            <a:r>
              <a:rPr lang="de-DE" dirty="0" smtClean="0"/>
              <a:t>2) Vergleichen Sie den Text ABCD-Thesen mit </a:t>
            </a:r>
          </a:p>
          <a:p>
            <a:pPr>
              <a:buNone/>
            </a:pPr>
            <a:r>
              <a:rPr lang="de-DE" dirty="0" smtClean="0"/>
              <a:t>„Landeskunde und kulturelles Lernen“</a:t>
            </a:r>
          </a:p>
          <a:p>
            <a:pPr>
              <a:buNone/>
            </a:pPr>
            <a:endParaRPr lang="de-DE" dirty="0" smtClean="0"/>
          </a:p>
          <a:p>
            <a:pPr>
              <a:buNone/>
            </a:pPr>
            <a:r>
              <a:rPr lang="de-DE" dirty="0" smtClean="0"/>
              <a:t>https://www.idvnetz.org/Dateien/DACHL/Einf%C3%BChrungFD52.pdf</a:t>
            </a:r>
          </a:p>
          <a:p>
            <a:pPr>
              <a:buNone/>
            </a:pPr>
            <a:endParaRPr lang="de-DE" dirty="0" smtClean="0"/>
          </a:p>
          <a:p>
            <a:pPr>
              <a:buNone/>
            </a:pPr>
            <a:endParaRPr lang="de-D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928670"/>
            <a:ext cx="8229600" cy="5395930"/>
          </a:xfrm>
        </p:spPr>
        <p:txBody>
          <a:bodyPr>
            <a:normAutofit/>
          </a:bodyPr>
          <a:lstStyle/>
          <a:p>
            <a:pPr>
              <a:buNone/>
            </a:pPr>
            <a:r>
              <a:rPr lang="de-DE" dirty="0" smtClean="0"/>
              <a:t>Welche Konzepte von Kultur liegen den unterschiedlichen Ansätzen in der Landeskunde zugrunde? * </a:t>
            </a:r>
          </a:p>
          <a:p>
            <a:pPr>
              <a:buNone/>
            </a:pPr>
            <a:r>
              <a:rPr lang="de-DE" dirty="0" smtClean="0"/>
              <a:t>Wie kann ich die Vielfalt des amtlich deutschsprachigen Raums im Unterricht vermitteln? </a:t>
            </a:r>
          </a:p>
          <a:p>
            <a:pPr>
              <a:buNone/>
            </a:pPr>
            <a:r>
              <a:rPr lang="de-DE" dirty="0" smtClean="0"/>
              <a:t>* Wie hängen sprachliches und kulturbezogenes Lernen zusammen? *</a:t>
            </a:r>
          </a:p>
          <a:p>
            <a:pPr>
              <a:buNone/>
            </a:pPr>
            <a:r>
              <a:rPr lang="de-DE" dirty="0" smtClean="0"/>
              <a:t> Welche (kritischen) Perspektiven auf Landeskunde eröffnet die Migrationspädagogik? * Welche Rolle spielen wir als Lehrende für die Bilder, das Lernende bekommen? </a:t>
            </a:r>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85794"/>
            <a:ext cx="8229600" cy="5538806"/>
          </a:xfrm>
        </p:spPr>
        <p:txBody>
          <a:bodyPr/>
          <a:lstStyle/>
          <a:p>
            <a:pPr>
              <a:buNone/>
            </a:pPr>
            <a:r>
              <a:rPr lang="de-DE" dirty="0" smtClean="0"/>
              <a:t> * Welche kulturwissenschaftlichen Konzepte lassen sich für die Landeskundedidaktik fruchtbar machen? * Was sind die spezifischen Bedingungen, Inhalte und Ziele kulturellen Lernens im </a:t>
            </a:r>
            <a:r>
              <a:rPr lang="de-DE" dirty="0" err="1" smtClean="0"/>
              <a:t>DaZ</a:t>
            </a:r>
            <a:r>
              <a:rPr lang="de-DE" dirty="0" smtClean="0"/>
              <a:t>-Unterricht? * Wie hat sich die Landeskunde-/Kulturdidaktik entwickelt und was sind offene Fragen in der gegenwärtigen wissenschaftlichen Diskussion sowie im Hinblick auf die Unterrichtspraxis?</a:t>
            </a:r>
          </a:p>
          <a:p>
            <a:pPr>
              <a:buNone/>
            </a:pPr>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857232"/>
            <a:ext cx="8229600" cy="5467368"/>
          </a:xfrm>
        </p:spPr>
        <p:txBody>
          <a:bodyPr>
            <a:normAutofit lnSpcReduction="10000"/>
          </a:bodyPr>
          <a:lstStyle/>
          <a:p>
            <a:pPr>
              <a:buNone/>
            </a:pPr>
            <a:r>
              <a:rPr lang="de-DE" sz="3600" b="1" dirty="0" smtClean="0"/>
              <a:t>Seminarplan 1. Teil des Semesters: </a:t>
            </a:r>
          </a:p>
          <a:p>
            <a:pPr>
              <a:buNone/>
            </a:pPr>
            <a:r>
              <a:rPr lang="de-DE" sz="3600" dirty="0" smtClean="0"/>
              <a:t>1)Historischer Überblick</a:t>
            </a:r>
          </a:p>
          <a:p>
            <a:pPr>
              <a:buNone/>
            </a:pPr>
            <a:r>
              <a:rPr lang="de-DE" sz="3600" dirty="0" smtClean="0"/>
              <a:t> 2)Eine kritische Einführung und Reflexion der Begriffe "</a:t>
            </a:r>
            <a:r>
              <a:rPr lang="de-DE" sz="3600" dirty="0" err="1" smtClean="0"/>
              <a:t>Kultur","regional</a:t>
            </a:r>
            <a:r>
              <a:rPr lang="de-DE" sz="3600" dirty="0" smtClean="0"/>
              <a:t>", "Land", "Nation" </a:t>
            </a:r>
          </a:p>
          <a:p>
            <a:pPr>
              <a:buNone/>
            </a:pPr>
            <a:r>
              <a:rPr lang="de-DE" sz="3600" dirty="0" smtClean="0"/>
              <a:t>3) Die Relevanz der ABCD Thesen </a:t>
            </a:r>
          </a:p>
          <a:p>
            <a:pPr>
              <a:buNone/>
            </a:pPr>
            <a:r>
              <a:rPr lang="de-DE" sz="3600" dirty="0" smtClean="0"/>
              <a:t>4)Bedeutsamkeit der DACHL Thesen </a:t>
            </a:r>
          </a:p>
          <a:p>
            <a:pPr>
              <a:buNone/>
            </a:pPr>
            <a:r>
              <a:rPr lang="de-DE" sz="3600" dirty="0" smtClean="0"/>
              <a:t>5)Didaktik und Landeskunde</a:t>
            </a:r>
          </a:p>
          <a:p>
            <a:pPr>
              <a:buNone/>
            </a:pPr>
            <a:r>
              <a:rPr lang="de-DE" dirty="0" smtClean="0"/>
              <a:t> </a:t>
            </a:r>
            <a:endParaRPr lang="de-DE"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500042"/>
            <a:ext cx="8229600" cy="6143668"/>
          </a:xfrm>
        </p:spPr>
        <p:txBody>
          <a:bodyPr>
            <a:normAutofit/>
          </a:bodyPr>
          <a:lstStyle/>
          <a:p>
            <a:pPr>
              <a:buNone/>
            </a:pPr>
            <a:r>
              <a:rPr lang="de-DE" sz="3600" b="1" dirty="0" smtClean="0"/>
              <a:t>Seminarplan 2. Teil des Semesters </a:t>
            </a:r>
          </a:p>
          <a:p>
            <a:pPr>
              <a:buNone/>
            </a:pPr>
            <a:r>
              <a:rPr lang="de-DE" sz="3600" dirty="0" smtClean="0"/>
              <a:t>6)Wie Landeskunde unterrichten? </a:t>
            </a:r>
          </a:p>
          <a:p>
            <a:pPr>
              <a:buNone/>
            </a:pPr>
            <a:r>
              <a:rPr lang="de-DE" sz="3600" dirty="0" smtClean="0"/>
              <a:t>7)Das Potential authentischer literarischer Texte und deutschsprachiger Musik </a:t>
            </a:r>
          </a:p>
          <a:p>
            <a:pPr>
              <a:buNone/>
            </a:pPr>
            <a:r>
              <a:rPr lang="de-DE" sz="3600" dirty="0" smtClean="0"/>
              <a:t>8)Wie/warum erstelle ich meine eigenen Materialien? 9)Evaluation der eigenen Materialien </a:t>
            </a:r>
          </a:p>
          <a:p>
            <a:pPr>
              <a:buNone/>
            </a:pPr>
            <a:r>
              <a:rPr lang="de-DE" sz="3600" dirty="0" smtClean="0"/>
              <a:t>10) Nachbereiten, diskutieren, Evaluieren des Kurses</a:t>
            </a:r>
            <a:endParaRPr lang="de-DE" sz="3600" b="1" dirty="0" smtClean="0"/>
          </a:p>
          <a:p>
            <a:pPr>
              <a:buNone/>
            </a:pPr>
            <a:endParaRPr lang="de-D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42910" y="642918"/>
            <a:ext cx="8229600" cy="6429420"/>
          </a:xfrm>
        </p:spPr>
        <p:txBody>
          <a:bodyPr>
            <a:normAutofit/>
          </a:bodyPr>
          <a:lstStyle/>
          <a:p>
            <a:pPr>
              <a:buFont typeface="Wingdings" pitchFamily="2" charset="2"/>
              <a:buChar char="Ø"/>
            </a:pPr>
            <a:r>
              <a:rPr lang="de-DE" sz="2800" b="1" dirty="0" smtClean="0"/>
              <a:t> Das Seminar ist als Workshop konzipiert. Daher ist die aktive Beteiligung am Seminargeschehen (Übungen, Simulationen; Diskussionen) unbedingt erforderlich. Daher kann der Kurs nur bei 70% Anwesenheit erfolgreich abgeschlossen werden</a:t>
            </a:r>
            <a:r>
              <a:rPr lang="de-DE" sz="2800" dirty="0" smtClean="0"/>
              <a:t>.</a:t>
            </a:r>
          </a:p>
          <a:p>
            <a:pPr>
              <a:buFont typeface="Wingdings" pitchFamily="2" charset="2"/>
              <a:buChar char="Ø"/>
            </a:pPr>
            <a:r>
              <a:rPr lang="de-DE" sz="2800" b="1" dirty="0" smtClean="0"/>
              <a:t> Das Seminar wird durch einen mündlichen Beitrag (z.B. Präsentation und eine Simulation) am Ende des Semesters abgeschlossen.</a:t>
            </a:r>
            <a:endParaRPr lang="de-DE" sz="2800" b="1" dirty="0"/>
          </a:p>
        </p:txBody>
      </p:sp>
      <p:pic>
        <p:nvPicPr>
          <p:cNvPr id="5122" name="Picture 2" descr="Bildergebnis für herausforderungen"/>
          <p:cNvPicPr>
            <a:picLocks noChangeAspect="1" noChangeArrowheads="1"/>
          </p:cNvPicPr>
          <p:nvPr/>
        </p:nvPicPr>
        <p:blipFill>
          <a:blip r:embed="rId2"/>
          <a:srcRect/>
          <a:stretch>
            <a:fillRect/>
          </a:stretch>
        </p:blipFill>
        <p:spPr bwMode="auto">
          <a:xfrm>
            <a:off x="6286500" y="4829174"/>
            <a:ext cx="2857500" cy="202882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Gruppenarbeit </a:t>
            </a:r>
            <a:endParaRPr lang="de-DE" dirty="0"/>
          </a:p>
        </p:txBody>
      </p:sp>
      <p:sp>
        <p:nvSpPr>
          <p:cNvPr id="3" name="Inhaltsplatzhalter 2"/>
          <p:cNvSpPr>
            <a:spLocks noGrp="1"/>
          </p:cNvSpPr>
          <p:nvPr>
            <p:ph idx="1"/>
          </p:nvPr>
        </p:nvSpPr>
        <p:spPr/>
        <p:txBody>
          <a:bodyPr/>
          <a:lstStyle/>
          <a:p>
            <a:r>
              <a:rPr lang="de-DE" dirty="0" smtClean="0"/>
              <a:t>Vergleicht jetzt die Inhalte der LV, mit den eigenen Punkten/Assoziationen</a:t>
            </a:r>
          </a:p>
          <a:p>
            <a:r>
              <a:rPr lang="de-DE" dirty="0" smtClean="0"/>
              <a:t>Was ist ähnlich/anders?</a:t>
            </a:r>
          </a:p>
          <a:p>
            <a:r>
              <a:rPr lang="de-DE" dirty="0" smtClean="0"/>
              <a:t>Welche Punkte sind euch besonders wichtig?</a:t>
            </a:r>
          </a:p>
          <a:p>
            <a:r>
              <a:rPr lang="de-DE" dirty="0" smtClean="0"/>
              <a:t>Was wünscht ihr euch vom „</a:t>
            </a:r>
            <a:r>
              <a:rPr lang="de-DE" dirty="0" err="1" smtClean="0"/>
              <a:t>Christkindal</a:t>
            </a:r>
            <a:r>
              <a:rPr lang="de-DE" dirty="0" smtClean="0"/>
              <a:t>“?</a:t>
            </a:r>
            <a:endParaRPr lang="de-DE" dirty="0"/>
          </a:p>
        </p:txBody>
      </p:sp>
      <p:pic>
        <p:nvPicPr>
          <p:cNvPr id="4098" name="Picture 2" descr="Bildergebnis für christkind"/>
          <p:cNvPicPr>
            <a:picLocks noChangeAspect="1" noChangeArrowheads="1"/>
          </p:cNvPicPr>
          <p:nvPr/>
        </p:nvPicPr>
        <p:blipFill>
          <a:blip r:embed="rId2"/>
          <a:srcRect/>
          <a:stretch>
            <a:fillRect/>
          </a:stretch>
        </p:blipFill>
        <p:spPr bwMode="auto">
          <a:xfrm>
            <a:off x="7048500" y="4214818"/>
            <a:ext cx="2095500" cy="2286001"/>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perion">
  <a:themeElements>
    <a:clrScheme name="Hyper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Hyperion">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1514</Words>
  <Application>Microsoft Office PowerPoint</Application>
  <PresentationFormat>Bildschirmpräsentation (4:3)</PresentationFormat>
  <Paragraphs>138</Paragraphs>
  <Slides>31</Slides>
  <Notes>0</Notes>
  <HiddenSlides>0</HiddenSlides>
  <MMClips>0</MMClips>
  <ScaleCrop>false</ScaleCrop>
  <HeadingPairs>
    <vt:vector size="4" baseType="variant">
      <vt:variant>
        <vt:lpstr>Design</vt:lpstr>
      </vt:variant>
      <vt:variant>
        <vt:i4>1</vt:i4>
      </vt:variant>
      <vt:variant>
        <vt:lpstr>Folientitel</vt:lpstr>
      </vt:variant>
      <vt:variant>
        <vt:i4>31</vt:i4>
      </vt:variant>
    </vt:vector>
  </HeadingPairs>
  <TitlesOfParts>
    <vt:vector size="32" baseType="lpstr">
      <vt:lpstr>Hyperion</vt:lpstr>
      <vt:lpstr>NJI_799 Die amtlichen deutschsprachigen Regionen und ihre "Kultur(en)" - Landeskunde im Deutsch als Fremd- und Zweitspracheunterrich </vt:lpstr>
      <vt:lpstr>Stille Gruppenarbeit</vt:lpstr>
      <vt:lpstr>Inhalte des Seminars </vt:lpstr>
      <vt:lpstr>Folie 4</vt:lpstr>
      <vt:lpstr>Folie 5</vt:lpstr>
      <vt:lpstr>Folie 6</vt:lpstr>
      <vt:lpstr>Folie 7</vt:lpstr>
      <vt:lpstr>Folie 8</vt:lpstr>
      <vt:lpstr>Gruppenarbeit </vt:lpstr>
      <vt:lpstr>Folie 10</vt:lpstr>
      <vt:lpstr>Was ist Landeskunde?</vt:lpstr>
      <vt:lpstr>Terminologische Probleme</vt:lpstr>
      <vt:lpstr>Folie 13</vt:lpstr>
      <vt:lpstr>Folie 14</vt:lpstr>
      <vt:lpstr>Hausaufgabe </vt:lpstr>
      <vt:lpstr>Ausblick nächste Einheit</vt:lpstr>
      <vt:lpstr>Geschichtlicher Überblick über landeskundliche Themen </vt:lpstr>
      <vt:lpstr>Folie 18</vt:lpstr>
      <vt:lpstr>Folie 19</vt:lpstr>
      <vt:lpstr>Folie 20</vt:lpstr>
      <vt:lpstr>Folie 21</vt:lpstr>
      <vt:lpstr>Folie 22</vt:lpstr>
      <vt:lpstr>Folie 23</vt:lpstr>
      <vt:lpstr>Folie 24</vt:lpstr>
      <vt:lpstr>Folie 25</vt:lpstr>
      <vt:lpstr>Folie 26</vt:lpstr>
      <vt:lpstr>Folie 27</vt:lpstr>
      <vt:lpstr>Folie 28</vt:lpstr>
      <vt:lpstr>Folie 29</vt:lpstr>
      <vt:lpstr>Folie 30</vt:lpstr>
      <vt:lpstr>Hausaufgabe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Politik und Gesellschaft in den deutschsprachigen Ländern</dc:title>
  <dc:creator>Packard Bell</dc:creator>
  <cp:lastModifiedBy>Packard Bell</cp:lastModifiedBy>
  <cp:revision>14</cp:revision>
  <dcterms:created xsi:type="dcterms:W3CDTF">2017-09-18T16:32:58Z</dcterms:created>
  <dcterms:modified xsi:type="dcterms:W3CDTF">2018-10-03T10:46:13Z</dcterms:modified>
</cp:coreProperties>
</file>