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82" r:id="rId4"/>
    <p:sldId id="275" r:id="rId5"/>
    <p:sldId id="287" r:id="rId6"/>
    <p:sldId id="279" r:id="rId7"/>
    <p:sldId id="283" r:id="rId8"/>
    <p:sldId id="284" r:id="rId9"/>
    <p:sldId id="285" r:id="rId10"/>
    <p:sldId id="288" r:id="rId11"/>
    <p:sldId id="301" r:id="rId12"/>
    <p:sldId id="289" r:id="rId13"/>
    <p:sldId id="290" r:id="rId14"/>
    <p:sldId id="302" r:id="rId15"/>
    <p:sldId id="291" r:id="rId16"/>
    <p:sldId id="297" r:id="rId17"/>
    <p:sldId id="292" r:id="rId18"/>
    <p:sldId id="298" r:id="rId19"/>
    <p:sldId id="293" r:id="rId20"/>
    <p:sldId id="294" r:id="rId21"/>
    <p:sldId id="295" r:id="rId22"/>
    <p:sldId id="299" r:id="rId23"/>
    <p:sldId id="296" r:id="rId24"/>
    <p:sldId id="300" r:id="rId25"/>
    <p:sldId id="303" r:id="rId26"/>
    <p:sldId id="304" r:id="rId27"/>
    <p:sldId id="305" r:id="rId28"/>
    <p:sldId id="306" r:id="rId29"/>
    <p:sldId id="307"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60"/>
  </p:normalViewPr>
  <p:slideViewPr>
    <p:cSldViewPr>
      <p:cViewPr>
        <p:scale>
          <a:sx n="66" d="100"/>
          <a:sy n="66" d="100"/>
        </p:scale>
        <p:origin x="-136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10.10.2018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1357298"/>
            <a:ext cx="7851648" cy="2357454"/>
          </a:xfrm>
        </p:spPr>
        <p:txBody>
          <a:bodyPr>
            <a:noAutofit/>
          </a:bodyPr>
          <a:lstStyle/>
          <a:p>
            <a:r>
              <a:rPr lang="de-DE" sz="3200" dirty="0" smtClean="0"/>
              <a:t>NJI_799 Die amtlichen deutschsprachigen Regionen und ihre "Kultur(en)" - Landeskunde im Deutsch als Fremd- und </a:t>
            </a:r>
            <a:r>
              <a:rPr lang="de-DE" sz="3200" dirty="0" err="1" smtClean="0"/>
              <a:t>Zweitspracheunterrich</a:t>
            </a:r>
            <a:r>
              <a:rPr lang="de-DE" sz="3200" dirty="0" smtClean="0"/>
              <a:t/>
            </a:r>
            <a:br>
              <a:rPr lang="de-DE" sz="3200" dirty="0" smtClean="0"/>
            </a:br>
            <a:endParaRPr lang="de-DE" sz="3200" dirty="0"/>
          </a:p>
        </p:txBody>
      </p:sp>
      <p:sp>
        <p:nvSpPr>
          <p:cNvPr id="3" name="Untertitel 2"/>
          <p:cNvSpPr>
            <a:spLocks noGrp="1"/>
          </p:cNvSpPr>
          <p:nvPr>
            <p:ph type="subTitle" idx="1"/>
          </p:nvPr>
        </p:nvSpPr>
        <p:spPr>
          <a:xfrm>
            <a:off x="571472" y="2928934"/>
            <a:ext cx="7854696" cy="2928958"/>
          </a:xfrm>
        </p:spPr>
        <p:txBody>
          <a:bodyPr>
            <a:normAutofit fontScale="775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3. Einheit</a:t>
            </a:r>
          </a:p>
          <a:p>
            <a:r>
              <a:rPr lang="de-DE" dirty="0" smtClean="0"/>
              <a:t>Wintersemester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6146" name="Picture 2" descr="Bildergebnis für herzlich willkommen comic"/>
          <p:cNvPicPr>
            <a:picLocks noChangeAspect="1" noChangeArrowheads="1"/>
          </p:cNvPicPr>
          <p:nvPr/>
        </p:nvPicPr>
        <p:blipFill>
          <a:blip r:embed="rId3"/>
          <a:srcRect/>
          <a:stretch>
            <a:fillRect/>
          </a:stretch>
        </p:blipFill>
        <p:spPr bwMode="auto">
          <a:xfrm>
            <a:off x="0" y="3214662"/>
            <a:ext cx="4554173" cy="3643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smtClean="0"/>
              <a:t>Geschichtlicher Überblick über landeskundliche Themen </a:t>
            </a:r>
            <a:endParaRPr lang="de-DE" dirty="0"/>
          </a:p>
        </p:txBody>
      </p:sp>
      <p:sp>
        <p:nvSpPr>
          <p:cNvPr id="3" name="Inhaltsplatzhalter 2"/>
          <p:cNvSpPr>
            <a:spLocks noGrp="1"/>
          </p:cNvSpPr>
          <p:nvPr>
            <p:ph idx="1"/>
          </p:nvPr>
        </p:nvSpPr>
        <p:spPr/>
        <p:txBody>
          <a:bodyPr>
            <a:normAutofit/>
          </a:bodyPr>
          <a:lstStyle/>
          <a:p>
            <a:pPr lvl="0"/>
            <a:r>
              <a:rPr lang="de-DE" b="1" dirty="0" smtClean="0"/>
              <a:t>Kultur </a:t>
            </a:r>
            <a:r>
              <a:rPr lang="de-DE" dirty="0" smtClean="0"/>
              <a:t>im 19. Jahrhundert Synonym für Literatur, Kunst, Philosophie. </a:t>
            </a:r>
            <a:r>
              <a:rPr lang="de-DE" b="1" dirty="0" smtClean="0"/>
              <a:t>Kulturkunde </a:t>
            </a:r>
            <a:r>
              <a:rPr lang="de-DE" dirty="0" smtClean="0"/>
              <a:t>als Auseinandersetzung mit den „schönen Künsten“</a:t>
            </a:r>
          </a:p>
          <a:p>
            <a:pPr lvl="0"/>
            <a:r>
              <a:rPr lang="de-DE" b="1" dirty="0" smtClean="0"/>
              <a:t>Realienkunde </a:t>
            </a:r>
            <a:r>
              <a:rPr lang="de-DE" dirty="0" smtClean="0"/>
              <a:t>entstand mit der deutschen Reichsgründung 1871. </a:t>
            </a:r>
            <a:r>
              <a:rPr lang="de-DE" b="1" dirty="0" smtClean="0"/>
              <a:t>Ziel: Lernende </a:t>
            </a:r>
            <a:r>
              <a:rPr lang="de-DE" dirty="0" smtClean="0"/>
              <a:t>über Realien anderer Länder aufklären </a:t>
            </a:r>
            <a:r>
              <a:rPr lang="de-DE" dirty="0" smtClean="0">
                <a:sym typeface="Wingdings"/>
              </a:rPr>
              <a:t></a:t>
            </a:r>
            <a:r>
              <a:rPr lang="de-DE" dirty="0" smtClean="0"/>
              <a:t> enzyklopädisches Wissen über politische, geographische, wirtschaftliche geschichtliche Fakten.</a:t>
            </a:r>
          </a:p>
          <a:p>
            <a:pPr>
              <a:buNone/>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lvl="0"/>
            <a:r>
              <a:rPr lang="de-DE" dirty="0" smtClean="0"/>
              <a:t>Erst im</a:t>
            </a:r>
            <a:r>
              <a:rPr lang="de-DE" b="1" dirty="0" smtClean="0"/>
              <a:t> Zweiten Weltkrieg </a:t>
            </a:r>
            <a:r>
              <a:rPr lang="de-DE" dirty="0" smtClean="0"/>
              <a:t>Wandlung zur</a:t>
            </a:r>
            <a:r>
              <a:rPr lang="de-DE" b="1" dirty="0" smtClean="0"/>
              <a:t> nationalistischen Wesenskunde </a:t>
            </a:r>
            <a:r>
              <a:rPr lang="de-DE" b="1" dirty="0" smtClean="0">
                <a:sym typeface="Wingdings"/>
              </a:rPr>
              <a:t></a:t>
            </a:r>
            <a:r>
              <a:rPr lang="de-DE" b="1" dirty="0" smtClean="0"/>
              <a:t> </a:t>
            </a:r>
            <a:r>
              <a:rPr lang="de-DE" dirty="0" smtClean="0"/>
              <a:t>nationalistische, völkische Verklärung. </a:t>
            </a:r>
            <a:r>
              <a:rPr lang="de-DE" b="1" dirty="0" smtClean="0"/>
              <a:t>Kritik an Realienkunde:</a:t>
            </a:r>
            <a:r>
              <a:rPr lang="de-DE" dirty="0" smtClean="0"/>
              <a:t> Nicht hilfreich im Kampf gegen den „Feind“.</a:t>
            </a:r>
          </a:p>
          <a:p>
            <a:pPr lvl="0"/>
            <a:r>
              <a:rPr lang="de-DE" b="1" dirty="0" smtClean="0"/>
              <a:t>Kulturkunde und Realienkunde </a:t>
            </a:r>
            <a:r>
              <a:rPr lang="de-DE" dirty="0" smtClean="0"/>
              <a:t>als Beispiele für ideologischen Missbrauch von Landeskunde </a:t>
            </a:r>
          </a:p>
          <a:p>
            <a:pPr>
              <a:buNone/>
            </a:pPr>
            <a:endParaRPr lang="de-DE" dirty="0"/>
          </a:p>
        </p:txBody>
      </p:sp>
      <p:pic>
        <p:nvPicPr>
          <p:cNvPr id="1026" name="Picture 2" descr="http://www.bpb.de/cache/images/6/204576-3x2-original.jpg?18E79"/>
          <p:cNvPicPr>
            <a:picLocks noChangeAspect="1" noChangeArrowheads="1"/>
          </p:cNvPicPr>
          <p:nvPr/>
        </p:nvPicPr>
        <p:blipFill>
          <a:blip r:embed="rId2"/>
          <a:srcRect/>
          <a:stretch>
            <a:fillRect/>
          </a:stretch>
        </p:blipFill>
        <p:spPr bwMode="auto">
          <a:xfrm>
            <a:off x="2786050" y="3929066"/>
            <a:ext cx="4393401" cy="29289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lvl="0"/>
            <a:r>
              <a:rPr lang="de-DE" dirty="0" smtClean="0"/>
              <a:t>Beim </a:t>
            </a:r>
            <a:r>
              <a:rPr lang="de-DE" b="1" dirty="0" smtClean="0"/>
              <a:t>Überblick </a:t>
            </a:r>
            <a:r>
              <a:rPr lang="de-DE" dirty="0" smtClean="0"/>
              <a:t>über landeskundliche Ansätze seit den 1960er-Jahren beziehe ich mich auf Weinmann/</a:t>
            </a:r>
            <a:r>
              <a:rPr lang="de-DE" dirty="0" err="1" smtClean="0"/>
              <a:t>Hosch</a:t>
            </a:r>
            <a:r>
              <a:rPr lang="de-DE" dirty="0" smtClean="0"/>
              <a:t> (1995). Natürlich handelt es sich um ein Schema, in der Praxis gibt es „Mischformen“ und die in Ansätze kaum in ihrer „Reinform“. Diese unterscheiden zwischen:</a:t>
            </a:r>
          </a:p>
          <a:p>
            <a:pPr lvl="0"/>
            <a:r>
              <a:rPr lang="de-DE" b="1" dirty="0" smtClean="0"/>
              <a:t>Kognitiver (Faktischer) Landeskunde </a:t>
            </a:r>
            <a:endParaRPr lang="de-DE" dirty="0" smtClean="0"/>
          </a:p>
          <a:p>
            <a:pPr lvl="0"/>
            <a:r>
              <a:rPr lang="de-DE" b="1" dirty="0" smtClean="0"/>
              <a:t>Kommunikativer Landeskunde </a:t>
            </a:r>
            <a:endParaRPr lang="de-DE" dirty="0" smtClean="0"/>
          </a:p>
          <a:p>
            <a:pPr lvl="0"/>
            <a:r>
              <a:rPr lang="de-DE" b="1" dirty="0" smtClean="0"/>
              <a:t>Interkultureller Landeskunde </a:t>
            </a:r>
            <a:endParaRPr lang="de-DE" dirty="0" smtClean="0"/>
          </a:p>
          <a:p>
            <a:r>
              <a:rPr lang="de-DE" dirty="0" smtClean="0"/>
              <a:t>Auf den später folgenden </a:t>
            </a:r>
            <a:r>
              <a:rPr lang="de-DE" b="1" dirty="0" smtClean="0"/>
              <a:t>kulturwissenschaftlichen Ansatz</a:t>
            </a:r>
            <a:r>
              <a:rPr lang="de-DE" dirty="0" smtClean="0"/>
              <a:t> wird im Rahmen der </a:t>
            </a:r>
            <a:r>
              <a:rPr lang="de-DE" b="1" dirty="0" err="1" smtClean="0"/>
              <a:t>Altmayer</a:t>
            </a:r>
            <a:r>
              <a:rPr lang="de-DE" b="1" dirty="0" smtClean="0"/>
              <a:t>-Texte</a:t>
            </a:r>
            <a:r>
              <a:rPr lang="de-DE" dirty="0" smtClean="0"/>
              <a:t> eingegangen werden</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b="1" u="sng" dirty="0" smtClean="0"/>
              <a:t>Kognitiver/Faktischer Ansatz </a:t>
            </a:r>
            <a:endParaRPr lang="de-DE" dirty="0" smtClean="0"/>
          </a:p>
          <a:p>
            <a:r>
              <a:rPr lang="de-DE" b="1" dirty="0" smtClean="0"/>
              <a:t>Lernziele: </a:t>
            </a:r>
            <a:r>
              <a:rPr lang="de-DE" dirty="0" smtClean="0"/>
              <a:t>Vermittlung von Wissen in Form von Daten, Fakten und Zahlen</a:t>
            </a:r>
          </a:p>
          <a:p>
            <a:r>
              <a:rPr lang="de-DE" b="1" dirty="0" smtClean="0"/>
              <a:t>Themen:</a:t>
            </a:r>
            <a:r>
              <a:rPr lang="de-DE" dirty="0" smtClean="0"/>
              <a:t> Geographie, Geschichte, Politik, Wissenschaft</a:t>
            </a:r>
          </a:p>
          <a:p>
            <a:r>
              <a:rPr lang="de-DE" b="1" dirty="0" smtClean="0"/>
              <a:t>Didaktischer Ort: </a:t>
            </a:r>
            <a:r>
              <a:rPr lang="de-DE" dirty="0" smtClean="0"/>
              <a:t>eigenes Fach, nicht in den Sprachunterricht integriert</a:t>
            </a:r>
          </a:p>
          <a:p>
            <a:r>
              <a:rPr lang="de-DE" b="1" dirty="0" smtClean="0"/>
              <a:t>Verhältnis zum Sprachenlernen:</a:t>
            </a:r>
            <a:r>
              <a:rPr lang="de-DE" dirty="0" smtClean="0"/>
              <a:t> dem sprachlichen lernen nachgeordnet</a:t>
            </a:r>
          </a:p>
          <a:p>
            <a:pPr>
              <a:buNone/>
            </a:pPr>
            <a:endParaRPr lang="de-DE" dirty="0"/>
          </a:p>
        </p:txBody>
      </p:sp>
      <p:pic>
        <p:nvPicPr>
          <p:cNvPr id="12290" name="Picture 2" descr="Bildergebnis für kognitiv"/>
          <p:cNvPicPr>
            <a:picLocks noChangeAspect="1" noChangeArrowheads="1"/>
          </p:cNvPicPr>
          <p:nvPr/>
        </p:nvPicPr>
        <p:blipFill>
          <a:blip r:embed="rId2"/>
          <a:srcRect/>
          <a:stretch>
            <a:fillRect/>
          </a:stretch>
        </p:blipFill>
        <p:spPr bwMode="auto">
          <a:xfrm>
            <a:off x="5719292" y="4572008"/>
            <a:ext cx="3424707" cy="22859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r>
              <a:rPr lang="de-DE" b="1" dirty="0" smtClean="0"/>
              <a:t>Medien/Materialien: </a:t>
            </a:r>
            <a:r>
              <a:rPr lang="de-DE" dirty="0" smtClean="0"/>
              <a:t>Sachtexte, Schulbücher, Bilder, Statistiken, Tabellen</a:t>
            </a:r>
          </a:p>
          <a:p>
            <a:r>
              <a:rPr lang="de-DE" b="1" dirty="0" smtClean="0"/>
              <a:t>Unterrichtssprache:</a:t>
            </a:r>
            <a:r>
              <a:rPr lang="de-DE" dirty="0" smtClean="0"/>
              <a:t> Fremdsprache </a:t>
            </a:r>
          </a:p>
          <a:p>
            <a:r>
              <a:rPr lang="de-DE" b="1" dirty="0" smtClean="0"/>
              <a:t>Kritik:</a:t>
            </a:r>
            <a:r>
              <a:rPr lang="de-DE" dirty="0" smtClean="0"/>
              <a:t> enzyklopädischer Anspruch, Abhängigkeit von den Bezugswissenschaften, Unmöglichkeit kompletten faktischen Wissens, Themenauswahl, mangelnder Praxisbezug, fehlende Integration in das Sprachlernen, kein </a:t>
            </a:r>
            <a:r>
              <a:rPr lang="de-DE" dirty="0" err="1" smtClean="0"/>
              <a:t>lerner_innenzentrierter</a:t>
            </a:r>
            <a:r>
              <a:rPr lang="de-DE" dirty="0" smtClean="0"/>
              <a:t> Ansatz,  Stereotypisierung, deklaratives Wissen, kann nur bei fortgeschrittenen Lerner angewendet werden</a:t>
            </a:r>
          </a:p>
          <a:p>
            <a:pPr>
              <a:buNone/>
            </a:pP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u="sng" dirty="0" smtClean="0"/>
              <a:t> Kommunikativer Ansatz </a:t>
            </a:r>
            <a:endParaRPr lang="de-DE" dirty="0" smtClean="0"/>
          </a:p>
          <a:p>
            <a:r>
              <a:rPr lang="de-DE" b="1" dirty="0" smtClean="0"/>
              <a:t>Lernziele: </a:t>
            </a:r>
            <a:r>
              <a:rPr lang="de-DE" dirty="0" smtClean="0"/>
              <a:t>Entwicklung der kommunikativen Kompetenz; Landeskunde im Dienste des sprachlichen Handelns</a:t>
            </a:r>
          </a:p>
          <a:p>
            <a:r>
              <a:rPr lang="de-DE" b="1" dirty="0" smtClean="0"/>
              <a:t>Themen/Inhalte: </a:t>
            </a:r>
            <a:r>
              <a:rPr lang="de-DE" dirty="0" smtClean="0"/>
              <a:t>Themenbereiche, die relevant sind für die Alltagskommunikation</a:t>
            </a:r>
            <a:r>
              <a:rPr lang="de-DE" b="1" dirty="0" smtClean="0"/>
              <a:t>, </a:t>
            </a:r>
            <a:r>
              <a:rPr lang="de-DE" dirty="0" smtClean="0"/>
              <a:t>Kultur</a:t>
            </a:r>
          </a:p>
          <a:p>
            <a:r>
              <a:rPr lang="de-DE" b="1" dirty="0" smtClean="0"/>
              <a:t>Didaktischer Ort:</a:t>
            </a:r>
            <a:r>
              <a:rPr lang="de-DE" dirty="0" smtClean="0"/>
              <a:t> Von Anfang an in den Fremdsprachenunterricht einbezogen </a:t>
            </a:r>
          </a:p>
          <a:p>
            <a:r>
              <a:rPr lang="de-DE" b="1" dirty="0" smtClean="0"/>
              <a:t>Verhältnis zum Sprachenlernen:</a:t>
            </a:r>
            <a:r>
              <a:rPr lang="de-DE" dirty="0" smtClean="0"/>
              <a:t> Im Dienst einer adäquaten Sprachvermittlung- und Verwendung </a:t>
            </a:r>
          </a:p>
          <a:p>
            <a:pPr>
              <a:buNone/>
            </a:pPr>
            <a:endParaRPr lang="de-DE" dirty="0"/>
          </a:p>
        </p:txBody>
      </p:sp>
      <p:pic>
        <p:nvPicPr>
          <p:cNvPr id="11266" name="Picture 2" descr="Bildergebnis für kommunikativ"/>
          <p:cNvPicPr>
            <a:picLocks noChangeAspect="1" noChangeArrowheads="1"/>
          </p:cNvPicPr>
          <p:nvPr/>
        </p:nvPicPr>
        <p:blipFill>
          <a:blip r:embed="rId2" cstate="print"/>
          <a:srcRect/>
          <a:stretch>
            <a:fillRect/>
          </a:stretch>
        </p:blipFill>
        <p:spPr bwMode="auto">
          <a:xfrm>
            <a:off x="6929454" y="-214338"/>
            <a:ext cx="2214546" cy="14749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r>
              <a:rPr lang="de-DE" b="1" dirty="0" smtClean="0"/>
              <a:t>Unterrichtssprache:</a:t>
            </a:r>
            <a:r>
              <a:rPr lang="de-DE" dirty="0" smtClean="0"/>
              <a:t> Fremdsprache </a:t>
            </a:r>
          </a:p>
          <a:p>
            <a:r>
              <a:rPr lang="de-DE" b="1" dirty="0" smtClean="0"/>
              <a:t>Medien/Materialien:</a:t>
            </a:r>
            <a:r>
              <a:rPr lang="de-DE" dirty="0" smtClean="0"/>
              <a:t> Kochrezepte, Fahrpläne, Speisekarten, Anzeigen, Plakate, Werbetexte, etc. </a:t>
            </a:r>
          </a:p>
          <a:p>
            <a:r>
              <a:rPr lang="de-DE" b="1" dirty="0" smtClean="0"/>
              <a:t>Kritik:</a:t>
            </a:r>
            <a:r>
              <a:rPr lang="de-DE" dirty="0" smtClean="0"/>
              <a:t> problematischer Totalitätsanspruch, problematischer Universalitätsanspruch, Reduzierung auf bestimmte (Sprech)Absichten, Stereotypisierungsgefahr, </a:t>
            </a:r>
            <a:r>
              <a:rPr lang="de-DE" dirty="0" err="1" smtClean="0"/>
              <a:t>germanozentrische</a:t>
            </a:r>
            <a:r>
              <a:rPr lang="de-DE" dirty="0" smtClean="0"/>
              <a:t> Perspektive, keine Möglichkeit zur freien Themenwahl, keine Berücksichtigung unterschiedlicher Bedürfnisse (Erst- und Zweitsprachen), Ausklammerung der Erstsprache</a:t>
            </a:r>
          </a:p>
          <a:p>
            <a:pPr>
              <a:buNone/>
            </a:pP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a:bodyPr>
          <a:lstStyle/>
          <a:p>
            <a:pPr>
              <a:buNone/>
            </a:pPr>
            <a:r>
              <a:rPr lang="de-DE" b="1" dirty="0" smtClean="0"/>
              <a:t>Interkultureller Ansatz </a:t>
            </a:r>
            <a:endParaRPr lang="de-DE" dirty="0" smtClean="0"/>
          </a:p>
          <a:p>
            <a:pPr>
              <a:buNone/>
            </a:pPr>
            <a:endParaRPr lang="de-DE" dirty="0" smtClean="0"/>
          </a:p>
          <a:p>
            <a:r>
              <a:rPr lang="de-DE" b="1" dirty="0" smtClean="0"/>
              <a:t>Lernziele: </a:t>
            </a:r>
            <a:r>
              <a:rPr lang="de-DE" dirty="0" smtClean="0"/>
              <a:t>Toleranzentwicklung, Abbau von Vorurteilen, Auseinandersetzung mit einer „fremden“ Kultur als Mögl. Zum </a:t>
            </a:r>
            <a:r>
              <a:rPr lang="de-DE" dirty="0" err="1" smtClean="0"/>
              <a:t>Empathiewechsel</a:t>
            </a:r>
            <a:r>
              <a:rPr lang="de-DE" dirty="0" smtClean="0"/>
              <a:t> </a:t>
            </a:r>
            <a:r>
              <a:rPr lang="de-DE" dirty="0" smtClean="0">
                <a:sym typeface="Wingdings"/>
              </a:rPr>
              <a:t></a:t>
            </a:r>
            <a:r>
              <a:rPr lang="de-DE" dirty="0" smtClean="0"/>
              <a:t> Landeskund als Verstehen des „Eigenen“ und des „Fremden“ (Dichotomie „Eigen“ vs. „Fremd“)</a:t>
            </a:r>
          </a:p>
          <a:p>
            <a:r>
              <a:rPr lang="de-DE" b="1" dirty="0" smtClean="0"/>
              <a:t>Themen/Inhalte:</a:t>
            </a:r>
            <a:r>
              <a:rPr lang="de-DE" dirty="0" smtClean="0"/>
              <a:t> Wahrnehmungsschulung, Erwerb von Strategien zur  Bedeutungserschließung, Befähigung zum Kultur(en)vergleich, interkulturell, kompetentes Handeln </a:t>
            </a:r>
          </a:p>
          <a:p>
            <a:r>
              <a:rPr lang="de-DE" b="1" dirty="0" smtClean="0"/>
              <a:t>Didaktischer Ort:</a:t>
            </a:r>
            <a:r>
              <a:rPr lang="de-DE" dirty="0" smtClean="0"/>
              <a:t> in den Fremdsprachenunterricht sofort einbezogen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r>
              <a:rPr lang="de-DE" b="1" dirty="0" smtClean="0"/>
              <a:t>Verhältnis zum Sprachenlernen:</a:t>
            </a:r>
            <a:r>
              <a:rPr lang="de-DE" dirty="0" smtClean="0"/>
              <a:t> nicht der Sprache nachgeordnet </a:t>
            </a:r>
          </a:p>
          <a:p>
            <a:r>
              <a:rPr lang="de-DE" b="1" dirty="0" smtClean="0"/>
              <a:t>Medien/Materialien:</a:t>
            </a:r>
            <a:r>
              <a:rPr lang="de-DE" dirty="0" smtClean="0"/>
              <a:t> Film, Fernsehen, Radio, authentische texte, Gebrauchstexte, Literatur</a:t>
            </a:r>
          </a:p>
          <a:p>
            <a:r>
              <a:rPr lang="de-DE" b="1" dirty="0" smtClean="0"/>
              <a:t>Unterrichtssprache(n):</a:t>
            </a:r>
            <a:r>
              <a:rPr lang="de-DE" dirty="0" smtClean="0"/>
              <a:t> Fremd und Erstsprache</a:t>
            </a:r>
          </a:p>
          <a:p>
            <a:r>
              <a:rPr lang="de-DE" b="1" dirty="0" smtClean="0"/>
              <a:t>Kritik:</a:t>
            </a:r>
            <a:r>
              <a:rPr lang="de-DE" dirty="0" smtClean="0"/>
              <a:t> Stilisierung des Interkulturellen, Gefahr von Kulturalisierungen, Fremdzuschreibungen, Dichotomie „eigen“ vs. „fremd“, </a:t>
            </a:r>
            <a:r>
              <a:rPr lang="de-DE" dirty="0" err="1" smtClean="0"/>
              <a:t>Othering</a:t>
            </a:r>
            <a:r>
              <a:rPr lang="de-DE" dirty="0" smtClean="0"/>
              <a:t>, Vernachlässigung des Faktenwissens, Überpädagogisierung, Überforderung der </a:t>
            </a:r>
            <a:r>
              <a:rPr lang="de-DE" dirty="0" err="1" smtClean="0"/>
              <a:t>Lehrendenkompetenz</a:t>
            </a:r>
            <a:r>
              <a:rPr lang="de-DE" dirty="0" smtClean="0"/>
              <a:t>, Verfestigung von Stereotypen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u="sng" dirty="0" smtClean="0"/>
              <a:t>Das D-A-CH-(L)-Konzept </a:t>
            </a:r>
            <a:endParaRPr lang="de-DE" dirty="0" smtClean="0"/>
          </a:p>
          <a:p>
            <a:pPr lvl="0"/>
            <a:r>
              <a:rPr lang="de-DE" dirty="0" smtClean="0"/>
              <a:t>Weiterentwicklung der ABCD-Thesen </a:t>
            </a:r>
          </a:p>
          <a:p>
            <a:pPr lvl="0"/>
            <a:r>
              <a:rPr lang="de-DE" b="1" dirty="0" smtClean="0"/>
              <a:t>Doppelte Bedeutung:</a:t>
            </a:r>
            <a:r>
              <a:rPr lang="de-DE" dirty="0" smtClean="0"/>
              <a:t> die </a:t>
            </a:r>
            <a:r>
              <a:rPr lang="de-DE" b="1" dirty="0" smtClean="0"/>
              <a:t>Anfangsbuchstaben der beteiligten Staaten</a:t>
            </a:r>
            <a:r>
              <a:rPr lang="de-DE" dirty="0" smtClean="0"/>
              <a:t> und </a:t>
            </a:r>
            <a:r>
              <a:rPr lang="de-DE" b="1" dirty="0" smtClean="0"/>
              <a:t>methodische Implikationen</a:t>
            </a:r>
            <a:r>
              <a:rPr lang="de-DE" dirty="0" smtClean="0"/>
              <a:t>, nämlich:</a:t>
            </a:r>
          </a:p>
          <a:p>
            <a:pPr lvl="0"/>
            <a:r>
              <a:rPr lang="de-DE" b="1" dirty="0" smtClean="0"/>
              <a:t>Differenzorientiert </a:t>
            </a:r>
            <a:endParaRPr lang="de-DE" dirty="0" smtClean="0"/>
          </a:p>
          <a:p>
            <a:pPr lvl="0"/>
            <a:r>
              <a:rPr lang="de-DE" b="1" dirty="0" smtClean="0"/>
              <a:t>Autonomiefördernd </a:t>
            </a:r>
            <a:endParaRPr lang="de-DE" dirty="0" smtClean="0"/>
          </a:p>
          <a:p>
            <a:pPr lvl="0"/>
            <a:r>
              <a:rPr lang="de-DE" b="1" dirty="0" err="1" smtClean="0"/>
              <a:t>Creativ</a:t>
            </a:r>
            <a:r>
              <a:rPr lang="de-DE" b="1" dirty="0" smtClean="0"/>
              <a:t>-Kontrastiv</a:t>
            </a:r>
            <a:endParaRPr lang="de-DE" dirty="0" smtClean="0"/>
          </a:p>
          <a:p>
            <a:pPr lvl="0"/>
            <a:r>
              <a:rPr lang="de-DE" b="1" dirty="0" smtClean="0"/>
              <a:t>Handlungsorientiert </a:t>
            </a:r>
            <a:endParaRPr lang="de-DE" dirty="0" smtClean="0"/>
          </a:p>
          <a:p>
            <a:pPr lvl="0"/>
            <a:r>
              <a:rPr lang="de-DE" b="1" dirty="0" err="1" smtClean="0"/>
              <a:t>Plurizentrische</a:t>
            </a:r>
            <a:r>
              <a:rPr lang="de-DE" b="1" dirty="0" smtClean="0"/>
              <a:t> Ausrichtung und Methodik wichtig!</a:t>
            </a:r>
            <a:endParaRPr lang="de-DE" dirty="0"/>
          </a:p>
        </p:txBody>
      </p:sp>
      <p:pic>
        <p:nvPicPr>
          <p:cNvPr id="9218" name="Picture 2" descr="Bildergebnis für D-A-CH-L"/>
          <p:cNvPicPr>
            <a:picLocks noChangeAspect="1" noChangeArrowheads="1"/>
          </p:cNvPicPr>
          <p:nvPr/>
        </p:nvPicPr>
        <p:blipFill>
          <a:blip r:embed="rId2" cstate="print"/>
          <a:srcRect/>
          <a:stretch>
            <a:fillRect/>
          </a:stretch>
        </p:blipFill>
        <p:spPr bwMode="auto">
          <a:xfrm>
            <a:off x="6623576" y="2000240"/>
            <a:ext cx="2520424" cy="26479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lnSpcReduction="10000"/>
          </a:bodyPr>
          <a:lstStyle/>
          <a:p>
            <a:pPr>
              <a:buNone/>
            </a:pPr>
            <a:r>
              <a:rPr lang="de-DE" sz="3600" b="1" dirty="0" smtClean="0"/>
              <a:t>Seminarplan 1. Teil des Semesters: </a:t>
            </a:r>
          </a:p>
          <a:p>
            <a:pPr>
              <a:buNone/>
            </a:pPr>
            <a:r>
              <a:rPr lang="de-DE" sz="3600" dirty="0" smtClean="0"/>
              <a:t>1)Historischer Überblick</a:t>
            </a:r>
          </a:p>
          <a:p>
            <a:pPr>
              <a:buNone/>
            </a:pPr>
            <a:r>
              <a:rPr lang="de-DE" sz="3600" dirty="0" smtClean="0"/>
              <a:t> 2)Eine kritische Einführung und Reflexion der Begriffe "</a:t>
            </a:r>
            <a:r>
              <a:rPr lang="de-DE" sz="3600" dirty="0" err="1" smtClean="0"/>
              <a:t>Kultur","regional</a:t>
            </a:r>
            <a:r>
              <a:rPr lang="de-DE" sz="3600" dirty="0" smtClean="0"/>
              <a:t>", "Land", "Nation" </a:t>
            </a:r>
          </a:p>
          <a:p>
            <a:pPr>
              <a:buNone/>
            </a:pPr>
            <a:r>
              <a:rPr lang="de-DE" sz="3600" dirty="0" smtClean="0"/>
              <a:t>3) Die Relevanz der ABCD Thesen </a:t>
            </a:r>
          </a:p>
          <a:p>
            <a:pPr>
              <a:buNone/>
            </a:pPr>
            <a:r>
              <a:rPr lang="de-DE" sz="3600" dirty="0" smtClean="0"/>
              <a:t>4)Bedeutsamkeit der DACHL Thesen </a:t>
            </a:r>
          </a:p>
          <a:p>
            <a:pPr>
              <a:buNone/>
            </a:pPr>
            <a:r>
              <a:rPr lang="de-DE" sz="3600" dirty="0" smtClean="0"/>
              <a:t>5)Didaktik und Landeskunde</a:t>
            </a:r>
          </a:p>
          <a:p>
            <a:pPr>
              <a:buNone/>
            </a:pPr>
            <a:r>
              <a:rPr lang="de-DE" dirty="0" smtClean="0"/>
              <a:t> </a:t>
            </a:r>
            <a:endParaRPr lang="de-DE"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a:bodyPr>
          <a:lstStyle/>
          <a:p>
            <a:pPr lvl="0"/>
            <a:r>
              <a:rPr lang="de-DE" b="1" dirty="0" smtClean="0"/>
              <a:t>Prinzipien: Binnenkontrastive Kulturanalyse, regionale und kulturelle  Vielfalt des „deutschsprachigen Raums“(PROBLEM???)</a:t>
            </a:r>
          </a:p>
          <a:p>
            <a:pPr lvl="0"/>
            <a:endParaRPr lang="de-DE" dirty="0" smtClean="0"/>
          </a:p>
          <a:p>
            <a:pPr lvl="0"/>
            <a:r>
              <a:rPr lang="de-DE" b="1" dirty="0" smtClean="0"/>
              <a:t>Exemplarisches und kontrastives Lernen</a:t>
            </a:r>
          </a:p>
          <a:p>
            <a:pPr lvl="0">
              <a:buNone/>
            </a:pPr>
            <a:endParaRPr lang="de-DE" dirty="0" smtClean="0"/>
          </a:p>
          <a:p>
            <a:pPr lvl="0"/>
            <a:r>
              <a:rPr lang="de-DE" b="1" dirty="0" smtClean="0"/>
              <a:t>Förderung der </a:t>
            </a:r>
            <a:r>
              <a:rPr lang="de-DE" b="1" dirty="0" err="1" smtClean="0"/>
              <a:t>Lernendenautonomie</a:t>
            </a:r>
            <a:r>
              <a:rPr lang="de-DE" b="1" dirty="0" smtClean="0"/>
              <a:t> durch handlungs- </a:t>
            </a:r>
            <a:r>
              <a:rPr lang="de-DE" b="1" dirty="0" err="1" smtClean="0"/>
              <a:t>themen</a:t>
            </a:r>
            <a:r>
              <a:rPr lang="de-DE" b="1" dirty="0" smtClean="0"/>
              <a:t>- </a:t>
            </a:r>
            <a:r>
              <a:rPr lang="de-DE" b="1" dirty="0" err="1" smtClean="0"/>
              <a:t>produkt</a:t>
            </a:r>
            <a:r>
              <a:rPr lang="de-DE" b="1" dirty="0" smtClean="0"/>
              <a:t>- und </a:t>
            </a:r>
            <a:r>
              <a:rPr lang="de-DE" b="1" dirty="0" err="1" smtClean="0"/>
              <a:t>lernerinnenorientiertes</a:t>
            </a:r>
            <a:r>
              <a:rPr lang="de-DE" b="1" dirty="0" smtClean="0"/>
              <a:t> Arbeiten </a:t>
            </a:r>
          </a:p>
          <a:p>
            <a:pPr lvl="0"/>
            <a:endParaRPr lang="de-DE" b="1" dirty="0" smtClean="0"/>
          </a:p>
          <a:p>
            <a:pPr lvl="0">
              <a:buNone/>
            </a:pPr>
            <a:endParaRPr lang="de-DE" dirty="0" smtClean="0"/>
          </a:p>
          <a:p>
            <a:pPr>
              <a:buNone/>
            </a:pPr>
            <a:endParaRPr lang="de-DE" dirty="0"/>
          </a:p>
        </p:txBody>
      </p:sp>
      <p:pic>
        <p:nvPicPr>
          <p:cNvPr id="8194" name="Picture 2" descr="Bildergebnis für Probleme"/>
          <p:cNvPicPr>
            <a:picLocks noChangeAspect="1" noChangeArrowheads="1"/>
          </p:cNvPicPr>
          <p:nvPr/>
        </p:nvPicPr>
        <p:blipFill>
          <a:blip r:embed="rId2"/>
          <a:srcRect/>
          <a:stretch>
            <a:fillRect/>
          </a:stretch>
        </p:blipFill>
        <p:spPr bwMode="auto">
          <a:xfrm>
            <a:off x="6189171" y="4643446"/>
            <a:ext cx="2954829" cy="22145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a:bodyPr>
          <a:lstStyle/>
          <a:p>
            <a:r>
              <a:rPr lang="de-DE" sz="4000" dirty="0" smtClean="0"/>
              <a:t>In der Praxis gab es das Problem, dass </a:t>
            </a:r>
            <a:r>
              <a:rPr lang="de-DE" sz="4000" dirty="0" err="1" smtClean="0"/>
              <a:t>Lehrwerkautor_innen</a:t>
            </a:r>
            <a:r>
              <a:rPr lang="de-DE" sz="4000" dirty="0" smtClean="0"/>
              <a:t> diese Prinzipien zu wenig berücksichtigten. Oft oberflächlicher und fehlerhafter Bezug zu Österreich und der Schweiz.</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5824558"/>
          </a:xfrm>
        </p:spPr>
        <p:txBody>
          <a:bodyPr>
            <a:normAutofit lnSpcReduction="10000"/>
          </a:bodyPr>
          <a:lstStyle/>
          <a:p>
            <a:pPr lvl="0"/>
            <a:r>
              <a:rPr lang="de-DE" sz="3200" b="1" dirty="0" smtClean="0"/>
              <a:t>2007 wurde D-A-CH-L</a:t>
            </a:r>
            <a:r>
              <a:rPr lang="de-DE" sz="3200" dirty="0" smtClean="0"/>
              <a:t>- AG bei einem Treffen der IDV-</a:t>
            </a:r>
            <a:r>
              <a:rPr lang="de-DE" sz="3200" dirty="0" err="1" smtClean="0"/>
              <a:t>ÖDaF</a:t>
            </a:r>
            <a:r>
              <a:rPr lang="de-DE" sz="3200" dirty="0" smtClean="0"/>
              <a:t>-IDV neu gegründet</a:t>
            </a:r>
            <a:r>
              <a:rPr lang="de-DE" sz="3200" dirty="0" smtClean="0">
                <a:sym typeface="Wingdings"/>
              </a:rPr>
              <a:t></a:t>
            </a:r>
          </a:p>
          <a:p>
            <a:pPr lvl="0"/>
            <a:r>
              <a:rPr lang="de-DE" sz="3200" b="1" dirty="0" smtClean="0"/>
              <a:t>Mitglieder: Fachverbände (IDV)</a:t>
            </a:r>
            <a:r>
              <a:rPr lang="de-DE" sz="3200" b="1" dirty="0" err="1" smtClean="0"/>
              <a:t>FaDaF</a:t>
            </a:r>
            <a:r>
              <a:rPr lang="de-DE" sz="3200" b="1" dirty="0" smtClean="0"/>
              <a:t>, </a:t>
            </a:r>
            <a:r>
              <a:rPr lang="de-DE" sz="3200" b="1" dirty="0" err="1" smtClean="0"/>
              <a:t>ÖDaF</a:t>
            </a:r>
            <a:r>
              <a:rPr lang="de-DE" sz="3200" b="1" dirty="0" smtClean="0"/>
              <a:t>, etc.</a:t>
            </a:r>
            <a:endParaRPr lang="de-DE" sz="3200" dirty="0" smtClean="0"/>
          </a:p>
          <a:p>
            <a:pPr lvl="0"/>
            <a:r>
              <a:rPr lang="de-DE" sz="3200" b="1" dirty="0" smtClean="0"/>
              <a:t>Mittlerorganisationen: Goethe-Institut, DAAD, BMUKK</a:t>
            </a:r>
            <a:endParaRPr lang="de-DE" sz="3200" dirty="0" smtClean="0"/>
          </a:p>
          <a:p>
            <a:pPr lvl="0"/>
            <a:r>
              <a:rPr lang="de-DE" sz="3200" b="1" dirty="0" smtClean="0"/>
              <a:t>Neue Ansätze </a:t>
            </a:r>
            <a:r>
              <a:rPr lang="de-DE" sz="3200" dirty="0" smtClean="0"/>
              <a:t>sollten berücksichtigt werden</a:t>
            </a:r>
          </a:p>
          <a:p>
            <a:pPr lvl="0"/>
            <a:r>
              <a:rPr lang="de-DE" sz="3200" b="1" dirty="0" smtClean="0"/>
              <a:t>Seit 2008 regelmäßige, 2x jährliche Arbeitstreffen </a:t>
            </a:r>
            <a:endParaRPr lang="de-DE" sz="3200" dirty="0" smtClean="0"/>
          </a:p>
          <a:p>
            <a:pPr>
              <a:buNone/>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lnSpcReduction="10000"/>
          </a:bodyPr>
          <a:lstStyle/>
          <a:p>
            <a:pPr lvl="0"/>
            <a:r>
              <a:rPr lang="de-DE" b="1" dirty="0" smtClean="0"/>
              <a:t>Anerkennung der Vielfalt des deutschsprachigen Raumes</a:t>
            </a:r>
            <a:endParaRPr lang="de-DE" dirty="0" smtClean="0"/>
          </a:p>
          <a:p>
            <a:pPr lvl="0"/>
            <a:r>
              <a:rPr lang="de-DE" b="1" dirty="0" smtClean="0"/>
              <a:t>Bezugnahme auf mehr als ein Land der Zielsprache Deutsch</a:t>
            </a:r>
            <a:endParaRPr lang="de-DE" dirty="0" smtClean="0"/>
          </a:p>
          <a:p>
            <a:pPr lvl="0"/>
            <a:r>
              <a:rPr lang="de-DE" b="1" dirty="0" smtClean="0"/>
              <a:t>Der Vermittlung von Landeskunde</a:t>
            </a:r>
            <a:endParaRPr lang="de-DE" dirty="0" smtClean="0"/>
          </a:p>
          <a:p>
            <a:pPr lvl="0"/>
            <a:r>
              <a:rPr lang="de-DE" b="1" dirty="0" smtClean="0"/>
              <a:t>Produktion von Lehrmaterialien </a:t>
            </a:r>
            <a:endParaRPr lang="de-DE" dirty="0" smtClean="0"/>
          </a:p>
          <a:p>
            <a:pPr lvl="0"/>
            <a:r>
              <a:rPr lang="de-DE" b="1" dirty="0" smtClean="0"/>
              <a:t>Auch für </a:t>
            </a:r>
            <a:r>
              <a:rPr lang="de-DE" b="1" dirty="0" err="1" smtClean="0"/>
              <a:t>DaZ</a:t>
            </a:r>
            <a:r>
              <a:rPr lang="de-DE" b="1" dirty="0" smtClean="0"/>
              <a:t> empfohlen</a:t>
            </a:r>
          </a:p>
          <a:p>
            <a:pPr lvl="0">
              <a:buNone/>
            </a:pPr>
            <a:endParaRPr lang="de-DE" b="1" dirty="0" smtClean="0"/>
          </a:p>
          <a:p>
            <a:pPr lvl="0">
              <a:buNone/>
            </a:pPr>
            <a:endParaRPr lang="de-DE" b="1" dirty="0" smtClean="0"/>
          </a:p>
          <a:p>
            <a:pPr lvl="0">
              <a:buNone/>
            </a:pPr>
            <a:r>
              <a:rPr lang="de-DE" b="1" dirty="0" smtClean="0"/>
              <a:t>2013 </a:t>
            </a:r>
            <a:r>
              <a:rPr lang="de-DE" dirty="0" smtClean="0"/>
              <a:t>neue Definition/Auseinandersetzung mit dem des Konzeptes, auf globale Vernetzung, Einsatz elektronischer Medien, stärkerer Einbezug des </a:t>
            </a:r>
            <a:r>
              <a:rPr lang="de-DE" dirty="0" err="1" smtClean="0"/>
              <a:t>plurizentrischen</a:t>
            </a:r>
            <a:r>
              <a:rPr lang="de-DE" dirty="0" smtClean="0"/>
              <a:t> Ansatzes (</a:t>
            </a:r>
            <a:r>
              <a:rPr lang="de-DE" dirty="0" err="1" smtClean="0"/>
              <a:t>Hägi</a:t>
            </a:r>
            <a:r>
              <a:rPr lang="de-DE" dirty="0" smtClean="0"/>
              <a:t>, </a:t>
            </a:r>
            <a:r>
              <a:rPr lang="de-DE" dirty="0" err="1" smtClean="0"/>
              <a:t>Demmig</a:t>
            </a:r>
            <a:r>
              <a:rPr lang="de-DE" dirty="0" smtClean="0"/>
              <a:t>, Schweiger)</a:t>
            </a:r>
          </a:p>
          <a:p>
            <a:pPr lvl="0">
              <a:buNone/>
            </a:pPr>
            <a:endParaRPr lang="de-DE" dirty="0" smtClean="0"/>
          </a:p>
          <a:p>
            <a:pPr lvl="0">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None/>
            </a:pPr>
            <a:r>
              <a:rPr lang="de-DE" dirty="0" smtClean="0"/>
              <a:t>1)Blättern Sie verschiedene Lehrwerke durch und analysieren Sie die landeskundlichen Einheiten im Bezug auf D-A-CH-L</a:t>
            </a:r>
          </a:p>
          <a:p>
            <a:pPr>
              <a:buNone/>
            </a:pPr>
            <a:r>
              <a:rPr lang="de-DE" dirty="0" smtClean="0"/>
              <a:t>2) Vergleichen Sie den Text ABCD-Thesen mit </a:t>
            </a:r>
          </a:p>
          <a:p>
            <a:pPr>
              <a:buNone/>
            </a:pPr>
            <a:r>
              <a:rPr lang="de-DE" dirty="0" smtClean="0"/>
              <a:t>„Landeskunde und kulturelles Lernen“</a:t>
            </a:r>
          </a:p>
          <a:p>
            <a:pPr>
              <a:buNone/>
            </a:pPr>
            <a:endParaRPr lang="de-DE" dirty="0" smtClean="0"/>
          </a:p>
          <a:p>
            <a:pPr>
              <a:buNone/>
            </a:pPr>
            <a:r>
              <a:rPr lang="de-DE" dirty="0" smtClean="0"/>
              <a:t>https://www.idvnetz.org/Dateien/DACHL/Einf%C3%BChrungFD52.pdf</a:t>
            </a:r>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Textzirkel </a:t>
            </a:r>
            <a:endParaRPr lang="de-DE" dirty="0"/>
          </a:p>
        </p:txBody>
      </p:sp>
      <p:sp>
        <p:nvSpPr>
          <p:cNvPr id="3" name="Inhaltsplatzhalter 2"/>
          <p:cNvSpPr>
            <a:spLocks noGrp="1"/>
          </p:cNvSpPr>
          <p:nvPr>
            <p:ph idx="1"/>
          </p:nvPr>
        </p:nvSpPr>
        <p:spPr/>
        <p:txBody>
          <a:bodyPr/>
          <a:lstStyle/>
          <a:p>
            <a:r>
              <a:rPr lang="de-DE" dirty="0" smtClean="0"/>
              <a:t>Schauen Sie ihre Aufzeichnungen zum Text  </a:t>
            </a:r>
            <a:r>
              <a:rPr lang="de-DE" dirty="0" smtClean="0"/>
              <a:t>„Landeskunde und kulturelles Lernen</a:t>
            </a:r>
            <a:r>
              <a:rPr lang="de-DE" dirty="0" smtClean="0"/>
              <a:t>“</a:t>
            </a:r>
            <a:endParaRPr lang="de-DE" dirty="0" smtClean="0"/>
          </a:p>
          <a:p>
            <a:r>
              <a:rPr lang="de-DE" dirty="0" smtClean="0"/>
              <a:t>und den Text selbst  10 Minuten durch</a:t>
            </a:r>
          </a:p>
          <a:p>
            <a:r>
              <a:rPr lang="de-DE" dirty="0" smtClean="0"/>
              <a:t>Sprechen sie  5 Minuten mit ihrem7ihrer </a:t>
            </a:r>
            <a:r>
              <a:rPr lang="de-DE" dirty="0" err="1" smtClean="0"/>
              <a:t>Nachbar_in</a:t>
            </a:r>
            <a:endParaRPr lang="de-DE" dirty="0" smtClean="0"/>
          </a:p>
          <a:p>
            <a:r>
              <a:rPr lang="de-DE" dirty="0" smtClean="0"/>
              <a:t>Wiederholen Sie den Vorgang und diskutieren Sie den Text</a:t>
            </a:r>
          </a:p>
          <a:p>
            <a:endParaRPr lang="de-DE" dirty="0" smtClean="0"/>
          </a:p>
        </p:txBody>
      </p:sp>
      <p:pic>
        <p:nvPicPr>
          <p:cNvPr id="3074" name="Picture 2" descr="Ähnliches Foto"/>
          <p:cNvPicPr>
            <a:picLocks noChangeAspect="1" noChangeArrowheads="1"/>
          </p:cNvPicPr>
          <p:nvPr/>
        </p:nvPicPr>
        <p:blipFill>
          <a:blip r:embed="rId2"/>
          <a:srcRect/>
          <a:stretch>
            <a:fillRect/>
          </a:stretch>
        </p:blipFill>
        <p:spPr bwMode="auto">
          <a:xfrm>
            <a:off x="7515225" y="3495674"/>
            <a:ext cx="1628775" cy="33623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Lektüre Teil 2</a:t>
            </a:r>
            <a:endParaRPr lang="de-DE" dirty="0"/>
          </a:p>
        </p:txBody>
      </p:sp>
      <p:sp>
        <p:nvSpPr>
          <p:cNvPr id="3" name="Inhaltsplatzhalter 2"/>
          <p:cNvSpPr>
            <a:spLocks noGrp="1"/>
          </p:cNvSpPr>
          <p:nvPr>
            <p:ph idx="1"/>
          </p:nvPr>
        </p:nvSpPr>
        <p:spPr/>
        <p:txBody>
          <a:bodyPr/>
          <a:lstStyle/>
          <a:p>
            <a:pPr>
              <a:buFont typeface="Courier New" pitchFamily="49" charset="0"/>
              <a:buChar char="o"/>
            </a:pPr>
            <a:r>
              <a:rPr lang="de-DE" dirty="0" smtClean="0"/>
              <a:t>Lesen Sie den Beitrag </a:t>
            </a:r>
            <a:r>
              <a:rPr lang="de-DE" dirty="0" smtClean="0"/>
              <a:t>von Claus </a:t>
            </a:r>
            <a:r>
              <a:rPr lang="de-DE" dirty="0" err="1" smtClean="0"/>
              <a:t>Altmayer</a:t>
            </a:r>
            <a:r>
              <a:rPr lang="de-DE" dirty="0" smtClean="0"/>
              <a:t> (2006) </a:t>
            </a:r>
            <a:r>
              <a:rPr lang="de-DE" b="1" i="1" dirty="0" smtClean="0"/>
              <a:t>„Kulturelle Deutungsmuster als Lerngegenstand. Zur kulturwissenschaftlichen Transformation der ‚Landeskunde'.“ In: Fremdsprachen lehren und lernen 35, S. </a:t>
            </a:r>
            <a:r>
              <a:rPr lang="de-DE" b="1" i="1" dirty="0" smtClean="0"/>
              <a:t>44-59.</a:t>
            </a:r>
          </a:p>
          <a:p>
            <a:pPr>
              <a:buFont typeface="Courier New" pitchFamily="49" charset="0"/>
              <a:buChar char="o"/>
            </a:pPr>
            <a:r>
              <a:rPr lang="de-DE" b="1" i="1" dirty="0" smtClean="0"/>
              <a:t>Gehen Sie so vor wie im ersten Teil.</a:t>
            </a:r>
          </a:p>
          <a:p>
            <a:pPr>
              <a:buNone/>
            </a:pPr>
            <a:r>
              <a:rPr lang="de-DE" b="1" i="1" dirty="0" smtClean="0"/>
              <a:t>   Warum ist der Text von grundlegender Bedeutung?! Worum geht es im Text?</a:t>
            </a:r>
            <a:endParaRPr lang="de-DE" dirty="0" smtClean="0"/>
          </a:p>
          <a:p>
            <a:pPr>
              <a:buNone/>
            </a:pPr>
            <a:endParaRPr lang="de-DE" dirty="0"/>
          </a:p>
        </p:txBody>
      </p:sp>
      <p:pic>
        <p:nvPicPr>
          <p:cNvPr id="2050" name="Picture 2" descr="Ähnliches Foto"/>
          <p:cNvPicPr>
            <a:picLocks noChangeAspect="1" noChangeArrowheads="1"/>
          </p:cNvPicPr>
          <p:nvPr/>
        </p:nvPicPr>
        <p:blipFill>
          <a:blip r:embed="rId2"/>
          <a:srcRect/>
          <a:stretch>
            <a:fillRect/>
          </a:stretch>
        </p:blipFill>
        <p:spPr bwMode="auto">
          <a:xfrm>
            <a:off x="7286644" y="3000372"/>
            <a:ext cx="1628775" cy="336232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Gegenstände </a:t>
            </a:r>
            <a:endParaRPr lang="de-DE" dirty="0"/>
          </a:p>
        </p:txBody>
      </p:sp>
      <p:sp>
        <p:nvSpPr>
          <p:cNvPr id="3" name="Inhaltsplatzhalter 2"/>
          <p:cNvSpPr>
            <a:spLocks noGrp="1"/>
          </p:cNvSpPr>
          <p:nvPr>
            <p:ph idx="1"/>
          </p:nvPr>
        </p:nvSpPr>
        <p:spPr/>
        <p:txBody>
          <a:bodyPr/>
          <a:lstStyle/>
          <a:p>
            <a:r>
              <a:rPr lang="de-DE" dirty="0" smtClean="0"/>
              <a:t>Erinnern Sie sich an die </a:t>
            </a:r>
            <a:r>
              <a:rPr lang="de-DE" dirty="0" err="1" smtClean="0"/>
              <a:t>gegenstände</a:t>
            </a:r>
            <a:r>
              <a:rPr lang="de-DE" dirty="0" smtClean="0"/>
              <a:t> die sie mitgebracht haben.</a:t>
            </a:r>
          </a:p>
          <a:p>
            <a:r>
              <a:rPr lang="de-DE" dirty="0" smtClean="0"/>
              <a:t>Versuchen Sie konkrete Einsatzmöglichkeiten für den Unterricht zu überlegen</a:t>
            </a:r>
          </a:p>
          <a:p>
            <a:r>
              <a:rPr lang="de-DE" dirty="0" smtClean="0"/>
              <a:t>Wofür eignen sie sich? Warum?</a:t>
            </a:r>
            <a:endParaRPr lang="de-DE" dirty="0"/>
          </a:p>
        </p:txBody>
      </p:sp>
      <p:pic>
        <p:nvPicPr>
          <p:cNvPr id="1026" name="Picture 2" descr="Bildergebnis für mezcal"/>
          <p:cNvPicPr>
            <a:picLocks noChangeAspect="1" noChangeArrowheads="1"/>
          </p:cNvPicPr>
          <p:nvPr/>
        </p:nvPicPr>
        <p:blipFill>
          <a:blip r:embed="rId2" cstate="print"/>
          <a:srcRect/>
          <a:stretch>
            <a:fillRect/>
          </a:stretch>
        </p:blipFill>
        <p:spPr bwMode="auto">
          <a:xfrm>
            <a:off x="6619875" y="3495674"/>
            <a:ext cx="2524125" cy="3362326"/>
          </a:xfrm>
          <a:prstGeom prst="rect">
            <a:avLst/>
          </a:prstGeom>
          <a:noFill/>
        </p:spPr>
      </p:pic>
      <p:pic>
        <p:nvPicPr>
          <p:cNvPr id="1028" name="Picture 4" descr="Bildergebnis für mexico"/>
          <p:cNvPicPr>
            <a:picLocks noChangeAspect="1" noChangeArrowheads="1"/>
          </p:cNvPicPr>
          <p:nvPr/>
        </p:nvPicPr>
        <p:blipFill>
          <a:blip r:embed="rId3"/>
          <a:srcRect/>
          <a:stretch>
            <a:fillRect/>
          </a:stretch>
        </p:blipFill>
        <p:spPr bwMode="auto">
          <a:xfrm>
            <a:off x="0" y="4304520"/>
            <a:ext cx="3833836" cy="2553480"/>
          </a:xfrm>
          <a:prstGeom prst="rect">
            <a:avLst/>
          </a:prstGeom>
          <a:noFill/>
        </p:spPr>
      </p:pic>
      <p:pic>
        <p:nvPicPr>
          <p:cNvPr id="1030" name="Picture 6" descr="Bildergebnis für mexico"/>
          <p:cNvPicPr>
            <a:picLocks noChangeAspect="1" noChangeArrowheads="1"/>
          </p:cNvPicPr>
          <p:nvPr/>
        </p:nvPicPr>
        <p:blipFill>
          <a:blip r:embed="rId4"/>
          <a:srcRect/>
          <a:stretch>
            <a:fillRect/>
          </a:stretch>
        </p:blipFill>
        <p:spPr bwMode="auto">
          <a:xfrm>
            <a:off x="5834086" y="0"/>
            <a:ext cx="3309914" cy="141853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Video </a:t>
            </a:r>
            <a:endParaRPr lang="de-DE" dirty="0"/>
          </a:p>
        </p:txBody>
      </p:sp>
      <p:sp>
        <p:nvSpPr>
          <p:cNvPr id="3" name="Inhaltsplatzhalter 2"/>
          <p:cNvSpPr>
            <a:spLocks noGrp="1"/>
          </p:cNvSpPr>
          <p:nvPr>
            <p:ph idx="1"/>
          </p:nvPr>
        </p:nvSpPr>
        <p:spPr/>
        <p:txBody>
          <a:bodyPr/>
          <a:lstStyle/>
          <a:p>
            <a:r>
              <a:rPr lang="de-DE" dirty="0" smtClean="0"/>
              <a:t>Wie werden Bayern und Mexico  hier dargestellt?</a:t>
            </a:r>
          </a:p>
          <a:p>
            <a:r>
              <a:rPr lang="de-DE" dirty="0" smtClean="0"/>
              <a:t>Was ist daran gut für den Einsatz im Unterricht?</a:t>
            </a:r>
          </a:p>
          <a:p>
            <a:r>
              <a:rPr lang="de-DE" dirty="0" smtClean="0"/>
              <a:t>Was könnte problematisch sein?</a:t>
            </a:r>
          </a:p>
          <a:p>
            <a:endParaRPr lang="de-DE" dirty="0" smtClean="0"/>
          </a:p>
          <a:p>
            <a:r>
              <a:rPr lang="de-DE" dirty="0" smtClean="0"/>
              <a:t>https://www.youtube.com/watch?v=y1YPuJMSmj0</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Video fertig schauen</a:t>
            </a:r>
          </a:p>
          <a:p>
            <a:r>
              <a:rPr lang="de-DE" dirty="0" smtClean="0"/>
              <a:t>Frage bzgl. Unterrichtspotenzialen formulieren.</a:t>
            </a:r>
          </a:p>
          <a:p>
            <a:r>
              <a:rPr lang="de-DE" dirty="0" smtClean="0"/>
              <a:t>Brief aus Sicht eines der Musiker „nach Hause“ schreiben</a:t>
            </a:r>
            <a:endParaRPr lang="de-DE" dirty="0"/>
          </a:p>
        </p:txBody>
      </p:sp>
      <p:pic>
        <p:nvPicPr>
          <p:cNvPr id="40964" name="Picture 4" descr="Bildergebnis für Mariachi"/>
          <p:cNvPicPr>
            <a:picLocks noChangeAspect="1" noChangeArrowheads="1"/>
          </p:cNvPicPr>
          <p:nvPr/>
        </p:nvPicPr>
        <p:blipFill>
          <a:blip r:embed="rId2"/>
          <a:srcRect/>
          <a:stretch>
            <a:fillRect/>
          </a:stretch>
        </p:blipFill>
        <p:spPr bwMode="auto">
          <a:xfrm>
            <a:off x="6591300" y="3495674"/>
            <a:ext cx="2552700" cy="3362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6143668"/>
          </a:xfrm>
        </p:spPr>
        <p:txBody>
          <a:bodyPr>
            <a:normAutofit/>
          </a:bodyPr>
          <a:lstStyle/>
          <a:p>
            <a:pPr>
              <a:buNone/>
            </a:pPr>
            <a:r>
              <a:rPr lang="de-DE" sz="3600" b="1" dirty="0" smtClean="0"/>
              <a:t>Seminarplan 2. Teil des Semesters </a:t>
            </a:r>
          </a:p>
          <a:p>
            <a:pPr>
              <a:buNone/>
            </a:pPr>
            <a:r>
              <a:rPr lang="de-DE" sz="3600" dirty="0" smtClean="0"/>
              <a:t>6)Wie Landeskunde unterrichten? </a:t>
            </a:r>
          </a:p>
          <a:p>
            <a:pPr>
              <a:buNone/>
            </a:pPr>
            <a:r>
              <a:rPr lang="de-DE" sz="3600" dirty="0" smtClean="0"/>
              <a:t>7)Das Potential authentischer literarischer Texte und deutschsprachiger Musik </a:t>
            </a:r>
          </a:p>
          <a:p>
            <a:pPr>
              <a:buNone/>
            </a:pPr>
            <a:r>
              <a:rPr lang="de-DE" sz="3600" dirty="0" smtClean="0"/>
              <a:t>8)Wie/warum erstelle ich meine eigenen Materialien? 9)Evaluation der eigenen Materialien </a:t>
            </a:r>
          </a:p>
          <a:p>
            <a:pPr>
              <a:buNone/>
            </a:pPr>
            <a:r>
              <a:rPr lang="de-DE" sz="3600" dirty="0" smtClean="0"/>
              <a:t>10) Nachbereiten, diskutieren, Evaluieren des Kurses</a:t>
            </a:r>
            <a:endParaRPr lang="de-DE" sz="3600" b="1" dirty="0" smtClean="0"/>
          </a:p>
          <a:p>
            <a:pPr>
              <a:buNone/>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910" y="642918"/>
            <a:ext cx="8229600" cy="6429420"/>
          </a:xfrm>
        </p:spPr>
        <p:txBody>
          <a:bodyPr>
            <a:normAutofit/>
          </a:bodyPr>
          <a:lstStyle/>
          <a:p>
            <a:pPr>
              <a:buFont typeface="Wingdings" pitchFamily="2" charset="2"/>
              <a:buChar char="Ø"/>
            </a:pPr>
            <a:r>
              <a:rPr lang="de-DE" sz="2800" b="1" dirty="0" smtClean="0"/>
              <a:t> Das Seminar ist als Workshop konzipiert. Daher ist die aktive Beteiligung am Seminargeschehen (Übungen, Simulationen; Diskussionen) unbedingt erforderlich. Daher kann der Kurs nur bei 70% Anwesenheit erfolgreich abgeschlossen werden</a:t>
            </a:r>
            <a:r>
              <a:rPr lang="de-DE" sz="2800" dirty="0" smtClean="0"/>
              <a:t>.</a:t>
            </a:r>
          </a:p>
          <a:p>
            <a:pPr>
              <a:buFont typeface="Wingdings" pitchFamily="2" charset="2"/>
              <a:buChar char="Ø"/>
            </a:pPr>
            <a:r>
              <a:rPr lang="de-DE" sz="2800" b="1" dirty="0" smtClean="0"/>
              <a:t> Das Seminar wird durch einen mündlichen Beitrag (z.B. Präsentation und eine Simulation) am Ende des Semesters abgeschlossen.</a:t>
            </a:r>
            <a:endParaRPr lang="de-DE" sz="2800" b="1" dirty="0"/>
          </a:p>
        </p:txBody>
      </p:sp>
      <p:pic>
        <p:nvPicPr>
          <p:cNvPr id="5122" name="Picture 2" descr="Bildergebnis für herausforderungen"/>
          <p:cNvPicPr>
            <a:picLocks noChangeAspect="1" noChangeArrowheads="1"/>
          </p:cNvPicPr>
          <p:nvPr/>
        </p:nvPicPr>
        <p:blipFill>
          <a:blip r:embed="rId2"/>
          <a:srcRect/>
          <a:stretch>
            <a:fillRect/>
          </a:stretch>
        </p:blipFill>
        <p:spPr bwMode="auto">
          <a:xfrm>
            <a:off x="6286500" y="4829174"/>
            <a:ext cx="2857500" cy="2028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47500" lnSpcReduction="20000"/>
          </a:bodyPr>
          <a:lstStyle/>
          <a:p>
            <a:endParaRPr lang="de-DE" sz="4500" dirty="0" smtClean="0"/>
          </a:p>
          <a:p>
            <a:endParaRPr lang="de-DE" sz="4500" dirty="0" smtClean="0"/>
          </a:p>
          <a:p>
            <a:r>
              <a:rPr lang="de-DE" sz="5100" dirty="0" smtClean="0"/>
              <a:t>Definition </a:t>
            </a:r>
            <a:r>
              <a:rPr lang="de-DE" sz="5100" b="1" dirty="0" smtClean="0"/>
              <a:t>amtlich deutschsprachige Region:</a:t>
            </a:r>
            <a:r>
              <a:rPr lang="de-DE" sz="5100" dirty="0" smtClean="0"/>
              <a:t> „Dieser Begriff wird als Ersatz für den Begriff ‚deutschsprachige Länder‘ verwendet, der zwar verbreitet, aber nicht zutreffend ist. Damit soll auf das Spannungsverhältnis zwischen amtlicher Einsprachigkeit im Deutschen und faktischer Mehrsprachigkeit des Alltags aufmerksam gemacht werden. Da allerdings die adressierten Staaten als Amtssprache nicht nur  Deutsch haben, ist der Begriff ‚Land‘ durch ‚Region’ ersetzt.</a:t>
            </a:r>
          </a:p>
          <a:p>
            <a:pPr>
              <a:buNone/>
            </a:pPr>
            <a:r>
              <a:rPr lang="de-DE" sz="5100" dirty="0" smtClean="0"/>
              <a:t>“ (</a:t>
            </a:r>
            <a:r>
              <a:rPr lang="de-DE" sz="5100" dirty="0" err="1" smtClean="0"/>
              <a:t>Dirim</a:t>
            </a:r>
            <a:r>
              <a:rPr lang="de-DE" sz="5100" dirty="0" smtClean="0"/>
              <a:t> 2015: 26)</a:t>
            </a:r>
          </a:p>
          <a:p>
            <a:pPr>
              <a:buNone/>
            </a:pPr>
            <a:endParaRPr lang="de-DE" sz="3600" dirty="0" smtClean="0"/>
          </a:p>
          <a:p>
            <a:pPr>
              <a:buNone/>
            </a:pPr>
            <a:endParaRPr lang="de-DE" sz="3600" dirty="0" smtClean="0"/>
          </a:p>
          <a:p>
            <a:pPr>
              <a:buNone/>
            </a:pPr>
            <a:r>
              <a:rPr lang="de-DE" dirty="0" smtClean="0"/>
              <a:t>.</a:t>
            </a:r>
          </a:p>
          <a:p>
            <a:pPr>
              <a:buNone/>
            </a:pPr>
            <a:r>
              <a:rPr lang="de-DE" dirty="0" smtClean="0"/>
              <a:t> Quelle: </a:t>
            </a:r>
            <a:r>
              <a:rPr lang="de-DE" dirty="0" err="1" smtClean="0"/>
              <a:t>Dirim</a:t>
            </a:r>
            <a:r>
              <a:rPr lang="de-DE" dirty="0" smtClean="0"/>
              <a:t>, </a:t>
            </a:r>
            <a:r>
              <a:rPr lang="de-DE" dirty="0" err="1" smtClean="0"/>
              <a:t>İnci</a:t>
            </a:r>
            <a:r>
              <a:rPr lang="de-DE" dirty="0" smtClean="0"/>
              <a:t> (2015): Umgang mit migrationsbedingter Mehrsprachigkeit in der schulischen Bildung. In: Leiprecht, Rudolf &amp; Anja Steinbach (Hrsg.): Schule in der Migrationsgesellschaft. Ein Handbuch. Band 2: Sprache –Rassismus-Professionalität. </a:t>
            </a:r>
            <a:r>
              <a:rPr lang="de-DE" dirty="0" err="1" smtClean="0"/>
              <a:t>Schwalbach</a:t>
            </a:r>
            <a:r>
              <a:rPr lang="de-DE" dirty="0" smtClean="0"/>
              <a:t> Ts. (Debus Pädagogik), S. 25-48.</a:t>
            </a:r>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Landeskunde?</a:t>
            </a:r>
            <a:endParaRPr lang="de-DE" dirty="0"/>
          </a:p>
        </p:txBody>
      </p:sp>
      <p:sp>
        <p:nvSpPr>
          <p:cNvPr id="3" name="Inhaltsplatzhalter 2"/>
          <p:cNvSpPr>
            <a:spLocks noGrp="1"/>
          </p:cNvSpPr>
          <p:nvPr>
            <p:ph idx="1"/>
          </p:nvPr>
        </p:nvSpPr>
        <p:spPr/>
        <p:txBody>
          <a:bodyPr>
            <a:normAutofit/>
          </a:bodyPr>
          <a:lstStyle/>
          <a:p>
            <a:pPr lvl="0"/>
            <a:r>
              <a:rPr lang="de-DE" dirty="0" smtClean="0"/>
              <a:t>„Der Begriff</a:t>
            </a:r>
            <a:r>
              <a:rPr lang="de-DE" b="1" dirty="0" smtClean="0"/>
              <a:t> Landeskunde</a:t>
            </a:r>
            <a:r>
              <a:rPr lang="de-DE" dirty="0" smtClean="0"/>
              <a:t> fasst verschiedene </a:t>
            </a:r>
            <a:r>
              <a:rPr lang="de-DE" b="1" dirty="0" smtClean="0"/>
              <a:t>Forschungsansätze </a:t>
            </a:r>
            <a:r>
              <a:rPr lang="de-DE" dirty="0" smtClean="0"/>
              <a:t>und </a:t>
            </a:r>
            <a:r>
              <a:rPr lang="de-DE" b="1" dirty="0" smtClean="0"/>
              <a:t>Lehrkonzepte </a:t>
            </a:r>
            <a:r>
              <a:rPr lang="de-DE" dirty="0" smtClean="0"/>
              <a:t>zusammen,  die sich mit </a:t>
            </a:r>
            <a:r>
              <a:rPr lang="de-DE" b="1" dirty="0" err="1" smtClean="0"/>
              <a:t>landes</a:t>
            </a:r>
            <a:r>
              <a:rPr lang="de-DE" b="1" dirty="0" smtClean="0"/>
              <a:t>- und kulturspezifischen Inhalten </a:t>
            </a:r>
            <a:r>
              <a:rPr lang="de-DE" dirty="0" smtClean="0"/>
              <a:t>des Deutschunterrichts sowie </a:t>
            </a:r>
            <a:r>
              <a:rPr lang="de-DE" b="1" dirty="0" smtClean="0"/>
              <a:t>Methoden </a:t>
            </a:r>
            <a:r>
              <a:rPr lang="de-DE" dirty="0" smtClean="0"/>
              <a:t>und </a:t>
            </a:r>
            <a:r>
              <a:rPr lang="de-DE" b="1" dirty="0" smtClean="0"/>
              <a:t>Strategien </a:t>
            </a:r>
            <a:r>
              <a:rPr lang="de-DE" dirty="0" smtClean="0"/>
              <a:t>ihrer </a:t>
            </a:r>
            <a:r>
              <a:rPr lang="de-DE" b="1" dirty="0" smtClean="0"/>
              <a:t>Darstellung, Vermittlung, Aneignung und Anwendung </a:t>
            </a:r>
            <a:r>
              <a:rPr lang="de-DE" dirty="0" smtClean="0"/>
              <a:t>befassen (Rainer Bettermann in </a:t>
            </a:r>
            <a:r>
              <a:rPr lang="de-DE" dirty="0" err="1" smtClean="0"/>
              <a:t>Barkowski</a:t>
            </a:r>
            <a:r>
              <a:rPr lang="de-DE" dirty="0" smtClean="0"/>
              <a:t>/Krumm: </a:t>
            </a:r>
            <a:r>
              <a:rPr lang="de-DE" i="1" dirty="0" smtClean="0"/>
              <a:t>Fachlexikon Deutsch als Fremd- und Zweitsprache</a:t>
            </a:r>
            <a:r>
              <a:rPr lang="de-DE" dirty="0" smtClean="0"/>
              <a:t> 2010, 180). </a:t>
            </a:r>
            <a:br>
              <a:rPr lang="de-DE" dirty="0" smtClean="0"/>
            </a:b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0"/>
            <a:ext cx="8229600" cy="928694"/>
          </a:xfrm>
        </p:spPr>
        <p:txBody>
          <a:bodyPr/>
          <a:lstStyle/>
          <a:p>
            <a:r>
              <a:rPr lang="de-DE" dirty="0" smtClean="0"/>
              <a:t>Terminologische Probleme</a:t>
            </a:r>
            <a:endParaRPr lang="de-DE" dirty="0"/>
          </a:p>
        </p:txBody>
      </p:sp>
      <p:sp>
        <p:nvSpPr>
          <p:cNvPr id="3" name="Inhaltsplatzhalter 2"/>
          <p:cNvSpPr>
            <a:spLocks noGrp="1"/>
          </p:cNvSpPr>
          <p:nvPr>
            <p:ph idx="1"/>
          </p:nvPr>
        </p:nvSpPr>
        <p:spPr>
          <a:xfrm>
            <a:off x="457200" y="1714488"/>
            <a:ext cx="8229600" cy="4610112"/>
          </a:xfrm>
        </p:spPr>
        <p:txBody>
          <a:bodyPr/>
          <a:lstStyle/>
          <a:p>
            <a:pPr lvl="0"/>
            <a:r>
              <a:rPr lang="de-DE" dirty="0" smtClean="0"/>
              <a:t>Umstrittener Begriff </a:t>
            </a:r>
          </a:p>
          <a:p>
            <a:pPr lvl="0"/>
            <a:r>
              <a:rPr lang="de-DE" dirty="0" smtClean="0"/>
              <a:t>Konsens darüber, dass fremdsprachige Fertigkeiten und Kenntnisse verknüpft sein müssen, mit inhaltlicher Beschäftigung der </a:t>
            </a:r>
            <a:r>
              <a:rPr lang="de-DE" b="1" dirty="0" smtClean="0"/>
              <a:t>Gesellschaft des Zielsprachenlandes,</a:t>
            </a:r>
            <a:r>
              <a:rPr lang="de-DE" dirty="0" smtClean="0"/>
              <a:t> ihrer </a:t>
            </a:r>
            <a:r>
              <a:rPr lang="de-DE" b="1" dirty="0" smtClean="0"/>
              <a:t>Geschichte</a:t>
            </a:r>
            <a:r>
              <a:rPr lang="de-DE" dirty="0" smtClean="0"/>
              <a:t> und </a:t>
            </a:r>
            <a:r>
              <a:rPr lang="de-DE" b="1" dirty="0" smtClean="0"/>
              <a:t>Kultur  </a:t>
            </a:r>
            <a:r>
              <a:rPr lang="de-DE" b="1" dirty="0" smtClean="0">
                <a:sym typeface="Wingdings"/>
              </a:rPr>
              <a:t></a:t>
            </a:r>
            <a:r>
              <a:rPr lang="de-DE" b="1" dirty="0" smtClean="0"/>
              <a:t> ABER: </a:t>
            </a:r>
            <a:r>
              <a:rPr lang="de-DE" dirty="0" smtClean="0"/>
              <a:t> Gegenstandsbestimmung kontrovers und sie hat sich häufig geändert (Schumann, 2010).</a:t>
            </a:r>
            <a:endParaRPr lang="de-DE" dirty="0"/>
          </a:p>
        </p:txBody>
      </p:sp>
      <p:pic>
        <p:nvPicPr>
          <p:cNvPr id="26626" name="Picture 2" descr="Bildergebnis für streit"/>
          <p:cNvPicPr>
            <a:picLocks noChangeAspect="1" noChangeArrowheads="1"/>
          </p:cNvPicPr>
          <p:nvPr/>
        </p:nvPicPr>
        <p:blipFill>
          <a:blip r:embed="rId2"/>
          <a:srcRect/>
          <a:stretch>
            <a:fillRect/>
          </a:stretch>
        </p:blipFill>
        <p:spPr bwMode="auto">
          <a:xfrm>
            <a:off x="4572000" y="4229100"/>
            <a:ext cx="4572000" cy="2628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b="1" dirty="0" smtClean="0"/>
              <a:t>Terminologischer Streit: </a:t>
            </a:r>
            <a:r>
              <a:rPr lang="de-DE" dirty="0" smtClean="0"/>
              <a:t>Schwierigkeit begrifflicher Bestimmung </a:t>
            </a:r>
            <a:r>
              <a:rPr lang="de-DE" dirty="0" smtClean="0">
                <a:sym typeface="Wingdings"/>
              </a:rPr>
              <a:t></a:t>
            </a:r>
            <a:r>
              <a:rPr lang="de-DE" dirty="0" smtClean="0"/>
              <a:t> unterschiedliche Bezeichnungen gingen hervor, etwa: </a:t>
            </a:r>
          </a:p>
          <a:p>
            <a:pPr lvl="0"/>
            <a:r>
              <a:rPr lang="de-DE" dirty="0" smtClean="0"/>
              <a:t>Kulturstudien/Kulturkunde</a:t>
            </a:r>
          </a:p>
          <a:p>
            <a:pPr lvl="0"/>
            <a:r>
              <a:rPr lang="de-DE" dirty="0" smtClean="0"/>
              <a:t>Leutekunde </a:t>
            </a:r>
          </a:p>
          <a:p>
            <a:pPr lvl="0"/>
            <a:r>
              <a:rPr lang="de-DE" dirty="0" smtClean="0"/>
              <a:t>Landesstudien/Landeswissenschaft</a:t>
            </a:r>
          </a:p>
          <a:p>
            <a:pPr lvl="0"/>
            <a:r>
              <a:rPr lang="de-DE" dirty="0" smtClean="0"/>
              <a:t>Kulturwissenschaft/ Kultur- und Landeswissenschaft </a:t>
            </a:r>
          </a:p>
          <a:p>
            <a:pPr>
              <a:buNone/>
            </a:pPr>
            <a:endParaRPr lang="de-DE" dirty="0"/>
          </a:p>
        </p:txBody>
      </p:sp>
      <p:pic>
        <p:nvPicPr>
          <p:cNvPr id="27650" name="Picture 2" descr="Bildergebnis für streit hund katze"/>
          <p:cNvPicPr>
            <a:picLocks noChangeAspect="1" noChangeArrowheads="1"/>
          </p:cNvPicPr>
          <p:nvPr/>
        </p:nvPicPr>
        <p:blipFill>
          <a:blip r:embed="rId2" cstate="print"/>
          <a:srcRect/>
          <a:stretch>
            <a:fillRect/>
          </a:stretch>
        </p:blipFill>
        <p:spPr bwMode="auto">
          <a:xfrm>
            <a:off x="4286248" y="4127448"/>
            <a:ext cx="4857752" cy="27305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lvl="0"/>
            <a:r>
              <a:rPr lang="de-DE" b="1" dirty="0" smtClean="0"/>
              <a:t>Dennoch: </a:t>
            </a:r>
            <a:r>
              <a:rPr lang="de-DE" dirty="0" smtClean="0"/>
              <a:t>seit 1960-er Jahren Landeskunde der dominante Begriff  </a:t>
            </a:r>
            <a:r>
              <a:rPr lang="de-DE" dirty="0" smtClean="0">
                <a:sym typeface="Wingdings"/>
              </a:rPr>
              <a:t></a:t>
            </a:r>
            <a:r>
              <a:rPr lang="de-DE" dirty="0" smtClean="0"/>
              <a:t> in neueren Fachdebatten wird der Begriff Landeskunde außerdem im Zusammenhang mit Bezeichnungen wie: </a:t>
            </a:r>
            <a:r>
              <a:rPr lang="de-DE" i="1" dirty="0" smtClean="0"/>
              <a:t>interkulturell, pragmatisch, sozialwissenschaftlich, implizit, explizit</a:t>
            </a:r>
            <a:r>
              <a:rPr lang="de-DE" dirty="0" smtClean="0"/>
              <a:t> verknüpft.</a:t>
            </a:r>
          </a:p>
          <a:p>
            <a:pPr lvl="0"/>
            <a:r>
              <a:rPr lang="de-DE" b="1" dirty="0" smtClean="0"/>
              <a:t>International: </a:t>
            </a:r>
            <a:r>
              <a:rPr lang="de-DE" i="1" dirty="0" err="1" smtClean="0"/>
              <a:t>civilisation</a:t>
            </a:r>
            <a:r>
              <a:rPr lang="de-DE" i="1" dirty="0" smtClean="0"/>
              <a:t>, </a:t>
            </a:r>
            <a:r>
              <a:rPr lang="de-DE" i="1" dirty="0" err="1" smtClean="0"/>
              <a:t>culture</a:t>
            </a:r>
            <a:r>
              <a:rPr lang="de-DE" i="1" dirty="0" smtClean="0"/>
              <a:t> </a:t>
            </a:r>
            <a:r>
              <a:rPr lang="de-DE" i="1" dirty="0" err="1" smtClean="0"/>
              <a:t>pedagogy</a:t>
            </a:r>
            <a:r>
              <a:rPr lang="de-DE" i="1" dirty="0" smtClean="0"/>
              <a:t> </a:t>
            </a:r>
            <a:r>
              <a:rPr lang="de-DE" i="1" dirty="0" err="1" smtClean="0"/>
              <a:t>area</a:t>
            </a:r>
            <a:r>
              <a:rPr lang="de-DE" i="1" dirty="0" smtClean="0"/>
              <a:t> </a:t>
            </a:r>
            <a:r>
              <a:rPr lang="de-DE" i="1" dirty="0" err="1" smtClean="0"/>
              <a:t>or</a:t>
            </a:r>
            <a:r>
              <a:rPr lang="de-DE" i="1" dirty="0" smtClean="0"/>
              <a:t> </a:t>
            </a:r>
            <a:r>
              <a:rPr lang="de-DE" i="1" dirty="0" err="1" smtClean="0"/>
              <a:t>cultural</a:t>
            </a:r>
            <a:r>
              <a:rPr lang="de-DE" i="1" dirty="0" smtClean="0"/>
              <a:t> </a:t>
            </a:r>
            <a:r>
              <a:rPr lang="de-DE" i="1" dirty="0" err="1" smtClean="0"/>
              <a:t>studies</a:t>
            </a:r>
            <a:r>
              <a:rPr lang="de-DE" i="1" dirty="0" smtClean="0"/>
              <a:t>, </a:t>
            </a:r>
            <a:r>
              <a:rPr lang="de-DE" i="1" dirty="0" err="1" smtClean="0"/>
              <a:t>culture</a:t>
            </a:r>
            <a:r>
              <a:rPr lang="de-DE" i="1" dirty="0" smtClean="0"/>
              <a:t> </a:t>
            </a:r>
            <a:r>
              <a:rPr lang="de-DE" i="1" dirty="0" err="1" smtClean="0"/>
              <a:t>étrangère</a:t>
            </a:r>
            <a:r>
              <a:rPr lang="de-DE" i="1" dirty="0" smtClean="0"/>
              <a:t>, </a:t>
            </a:r>
            <a:r>
              <a:rPr lang="de-DE" i="1" dirty="0" err="1" smtClean="0"/>
              <a:t>realia</a:t>
            </a:r>
            <a:r>
              <a:rPr lang="de-DE" i="1" dirty="0" smtClean="0"/>
              <a:t>, </a:t>
            </a:r>
            <a:r>
              <a:rPr lang="de-DE" dirty="0" smtClean="0"/>
              <a:t>etc. </a:t>
            </a:r>
            <a:r>
              <a:rPr lang="de-DE" b="1" dirty="0" smtClean="0"/>
              <a:t>(lassen sich nicht einfach übersetzen, übertragen)</a:t>
            </a:r>
            <a:endParaRPr lang="de-DE" dirty="0" smtClean="0"/>
          </a:p>
          <a:p>
            <a:pPr lvl="0"/>
            <a:r>
              <a:rPr lang="de-DE" b="1" dirty="0" smtClean="0"/>
              <a:t>Fachliche Debatte: </a:t>
            </a:r>
            <a:r>
              <a:rPr lang="de-DE" dirty="0" smtClean="0"/>
              <a:t>Problem der Bezeichnung, Definition des Faches, Inhalte/Themen Methodik, Konzepte und Ansätze  </a:t>
            </a:r>
          </a:p>
          <a:p>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1385</Words>
  <Application>Microsoft Office PowerPoint</Application>
  <PresentationFormat>Bildschirmpräsentation (4:3)</PresentationFormat>
  <Paragraphs>137</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Hyperion</vt:lpstr>
      <vt:lpstr>NJI_799 Die amtlichen deutschsprachigen Regionen und ihre "Kultur(en)" - Landeskunde im Deutsch als Fremd- und Zweitspracheunterrich </vt:lpstr>
      <vt:lpstr>Folie 2</vt:lpstr>
      <vt:lpstr>Folie 3</vt:lpstr>
      <vt:lpstr>Folie 4</vt:lpstr>
      <vt:lpstr>Folie 5</vt:lpstr>
      <vt:lpstr>Was ist Landeskunde?</vt:lpstr>
      <vt:lpstr>Terminologische Probleme</vt:lpstr>
      <vt:lpstr>Folie 8</vt:lpstr>
      <vt:lpstr>Folie 9</vt:lpstr>
      <vt:lpstr>Geschichtlicher Überblick über landeskundliche Themen </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Hausaufgabe </vt:lpstr>
      <vt:lpstr>Textzirkel </vt:lpstr>
      <vt:lpstr>Lektüre Teil 2</vt:lpstr>
      <vt:lpstr>3 Gegenstände </vt:lpstr>
      <vt:lpstr>Video </vt:lpstr>
      <vt:lpstr>Hausaufgabe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15</cp:revision>
  <dcterms:created xsi:type="dcterms:W3CDTF">2017-09-18T16:32:58Z</dcterms:created>
  <dcterms:modified xsi:type="dcterms:W3CDTF">2018-10-10T07:36:34Z</dcterms:modified>
</cp:coreProperties>
</file>