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339" r:id="rId3"/>
    <p:sldId id="320" r:id="rId4"/>
    <p:sldId id="300" r:id="rId5"/>
    <p:sldId id="316" r:id="rId6"/>
    <p:sldId id="317" r:id="rId7"/>
    <p:sldId id="324" r:id="rId8"/>
    <p:sldId id="319" r:id="rId9"/>
    <p:sldId id="321" r:id="rId10"/>
    <p:sldId id="325" r:id="rId11"/>
    <p:sldId id="335" r:id="rId12"/>
    <p:sldId id="337" r:id="rId13"/>
    <p:sldId id="336" r:id="rId14"/>
    <p:sldId id="330" r:id="rId15"/>
    <p:sldId id="331" r:id="rId16"/>
    <p:sldId id="332" r:id="rId17"/>
    <p:sldId id="333" r:id="rId18"/>
    <p:sldId id="334" r:id="rId19"/>
    <p:sldId id="328" r:id="rId20"/>
    <p:sldId id="338" r:id="rId2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765" autoAdjust="0"/>
    <p:restoredTop sz="85663" autoAdjust="0"/>
  </p:normalViewPr>
  <p:slideViewPr>
    <p:cSldViewPr>
      <p:cViewPr varScale="1">
        <p:scale>
          <a:sx n="58" d="100"/>
          <a:sy n="58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F4B20-7DA4-4EEB-B12A-2A776CE52430}" type="datetimeFigureOut">
              <a:rPr lang="de-DE" smtClean="0"/>
              <a:pPr/>
              <a:t>21.11.2018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FCE34-F631-4A2A-B1C9-1C7506A6C04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FCE34-F631-4A2A-B1C9-1C7506A6C042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E1D3-6A25-453C-BD40-BEC8C796B49D}" type="datetimeFigureOut">
              <a:rPr lang="de-DE" smtClean="0"/>
              <a:pPr/>
              <a:t>21.11.2018</a:t>
            </a:fld>
            <a:endParaRPr 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B575-9BEA-4071-9235-13C8DF6A26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E1D3-6A25-453C-BD40-BEC8C796B49D}" type="datetimeFigureOut">
              <a:rPr lang="de-DE" smtClean="0"/>
              <a:pPr/>
              <a:t>21.11.2018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B575-9BEA-4071-9235-13C8DF6A26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E1D3-6A25-453C-BD40-BEC8C796B49D}" type="datetimeFigureOut">
              <a:rPr lang="de-DE" smtClean="0"/>
              <a:pPr/>
              <a:t>21.11.2018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B575-9BEA-4071-9235-13C8DF6A26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E1D3-6A25-453C-BD40-BEC8C796B49D}" type="datetimeFigureOut">
              <a:rPr lang="de-DE" smtClean="0"/>
              <a:pPr/>
              <a:t>21.11.2018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B575-9BEA-4071-9235-13C8DF6A26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E1D3-6A25-453C-BD40-BEC8C796B49D}" type="datetimeFigureOut">
              <a:rPr lang="de-DE" smtClean="0"/>
              <a:pPr/>
              <a:t>21.11.2018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B575-9BEA-4071-9235-13C8DF6A26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E1D3-6A25-453C-BD40-BEC8C796B49D}" type="datetimeFigureOut">
              <a:rPr lang="de-DE" smtClean="0"/>
              <a:pPr/>
              <a:t>21.11.2018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B575-9BEA-4071-9235-13C8DF6A26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E1D3-6A25-453C-BD40-BEC8C796B49D}" type="datetimeFigureOut">
              <a:rPr lang="de-DE" smtClean="0"/>
              <a:pPr/>
              <a:t>21.11.2018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B575-9BEA-4071-9235-13C8DF6A26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E1D3-6A25-453C-BD40-BEC8C796B49D}" type="datetimeFigureOut">
              <a:rPr lang="de-DE" smtClean="0"/>
              <a:pPr/>
              <a:t>21.11.2018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B575-9BEA-4071-9235-13C8DF6A26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E1D3-6A25-453C-BD40-BEC8C796B49D}" type="datetimeFigureOut">
              <a:rPr lang="de-DE" smtClean="0"/>
              <a:pPr/>
              <a:t>21.11.2018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B575-9BEA-4071-9235-13C8DF6A26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E1D3-6A25-453C-BD40-BEC8C796B49D}" type="datetimeFigureOut">
              <a:rPr lang="de-DE" smtClean="0"/>
              <a:pPr/>
              <a:t>21.11.2018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FB575-9BEA-4071-9235-13C8DF6A267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ine Ecke des Rechtecks schneiden und abrunde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htwinkliges Dreiec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E1D3-6A25-453C-BD40-BEC8C796B49D}" type="datetimeFigureOut">
              <a:rPr lang="de-DE" smtClean="0"/>
              <a:pPr/>
              <a:t>21.11.2018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A8FB575-9BEA-4071-9235-13C8DF6A267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10" name="Freihand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ihand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A1E1D3-6A25-453C-BD40-BEC8C796B49D}" type="datetimeFigureOut">
              <a:rPr lang="de-DE" smtClean="0"/>
              <a:pPr/>
              <a:t>21.11.2018</a:t>
            </a:fld>
            <a:endParaRPr 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A8FB575-9BEA-4071-9235-13C8DF6A267D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2" name="Gruppieren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ihand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ihand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oeck@mail.muni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6FF2qo8rgA" TargetMode="External"/><Relationship Id="rId2" Type="http://schemas.openxmlformats.org/officeDocument/2006/relationships/hyperlink" Target="https://www.youtube.com/watch?v=0cs3LdNx3Q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cHjLGuSQ4Us" TargetMode="External"/><Relationship Id="rId4" Type="http://schemas.openxmlformats.org/officeDocument/2006/relationships/hyperlink" Target="https://www.youtube.com/watch?v=gLD038CifPA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teufelsberg-berlin.de/content/8-geschicht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3400" y="1357298"/>
            <a:ext cx="7851648" cy="2357454"/>
          </a:xfrm>
        </p:spPr>
        <p:txBody>
          <a:bodyPr>
            <a:noAutofit/>
          </a:bodyPr>
          <a:lstStyle/>
          <a:p>
            <a:r>
              <a:rPr lang="de-DE" sz="3200" dirty="0" smtClean="0"/>
              <a:t>NJI_799 Die amtlichen deutschsprachigen Regionen und ihre "Kultur(en)" - Landeskunde im Deutsch als Fremd- und Zweitspracheunterricht</a:t>
            </a:r>
            <a:br>
              <a:rPr lang="de-DE" sz="3200" dirty="0" smtClean="0"/>
            </a:br>
            <a:endParaRPr lang="de-DE" sz="3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-357222" y="3857628"/>
            <a:ext cx="7854696" cy="2428892"/>
          </a:xfrm>
        </p:spPr>
        <p:txBody>
          <a:bodyPr>
            <a:normAutofit fontScale="62500" lnSpcReduction="20000"/>
          </a:bodyPr>
          <a:lstStyle/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Johannes Köck </a:t>
            </a:r>
            <a:br>
              <a:rPr lang="de-DE" dirty="0" smtClean="0"/>
            </a:br>
            <a:r>
              <a:rPr lang="de-DE" dirty="0" smtClean="0">
                <a:hlinkClick r:id="rId3"/>
              </a:rPr>
              <a:t>koeck@mail.muni.cz</a:t>
            </a:r>
            <a:endParaRPr lang="de-DE" dirty="0" smtClean="0"/>
          </a:p>
          <a:p>
            <a:r>
              <a:rPr lang="de-DE" dirty="0" smtClean="0"/>
              <a:t>15. 11. 2018</a:t>
            </a:r>
          </a:p>
          <a:p>
            <a:r>
              <a:rPr lang="de-DE" dirty="0" smtClean="0"/>
              <a:t>Wintersemester  2018 </a:t>
            </a:r>
          </a:p>
          <a:p>
            <a:r>
              <a:rPr lang="de-DE" dirty="0" smtClean="0"/>
              <a:t>  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endParaRPr lang="de-DE" dirty="0"/>
          </a:p>
        </p:txBody>
      </p:sp>
      <p:sp>
        <p:nvSpPr>
          <p:cNvPr id="16386" name="AutoShape 2" descr="Bildergebnis für landschaft österreich"/>
          <p:cNvSpPr>
            <a:spLocks noChangeAspect="1" noChangeArrowheads="1"/>
          </p:cNvSpPr>
          <p:nvPr/>
        </p:nvSpPr>
        <p:spPr bwMode="auto">
          <a:xfrm>
            <a:off x="155575" y="-1608138"/>
            <a:ext cx="5067300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388" name="AutoShape 4" descr="Bildergebnis für landschaft österreich"/>
          <p:cNvSpPr>
            <a:spLocks noChangeAspect="1" noChangeArrowheads="1"/>
          </p:cNvSpPr>
          <p:nvPr/>
        </p:nvSpPr>
        <p:spPr bwMode="auto">
          <a:xfrm>
            <a:off x="155575" y="-1608138"/>
            <a:ext cx="5067300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2530" name="Picture 2" descr="Bildergebnis für be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385060"/>
            <a:ext cx="5429256" cy="2472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Interkulturelle Landeskunde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Was hat die Karikatur mit Interkultureller Landeskunde zu tun?</a:t>
            </a:r>
          </a:p>
          <a:p>
            <a:r>
              <a:rPr lang="de-DE" dirty="0" smtClean="0"/>
              <a:t>Wie kann man sie unter Berücksichtigung des Dach-Konzeptes einsetzen? (10 Minuten)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Videos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Sehen Sie </a:t>
            </a:r>
            <a:r>
              <a:rPr lang="de-DE" dirty="0" smtClean="0"/>
              <a:t>jetzt nochmal das Video zu </a:t>
            </a:r>
          </a:p>
          <a:p>
            <a:r>
              <a:rPr lang="de-DE" dirty="0" smtClean="0"/>
              <a:t>Tschechien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(helfen Sie ihrem Lektor bei der Übersetzung)</a:t>
            </a:r>
          </a:p>
          <a:p>
            <a:r>
              <a:rPr lang="de-DE" dirty="0" smtClean="0"/>
              <a:t>Wie </a:t>
            </a:r>
            <a:r>
              <a:rPr lang="de-DE" dirty="0" smtClean="0"/>
              <a:t>wird/werden </a:t>
            </a:r>
            <a:r>
              <a:rPr lang="de-DE" dirty="0" smtClean="0"/>
              <a:t>Tschechien </a:t>
            </a:r>
            <a:r>
              <a:rPr lang="de-DE" dirty="0" smtClean="0"/>
              <a:t>und </a:t>
            </a:r>
            <a:r>
              <a:rPr lang="de-DE" dirty="0" smtClean="0"/>
              <a:t>Deutschland hier dargestellt?</a:t>
            </a:r>
          </a:p>
          <a:p>
            <a:r>
              <a:rPr lang="de-DE" dirty="0" smtClean="0"/>
              <a:t>Welche Klischees, Stereotypen werden hier gezeigt?</a:t>
            </a:r>
          </a:p>
          <a:p>
            <a:r>
              <a:rPr lang="de-DE" dirty="0" smtClean="0"/>
              <a:t>Gibt es auch differenzierte Kulturelle Deutungsmuster?</a:t>
            </a:r>
          </a:p>
          <a:p>
            <a:r>
              <a:rPr lang="de-DE" dirty="0" smtClean="0"/>
              <a:t>Wie könnte man die Videos im Unterricht einsetzen</a:t>
            </a:r>
            <a:r>
              <a:rPr lang="de-DE" dirty="0" smtClean="0"/>
              <a:t>?</a:t>
            </a:r>
          </a:p>
          <a:p>
            <a:r>
              <a:rPr lang="de-DE" dirty="0" smtClean="0"/>
              <a:t>Ergebnisse ihrer Hausaufgabe </a:t>
            </a:r>
            <a:endParaRPr lang="de-DE" dirty="0" smtClean="0"/>
          </a:p>
          <a:p>
            <a:endParaRPr lang="de-DE" dirty="0"/>
          </a:p>
        </p:txBody>
      </p:sp>
      <p:pic>
        <p:nvPicPr>
          <p:cNvPr id="50178" name="Picture 2" descr="Bildergebnis für Typisch tschechis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0"/>
            <a:ext cx="3786182" cy="2131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02" name="Picture 2" descr="Bildergebnis für coop slowake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925" y="1357298"/>
            <a:ext cx="9023447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95864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Tschechien:</a:t>
            </a:r>
          </a:p>
          <a:p>
            <a:pPr>
              <a:buNone/>
            </a:pPr>
            <a:r>
              <a:rPr lang="de-DE" dirty="0" smtClean="0">
                <a:hlinkClick r:id="rId2"/>
              </a:rPr>
              <a:t>https://www.youtube.com/watch?v=0cs3LdNx3QY</a:t>
            </a: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Deutschland:</a:t>
            </a:r>
          </a:p>
          <a:p>
            <a:pPr>
              <a:buNone/>
            </a:pPr>
            <a:r>
              <a:rPr lang="de-DE" dirty="0" smtClean="0">
                <a:hlinkClick r:id="rId3"/>
              </a:rPr>
              <a:t>https://www.youtube.com/watch?v=c6FF2qo8rgA</a:t>
            </a: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Slowakei:</a:t>
            </a:r>
          </a:p>
          <a:p>
            <a:pPr>
              <a:buNone/>
            </a:pPr>
            <a:r>
              <a:rPr lang="de-DE" dirty="0" smtClean="0">
                <a:hlinkClick r:id="rId4"/>
              </a:rPr>
              <a:t>https://www.youtube.com/watch?v=gLD038CifPA</a:t>
            </a:r>
            <a:endParaRPr lang="de-DE" dirty="0" smtClean="0"/>
          </a:p>
          <a:p>
            <a:pPr>
              <a:buNone/>
            </a:pPr>
            <a:r>
              <a:rPr lang="de-DE" dirty="0" smtClean="0">
                <a:hlinkClick r:id="rId5"/>
              </a:rPr>
              <a:t>https://www.youtube.com/watch?v=cHjLGuSQ4Us</a:t>
            </a: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LANDESKUNDEMATERIALIEN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Welchen Ort wählen wir</a:t>
            </a:r>
            <a:r>
              <a:rPr lang="de-DE" dirty="0" smtClean="0"/>
              <a:t>?</a:t>
            </a:r>
          </a:p>
          <a:p>
            <a:r>
              <a:rPr lang="de-DE" dirty="0" smtClean="0"/>
              <a:t>Teufelsberg</a:t>
            </a:r>
          </a:p>
          <a:p>
            <a:r>
              <a:rPr lang="de-DE" dirty="0" smtClean="0"/>
              <a:t>Brno? Schweiz, Wien, Namibi</a:t>
            </a:r>
            <a:r>
              <a:rPr lang="de-DE" dirty="0" smtClean="0"/>
              <a:t>a</a:t>
            </a:r>
            <a:endParaRPr lang="de-DE" dirty="0" smtClean="0"/>
          </a:p>
          <a:p>
            <a:endParaRPr lang="de-DE" dirty="0" smtClean="0"/>
          </a:p>
          <a:p>
            <a:pPr>
              <a:buNone/>
            </a:pPr>
            <a:endParaRPr lang="de-DE" dirty="0"/>
          </a:p>
        </p:txBody>
      </p:sp>
      <p:pic>
        <p:nvPicPr>
          <p:cNvPr id="45058" name="Picture 2" descr="Bildergebnis für Brün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95674"/>
            <a:ext cx="9144000" cy="3362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Teufelsberg: Infos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>
                <a:hlinkClick r:id="rId2"/>
              </a:rPr>
              <a:t>https://teufelsberg-berlin.de/content/8-geschichte</a:t>
            </a:r>
            <a:endParaRPr lang="de-DE" dirty="0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3038" y="3000372"/>
            <a:ext cx="2890962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142984"/>
            <a:ext cx="6477045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214422"/>
            <a:ext cx="6332224" cy="474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316878"/>
            <a:ext cx="4714908" cy="6291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Gruppenarbeit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Überlegen Sie sich erste Aufgaben zu ihrem </a:t>
            </a:r>
            <a:r>
              <a:rPr lang="de-DE" dirty="0" smtClean="0"/>
              <a:t>Ort bzw. arbeiten Sie weiter daran </a:t>
            </a: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Was passiert in diesem Land am…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1. August</a:t>
            </a:r>
          </a:p>
          <a:p>
            <a:r>
              <a:rPr lang="de-DE" dirty="0" smtClean="0"/>
              <a:t>Welche Rolle spielt dabei ein Schwur????</a:t>
            </a:r>
            <a:endParaRPr lang="de-DE" dirty="0"/>
          </a:p>
        </p:txBody>
      </p:sp>
      <p:pic>
        <p:nvPicPr>
          <p:cNvPr id="36866" name="Picture 2" descr="Bildergebnis für bern nationalfeierta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95674"/>
            <a:ext cx="9144000" cy="3362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Hausaufgabe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Exzerpt zum Text (lade ich hoch)</a:t>
            </a:r>
            <a:endParaRPr lang="de-D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Landeskunde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kognitiv--‐</a:t>
            </a:r>
            <a:r>
              <a:rPr lang="de-DE" dirty="0" err="1" smtClean="0"/>
              <a:t>wissensorienierterAnsatz</a:t>
            </a:r>
            <a:endParaRPr lang="de-DE" dirty="0" smtClean="0"/>
          </a:p>
          <a:p>
            <a:r>
              <a:rPr lang="de-DE" dirty="0" smtClean="0"/>
              <a:t> kommunikativer Ansatz</a:t>
            </a:r>
          </a:p>
          <a:p>
            <a:r>
              <a:rPr lang="de-DE" dirty="0" smtClean="0"/>
              <a:t> interkultureller Ansatz</a:t>
            </a:r>
          </a:p>
          <a:p>
            <a:r>
              <a:rPr lang="de-DE" dirty="0" err="1" smtClean="0"/>
              <a:t>kulturwissenschalfticher</a:t>
            </a:r>
            <a:r>
              <a:rPr lang="de-DE" dirty="0" smtClean="0"/>
              <a:t> Ansatz</a:t>
            </a:r>
          </a:p>
          <a:p>
            <a:pPr>
              <a:buNone/>
            </a:pPr>
            <a:r>
              <a:rPr lang="de-DE" dirty="0" smtClean="0"/>
              <a:t>Vgl. </a:t>
            </a:r>
            <a:r>
              <a:rPr lang="de-DE" dirty="0" err="1" smtClean="0"/>
              <a:t>Koreik</a:t>
            </a:r>
            <a:r>
              <a:rPr lang="de-DE" dirty="0" smtClean="0"/>
              <a:t>/</a:t>
            </a:r>
            <a:r>
              <a:rPr lang="de-DE" dirty="0" err="1" smtClean="0"/>
              <a:t>Pietzuch</a:t>
            </a:r>
            <a:r>
              <a:rPr lang="de-DE" dirty="0" smtClean="0"/>
              <a:t> 2010; </a:t>
            </a:r>
            <a:r>
              <a:rPr lang="de-DE" dirty="0" err="1" smtClean="0"/>
              <a:t>Padrós</a:t>
            </a:r>
            <a:r>
              <a:rPr lang="de-DE" dirty="0" smtClean="0"/>
              <a:t>/</a:t>
            </a:r>
            <a:r>
              <a:rPr lang="de-DE" dirty="0" err="1" smtClean="0"/>
              <a:t>Biechele</a:t>
            </a:r>
            <a:r>
              <a:rPr lang="de-DE" dirty="0" smtClean="0"/>
              <a:t> 2003,15--‐57.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Besprechen der (uralten) Hausaufgabe 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Besprechen Sie in einem Zirkel (3 x 3Minuten) den </a:t>
            </a:r>
            <a:r>
              <a:rPr lang="de-DE" dirty="0" err="1" smtClean="0"/>
              <a:t>Altmayer</a:t>
            </a:r>
            <a:r>
              <a:rPr lang="de-DE" dirty="0" smtClean="0"/>
              <a:t> Text und verwenden Sie auch mein Exzerpt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Was sind Kulturelle Deutungsmuster?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Beispiele?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Wie im Unterricht einsetzbar?</a:t>
            </a:r>
          </a:p>
          <a:p>
            <a:pPr>
              <a:buNone/>
            </a:pPr>
            <a:endParaRPr lang="de-DE" dirty="0"/>
          </a:p>
        </p:txBody>
      </p:sp>
      <p:pic>
        <p:nvPicPr>
          <p:cNvPr id="28674" name="Picture 2" descr="Bildergebnis für ost-w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0" y="3495674"/>
            <a:ext cx="2476500" cy="3362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ist Landeskunde?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de-DE" dirty="0" smtClean="0"/>
              <a:t>„Der Begriff</a:t>
            </a:r>
            <a:r>
              <a:rPr lang="de-DE" b="1" dirty="0" smtClean="0"/>
              <a:t> Landeskunde</a:t>
            </a:r>
            <a:r>
              <a:rPr lang="de-DE" dirty="0" smtClean="0"/>
              <a:t> fasst verschiedene </a:t>
            </a:r>
            <a:r>
              <a:rPr lang="de-DE" b="1" dirty="0" smtClean="0"/>
              <a:t>Forschungsansätze </a:t>
            </a:r>
            <a:r>
              <a:rPr lang="de-DE" dirty="0" smtClean="0"/>
              <a:t>und </a:t>
            </a:r>
            <a:r>
              <a:rPr lang="de-DE" b="1" dirty="0" smtClean="0"/>
              <a:t>Lehrkonzepte </a:t>
            </a:r>
            <a:r>
              <a:rPr lang="de-DE" dirty="0" smtClean="0"/>
              <a:t>zusammen,  die sich mit </a:t>
            </a:r>
            <a:r>
              <a:rPr lang="de-DE" b="1" dirty="0" err="1" smtClean="0"/>
              <a:t>landes</a:t>
            </a:r>
            <a:r>
              <a:rPr lang="de-DE" b="1" dirty="0" smtClean="0"/>
              <a:t>- und kulturspezifischen Inhalten </a:t>
            </a:r>
            <a:r>
              <a:rPr lang="de-DE" dirty="0" smtClean="0"/>
              <a:t>des Deutschunterrichts sowie </a:t>
            </a:r>
            <a:r>
              <a:rPr lang="de-DE" b="1" dirty="0" smtClean="0"/>
              <a:t>Methoden </a:t>
            </a:r>
            <a:r>
              <a:rPr lang="de-DE" dirty="0" smtClean="0"/>
              <a:t>und </a:t>
            </a:r>
            <a:r>
              <a:rPr lang="de-DE" b="1" dirty="0" smtClean="0"/>
              <a:t>Strategien </a:t>
            </a:r>
            <a:r>
              <a:rPr lang="de-DE" dirty="0" smtClean="0"/>
              <a:t>ihrer </a:t>
            </a:r>
            <a:r>
              <a:rPr lang="de-DE" b="1" dirty="0" smtClean="0"/>
              <a:t>Darstellung, Vermittlung, Aneignung und Anwendung </a:t>
            </a:r>
            <a:r>
              <a:rPr lang="de-DE" dirty="0" smtClean="0"/>
              <a:t>befassen (Rainer Bettermann in </a:t>
            </a:r>
            <a:r>
              <a:rPr lang="de-DE" dirty="0" err="1" smtClean="0"/>
              <a:t>Barkowski</a:t>
            </a:r>
            <a:r>
              <a:rPr lang="de-DE" dirty="0" smtClean="0"/>
              <a:t>/Krumm: </a:t>
            </a:r>
            <a:r>
              <a:rPr lang="de-DE" i="1" dirty="0" smtClean="0"/>
              <a:t>Fachlexikon Deutsch als Fremd- und Zweitsprache</a:t>
            </a:r>
            <a:r>
              <a:rPr lang="de-DE" dirty="0" smtClean="0"/>
              <a:t> 2010, 180). </a:t>
            </a:r>
            <a:br>
              <a:rPr lang="de-DE" dirty="0" smtClean="0"/>
            </a:br>
            <a:endParaRPr lang="de-DE" dirty="0" smtClean="0"/>
          </a:p>
          <a:p>
            <a:pPr>
              <a:buNone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Interkulturelle Landeskunde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endParaRPr lang="de-DE" dirty="0" smtClean="0"/>
          </a:p>
          <a:p>
            <a:pPr algn="ctr">
              <a:buNone/>
            </a:pPr>
            <a:r>
              <a:rPr lang="de-DE" dirty="0" smtClean="0"/>
              <a:t>Sammeln Sie jeweils 4-5 Elemente zu Österreich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2704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863" y="0"/>
            <a:ext cx="3000137" cy="492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hteck 6"/>
          <p:cNvSpPr/>
          <p:nvPr/>
        </p:nvSpPr>
        <p:spPr>
          <a:xfrm rot="10800000" flipV="1">
            <a:off x="3555237" y="4955245"/>
            <a:ext cx="20335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b="1" dirty="0" smtClean="0"/>
              <a:t>Zweierlei Unsinn</a:t>
            </a:r>
            <a:endParaRPr lang="de-DE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4673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b="1" u="sng" dirty="0" smtClean="0"/>
              <a:t>Ziele Interkultureller Landeskunde:</a:t>
            </a:r>
          </a:p>
          <a:p>
            <a:r>
              <a:rPr lang="de-DE" dirty="0" smtClean="0"/>
              <a:t>Kommunikative Kompetenz</a:t>
            </a:r>
          </a:p>
          <a:p>
            <a:r>
              <a:rPr lang="de-DE" dirty="0" smtClean="0"/>
              <a:t>in interkulturellen</a:t>
            </a:r>
          </a:p>
          <a:p>
            <a:r>
              <a:rPr lang="de-DE" dirty="0" smtClean="0"/>
              <a:t>Situationen</a:t>
            </a:r>
          </a:p>
          <a:p>
            <a:r>
              <a:rPr lang="de-DE" dirty="0" smtClean="0"/>
              <a:t>Sensibilisierung</a:t>
            </a:r>
          </a:p>
          <a:p>
            <a:r>
              <a:rPr lang="de-DE" dirty="0" smtClean="0"/>
              <a:t>für das eigenkulturelle Orientierungssystem</a:t>
            </a:r>
          </a:p>
          <a:p>
            <a:r>
              <a:rPr lang="de-DE" dirty="0" smtClean="0"/>
              <a:t>Vermittlung von </a:t>
            </a:r>
            <a:r>
              <a:rPr lang="de-DE" dirty="0" err="1" smtClean="0"/>
              <a:t>Empathiefähigkeit</a:t>
            </a:r>
            <a:endParaRPr lang="de-DE" dirty="0" smtClean="0"/>
          </a:p>
          <a:p>
            <a:r>
              <a:rPr lang="de-DE" dirty="0" smtClean="0"/>
              <a:t>Relativierung ethnozentrischer Sichtweisen</a:t>
            </a:r>
          </a:p>
          <a:p>
            <a:pPr>
              <a:buNone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753120"/>
          </a:xfrm>
        </p:spPr>
        <p:txBody>
          <a:bodyPr/>
          <a:lstStyle/>
          <a:p>
            <a:r>
              <a:rPr lang="de-DE" dirty="0" smtClean="0"/>
              <a:t>Fähigkeit</a:t>
            </a:r>
          </a:p>
          <a:p>
            <a:r>
              <a:rPr lang="de-DE" dirty="0" smtClean="0"/>
              <a:t>des Kulturvergleichs –</a:t>
            </a:r>
          </a:p>
          <a:p>
            <a:r>
              <a:rPr lang="de-DE" dirty="0" smtClean="0"/>
              <a:t>Gemeinsamkeiten und Unterschiede finden</a:t>
            </a:r>
          </a:p>
          <a:p>
            <a:r>
              <a:rPr lang="de-DE" dirty="0" smtClean="0"/>
              <a:t>Wahrnehmungsprozesse reflektieren</a:t>
            </a:r>
          </a:p>
          <a:p>
            <a:r>
              <a:rPr lang="de-DE" dirty="0" smtClean="0"/>
              <a:t>Exemplarisches Lernen</a:t>
            </a:r>
          </a:p>
          <a:p>
            <a:r>
              <a:rPr lang="de-DE" dirty="0" smtClean="0"/>
              <a:t> Ausgangspunkt: Erfahrungs--‐</a:t>
            </a:r>
          </a:p>
          <a:p>
            <a:r>
              <a:rPr lang="de-DE" dirty="0" smtClean="0"/>
              <a:t>und Erlebniswelt der Lernenden (Vgl. </a:t>
            </a:r>
            <a:r>
              <a:rPr lang="de-DE" dirty="0" err="1" smtClean="0"/>
              <a:t>Zeuner</a:t>
            </a:r>
            <a:r>
              <a:rPr lang="de-DE" dirty="0" smtClean="0"/>
              <a:t> 2010)</a:t>
            </a:r>
          </a:p>
        </p:txBody>
      </p:sp>
      <p:pic>
        <p:nvPicPr>
          <p:cNvPr id="40962" name="Picture 2" descr="Bildergebnis für interkulture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57694"/>
            <a:ext cx="9144000" cy="2500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yperion">
  <a:themeElements>
    <a:clrScheme name="Hyperion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Hyperion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yperio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305</Words>
  <Application>Microsoft Office PowerPoint</Application>
  <PresentationFormat>Bildschirmpräsentation (4:3)</PresentationFormat>
  <Paragraphs>78</Paragraphs>
  <Slides>20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1" baseType="lpstr">
      <vt:lpstr>Hyperion</vt:lpstr>
      <vt:lpstr>NJI_799 Die amtlichen deutschsprachigen Regionen und ihre "Kultur(en)" - Landeskunde im Deutsch als Fremd- und Zweitspracheunterricht </vt:lpstr>
      <vt:lpstr>Was passiert in diesem Land am…</vt:lpstr>
      <vt:lpstr>Landeskunde </vt:lpstr>
      <vt:lpstr>Besprechen der (uralten) Hausaufgabe  </vt:lpstr>
      <vt:lpstr>Was ist Landeskunde?</vt:lpstr>
      <vt:lpstr>Interkulturelle Landeskunde </vt:lpstr>
      <vt:lpstr>Folie 7</vt:lpstr>
      <vt:lpstr>Folie 8</vt:lpstr>
      <vt:lpstr>Folie 9</vt:lpstr>
      <vt:lpstr>Interkulturelle Landeskunde </vt:lpstr>
      <vt:lpstr>Videos</vt:lpstr>
      <vt:lpstr>Folie 12</vt:lpstr>
      <vt:lpstr>Folie 13</vt:lpstr>
      <vt:lpstr>LANDESKUNDEMATERIALIEN </vt:lpstr>
      <vt:lpstr>Teufelsberg: Infos </vt:lpstr>
      <vt:lpstr>Folie 16</vt:lpstr>
      <vt:lpstr>Folie 17</vt:lpstr>
      <vt:lpstr>Folie 18</vt:lpstr>
      <vt:lpstr>Gruppenarbeit </vt:lpstr>
      <vt:lpstr>Hausaufgabe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 und Gesellschaft in den deutschsprachigen Ländern</dc:title>
  <dc:creator>Packard Bell</dc:creator>
  <cp:lastModifiedBy>Packard Bell</cp:lastModifiedBy>
  <cp:revision>22</cp:revision>
  <dcterms:created xsi:type="dcterms:W3CDTF">2017-09-18T16:32:58Z</dcterms:created>
  <dcterms:modified xsi:type="dcterms:W3CDTF">2018-11-21T08:06:59Z</dcterms:modified>
</cp:coreProperties>
</file>