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83" r:id="rId4"/>
    <p:sldId id="293" r:id="rId5"/>
    <p:sldId id="294" r:id="rId6"/>
    <p:sldId id="295" r:id="rId7"/>
    <p:sldId id="299" r:id="rId8"/>
    <p:sldId id="296" r:id="rId9"/>
    <p:sldId id="320" r:id="rId10"/>
    <p:sldId id="300" r:id="rId11"/>
    <p:sldId id="310" r:id="rId12"/>
    <p:sldId id="311" r:id="rId13"/>
    <p:sldId id="312" r:id="rId14"/>
    <p:sldId id="313" r:id="rId15"/>
    <p:sldId id="314" r:id="rId16"/>
    <p:sldId id="315" r:id="rId17"/>
    <p:sldId id="316" r:id="rId18"/>
    <p:sldId id="304" r:id="rId19"/>
    <p:sldId id="317" r:id="rId20"/>
    <p:sldId id="318" r:id="rId21"/>
    <p:sldId id="322" r:id="rId22"/>
    <p:sldId id="324" r:id="rId23"/>
    <p:sldId id="319" r:id="rId24"/>
    <p:sldId id="321" r:id="rId25"/>
    <p:sldId id="325" r:id="rId26"/>
    <p:sldId id="326" r:id="rId27"/>
    <p:sldId id="327" r:id="rId28"/>
    <p:sldId id="305" r:id="rId29"/>
    <p:sldId id="328"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12" autoAdjust="0"/>
    <p:restoredTop sz="94660"/>
  </p:normalViewPr>
  <p:slideViewPr>
    <p:cSldViewPr>
      <p:cViewPr>
        <p:scale>
          <a:sx n="66" d="100"/>
          <a:sy n="66" d="100"/>
        </p:scale>
        <p:origin x="-1368"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EFA1E1D3-6A25-453C-BD40-BEC8C796B49D}" type="datetimeFigureOut">
              <a:rPr lang="de-DE" smtClean="0"/>
              <a:pPr/>
              <a:t>24.10.2018</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24.10.2018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24.10.2018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24.10.2018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EFA1E1D3-6A25-453C-BD40-BEC8C796B49D}" type="datetimeFigureOut">
              <a:rPr lang="de-DE" smtClean="0"/>
              <a:pPr/>
              <a:t>24.10.2018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24.10.2018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EFA1E1D3-6A25-453C-BD40-BEC8C796B49D}" type="datetimeFigureOut">
              <a:rPr lang="de-DE" smtClean="0"/>
              <a:pPr/>
              <a:t>24.10.2018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EFA1E1D3-6A25-453C-BD40-BEC8C796B49D}" type="datetimeFigureOut">
              <a:rPr lang="de-DE" smtClean="0"/>
              <a:pPr/>
              <a:t>24.10.2018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FA1E1D3-6A25-453C-BD40-BEC8C796B49D}" type="datetimeFigureOut">
              <a:rPr lang="de-DE" smtClean="0"/>
              <a:pPr/>
              <a:t>24.10.2018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24.10.2018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EFA1E1D3-6A25-453C-BD40-BEC8C796B49D}" type="datetimeFigureOut">
              <a:rPr lang="de-DE" smtClean="0"/>
              <a:pPr/>
              <a:t>24.10.2018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3A8FB575-9BEA-4071-9235-13C8DF6A267D}"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A1E1D3-6A25-453C-BD40-BEC8C796B49D}" type="datetimeFigureOut">
              <a:rPr lang="de-DE" smtClean="0"/>
              <a:pPr/>
              <a:t>24.10.2018</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8FB575-9BEA-4071-9235-13C8DF6A267D}"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koeck@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1357298"/>
            <a:ext cx="7851648" cy="2357454"/>
          </a:xfrm>
        </p:spPr>
        <p:txBody>
          <a:bodyPr>
            <a:noAutofit/>
          </a:bodyPr>
          <a:lstStyle/>
          <a:p>
            <a:r>
              <a:rPr lang="de-DE" sz="3200" dirty="0" smtClean="0"/>
              <a:t>NJI_799 Die amtlichen deutschsprachigen Regionen und ihre "Kultur(en)" - Landeskunde im Deutsch als Fremd- </a:t>
            </a:r>
            <a:r>
              <a:rPr lang="de-DE" sz="3200" dirty="0" smtClean="0"/>
              <a:t>und Zweitspracheunterricht</a:t>
            </a:r>
            <a:r>
              <a:rPr lang="de-DE" sz="3200" dirty="0" smtClean="0"/>
              <a:t/>
            </a:r>
            <a:br>
              <a:rPr lang="de-DE" sz="3200" dirty="0" smtClean="0"/>
            </a:br>
            <a:endParaRPr lang="de-DE" sz="3200" dirty="0"/>
          </a:p>
        </p:txBody>
      </p:sp>
      <p:sp>
        <p:nvSpPr>
          <p:cNvPr id="3" name="Untertitel 2"/>
          <p:cNvSpPr>
            <a:spLocks noGrp="1"/>
          </p:cNvSpPr>
          <p:nvPr>
            <p:ph type="subTitle" idx="1"/>
          </p:nvPr>
        </p:nvSpPr>
        <p:spPr>
          <a:xfrm>
            <a:off x="571472" y="3429000"/>
            <a:ext cx="7854696" cy="2428892"/>
          </a:xfrm>
        </p:spPr>
        <p:txBody>
          <a:bodyPr>
            <a:normAutofit fontScale="55000" lnSpcReduction="20000"/>
          </a:bodyPr>
          <a:lstStyle/>
          <a:p>
            <a:endParaRPr lang="de-DE" dirty="0" smtClean="0"/>
          </a:p>
          <a:p>
            <a:endParaRPr lang="de-DE" dirty="0" smtClean="0"/>
          </a:p>
          <a:p>
            <a:endParaRPr lang="de-DE" dirty="0" smtClean="0"/>
          </a:p>
          <a:p>
            <a:r>
              <a:rPr lang="de-DE" dirty="0" smtClean="0"/>
              <a:t>Johannes Köck </a:t>
            </a:r>
            <a:br>
              <a:rPr lang="de-DE" dirty="0" smtClean="0"/>
            </a:br>
            <a:r>
              <a:rPr lang="de-DE" dirty="0" smtClean="0">
                <a:hlinkClick r:id="rId2"/>
              </a:rPr>
              <a:t>koeck@mail.muni.cz</a:t>
            </a:r>
            <a:endParaRPr lang="de-DE" dirty="0" smtClean="0"/>
          </a:p>
          <a:p>
            <a:r>
              <a:rPr lang="de-DE" dirty="0" smtClean="0"/>
              <a:t>25</a:t>
            </a:r>
            <a:r>
              <a:rPr lang="de-DE" dirty="0" smtClean="0"/>
              <a:t>. </a:t>
            </a:r>
            <a:r>
              <a:rPr lang="de-DE" dirty="0" smtClean="0"/>
              <a:t>10. 2018</a:t>
            </a:r>
          </a:p>
          <a:p>
            <a:r>
              <a:rPr lang="de-DE" dirty="0" smtClean="0"/>
              <a:t>Wintersemester  2018 </a:t>
            </a:r>
          </a:p>
          <a:p>
            <a:r>
              <a:rPr lang="de-DE" dirty="0" smtClean="0"/>
              <a:t>  </a:t>
            </a:r>
            <a:br>
              <a:rPr lang="de-DE" dirty="0" smtClean="0"/>
            </a:br>
            <a:r>
              <a:rPr lang="de-DE" dirty="0" smtClean="0"/>
              <a:t/>
            </a:r>
            <a:br>
              <a:rPr lang="de-DE" dirty="0" smtClean="0"/>
            </a:br>
            <a:endParaRPr lang="de-DE" dirty="0" smtClean="0"/>
          </a:p>
          <a:p>
            <a:r>
              <a:rPr lang="de-DE" dirty="0" smtClean="0"/>
              <a:t>t</a:t>
            </a:r>
            <a:endParaRPr lang="de-DE" dirty="0"/>
          </a:p>
        </p:txBody>
      </p:sp>
      <p:sp>
        <p:nvSpPr>
          <p:cNvPr id="16386" name="AutoShape 2" descr="Bildergebnis für landschaft österreich"/>
          <p:cNvSpPr>
            <a:spLocks noChangeAspect="1" noChangeArrowheads="1"/>
          </p:cNvSpPr>
          <p:nvPr/>
        </p:nvSpPr>
        <p:spPr bwMode="auto">
          <a:xfrm>
            <a:off x="155575" y="-1608138"/>
            <a:ext cx="5067300"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6388" name="AutoShape 4" descr="Bildergebnis für landschaft österreich"/>
          <p:cNvSpPr>
            <a:spLocks noChangeAspect="1" noChangeArrowheads="1"/>
          </p:cNvSpPr>
          <p:nvPr/>
        </p:nvSpPr>
        <p:spPr bwMode="auto">
          <a:xfrm>
            <a:off x="155575" y="-1608138"/>
            <a:ext cx="5067300"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6390" name="Picture 6" descr="Österreich, Berge, Landschaft, Landschaftlich, Bachlauf"/>
          <p:cNvPicPr>
            <a:picLocks noChangeAspect="1" noChangeArrowheads="1"/>
          </p:cNvPicPr>
          <p:nvPr/>
        </p:nvPicPr>
        <p:blipFill>
          <a:blip r:embed="rId3"/>
          <a:srcRect/>
          <a:stretch>
            <a:fillRect/>
          </a:stretch>
        </p:blipFill>
        <p:spPr bwMode="auto">
          <a:xfrm>
            <a:off x="0" y="3571876"/>
            <a:ext cx="6072198" cy="328612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Besprechen der Hausaufgabe </a:t>
            </a:r>
            <a:r>
              <a:rPr lang="de-DE" dirty="0" smtClean="0"/>
              <a:t> </a:t>
            </a:r>
            <a:endParaRPr lang="de-DE" dirty="0"/>
          </a:p>
        </p:txBody>
      </p:sp>
      <p:sp>
        <p:nvSpPr>
          <p:cNvPr id="3" name="Inhaltsplatzhalter 2"/>
          <p:cNvSpPr>
            <a:spLocks noGrp="1"/>
          </p:cNvSpPr>
          <p:nvPr>
            <p:ph idx="1"/>
          </p:nvPr>
        </p:nvSpPr>
        <p:spPr/>
        <p:txBody>
          <a:bodyPr/>
          <a:lstStyle/>
          <a:p>
            <a:pPr>
              <a:buNone/>
            </a:pPr>
            <a:r>
              <a:rPr lang="de-DE" dirty="0" smtClean="0"/>
              <a:t>1)Schauen Sie sich nochmal ihr Titelblatt an </a:t>
            </a:r>
            <a:endParaRPr lang="de-DE" dirty="0" smtClean="0"/>
          </a:p>
          <a:p>
            <a:pPr>
              <a:buNone/>
            </a:pPr>
            <a:r>
              <a:rPr lang="de-DE" dirty="0" smtClean="0"/>
              <a:t>2) Präsentieren Sie ihre </a:t>
            </a:r>
            <a:r>
              <a:rPr lang="de-DE" dirty="0" smtClean="0"/>
              <a:t>Ergebnisse</a:t>
            </a:r>
          </a:p>
          <a:p>
            <a:pPr>
              <a:buNone/>
            </a:pPr>
            <a:r>
              <a:rPr lang="de-DE" dirty="0" smtClean="0"/>
              <a:t>3) Diskutieren sie ihre Entwürfe: Welches Landeskonzept steht im Vordergrund? Welche Bilder werden gezeigt? Wie finden Sie die Auswahl? </a:t>
            </a:r>
          </a:p>
          <a:p>
            <a:pPr>
              <a:buNone/>
            </a:pPr>
            <a:r>
              <a:rPr lang="de-DE" dirty="0" smtClean="0"/>
              <a:t>4) Vergleichen Sie ihre mit den nachfolgenden Bildern </a:t>
            </a: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29698" name="Picture 2"/>
          <p:cNvPicPr>
            <a:picLocks noChangeAspect="1" noChangeArrowheads="1"/>
          </p:cNvPicPr>
          <p:nvPr/>
        </p:nvPicPr>
        <p:blipFill>
          <a:blip r:embed="rId2" cstate="print"/>
          <a:srcRect/>
          <a:stretch>
            <a:fillRect/>
          </a:stretch>
        </p:blipFill>
        <p:spPr bwMode="auto">
          <a:xfrm>
            <a:off x="10271376" y="7358090"/>
            <a:ext cx="4101849" cy="2938435"/>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35865" y="571480"/>
            <a:ext cx="8775541" cy="6286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32770" name="Picture 2"/>
          <p:cNvPicPr>
            <a:picLocks noChangeAspect="1" noChangeArrowheads="1"/>
          </p:cNvPicPr>
          <p:nvPr/>
        </p:nvPicPr>
        <p:blipFill>
          <a:blip r:embed="rId2"/>
          <a:srcRect/>
          <a:stretch>
            <a:fillRect/>
          </a:stretch>
        </p:blipFill>
        <p:spPr bwMode="auto">
          <a:xfrm>
            <a:off x="1428728" y="1097110"/>
            <a:ext cx="6565989" cy="5203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928794" y="2714620"/>
            <a:ext cx="8229600" cy="4389120"/>
          </a:xfrm>
        </p:spPr>
        <p:txBody>
          <a:bodyPr/>
          <a:lstStyle/>
          <a:p>
            <a:endParaRPr lang="de-DE" dirty="0"/>
          </a:p>
        </p:txBody>
      </p:sp>
      <p:pic>
        <p:nvPicPr>
          <p:cNvPr id="34818" name="Picture 2"/>
          <p:cNvPicPr>
            <a:picLocks noChangeAspect="1" noChangeArrowheads="1"/>
          </p:cNvPicPr>
          <p:nvPr/>
        </p:nvPicPr>
        <p:blipFill>
          <a:blip r:embed="rId2"/>
          <a:srcRect/>
          <a:stretch>
            <a:fillRect/>
          </a:stretch>
        </p:blipFill>
        <p:spPr bwMode="auto">
          <a:xfrm>
            <a:off x="1928794" y="571480"/>
            <a:ext cx="4594465" cy="597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33794" name="Picture 2"/>
          <p:cNvPicPr>
            <a:picLocks noChangeAspect="1" noChangeArrowheads="1"/>
          </p:cNvPicPr>
          <p:nvPr/>
        </p:nvPicPr>
        <p:blipFill>
          <a:blip r:embed="rId2"/>
          <a:srcRect/>
          <a:stretch>
            <a:fillRect/>
          </a:stretch>
        </p:blipFill>
        <p:spPr bwMode="auto">
          <a:xfrm>
            <a:off x="3143240" y="1142984"/>
            <a:ext cx="4000528" cy="55641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35842" name="Picture 2"/>
          <p:cNvPicPr>
            <a:picLocks noChangeAspect="1" noChangeArrowheads="1"/>
          </p:cNvPicPr>
          <p:nvPr/>
        </p:nvPicPr>
        <p:blipFill>
          <a:blip r:embed="rId2"/>
          <a:srcRect/>
          <a:stretch>
            <a:fillRect/>
          </a:stretch>
        </p:blipFill>
        <p:spPr bwMode="auto">
          <a:xfrm>
            <a:off x="714348" y="214290"/>
            <a:ext cx="7932677" cy="6286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36868" name="Picture 4"/>
          <p:cNvPicPr>
            <a:picLocks noChangeAspect="1" noChangeArrowheads="1"/>
          </p:cNvPicPr>
          <p:nvPr/>
        </p:nvPicPr>
        <p:blipFill>
          <a:blip r:embed="rId2"/>
          <a:srcRect/>
          <a:stretch>
            <a:fillRect/>
          </a:stretch>
        </p:blipFill>
        <p:spPr bwMode="auto">
          <a:xfrm>
            <a:off x="2571736" y="571480"/>
            <a:ext cx="4321122" cy="561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Landeskunde?</a:t>
            </a:r>
            <a:endParaRPr lang="de-DE" dirty="0"/>
          </a:p>
        </p:txBody>
      </p:sp>
      <p:sp>
        <p:nvSpPr>
          <p:cNvPr id="3" name="Inhaltsplatzhalter 2"/>
          <p:cNvSpPr>
            <a:spLocks noGrp="1"/>
          </p:cNvSpPr>
          <p:nvPr>
            <p:ph idx="1"/>
          </p:nvPr>
        </p:nvSpPr>
        <p:spPr/>
        <p:txBody>
          <a:bodyPr/>
          <a:lstStyle/>
          <a:p>
            <a:pPr lvl="0">
              <a:buNone/>
            </a:pPr>
            <a:r>
              <a:rPr lang="de-DE" dirty="0" smtClean="0"/>
              <a:t>„Der Begriff</a:t>
            </a:r>
            <a:r>
              <a:rPr lang="de-DE" b="1" dirty="0" smtClean="0"/>
              <a:t> Landeskunde</a:t>
            </a:r>
            <a:r>
              <a:rPr lang="de-DE" dirty="0" smtClean="0"/>
              <a:t> fasst verschiedene </a:t>
            </a:r>
            <a:r>
              <a:rPr lang="de-DE" b="1" dirty="0" smtClean="0"/>
              <a:t>Forschungsansätze </a:t>
            </a:r>
            <a:r>
              <a:rPr lang="de-DE" dirty="0" smtClean="0"/>
              <a:t>und </a:t>
            </a:r>
            <a:r>
              <a:rPr lang="de-DE" b="1" dirty="0" smtClean="0"/>
              <a:t>Lehrkonzepte </a:t>
            </a:r>
            <a:r>
              <a:rPr lang="de-DE" dirty="0" smtClean="0"/>
              <a:t>zusammen,  die sich mit </a:t>
            </a:r>
            <a:r>
              <a:rPr lang="de-DE" b="1" dirty="0" err="1" smtClean="0"/>
              <a:t>landes</a:t>
            </a:r>
            <a:r>
              <a:rPr lang="de-DE" b="1" dirty="0" smtClean="0"/>
              <a:t>- und kulturspezifischen Inhalten </a:t>
            </a:r>
            <a:r>
              <a:rPr lang="de-DE" dirty="0" smtClean="0"/>
              <a:t>des Deutschunterrichts sowie </a:t>
            </a:r>
            <a:r>
              <a:rPr lang="de-DE" b="1" dirty="0" smtClean="0"/>
              <a:t>Methoden </a:t>
            </a:r>
            <a:r>
              <a:rPr lang="de-DE" dirty="0" smtClean="0"/>
              <a:t>und </a:t>
            </a:r>
            <a:r>
              <a:rPr lang="de-DE" b="1" dirty="0" smtClean="0"/>
              <a:t>Strategien </a:t>
            </a:r>
            <a:r>
              <a:rPr lang="de-DE" dirty="0" smtClean="0"/>
              <a:t>ihrer </a:t>
            </a:r>
            <a:r>
              <a:rPr lang="de-DE" b="1" dirty="0" smtClean="0"/>
              <a:t>Darstellung, Vermittlung, Aneignung und Anwendung </a:t>
            </a:r>
            <a:r>
              <a:rPr lang="de-DE" dirty="0" smtClean="0"/>
              <a:t>befassen (Rainer Bettermann in </a:t>
            </a:r>
            <a:r>
              <a:rPr lang="de-DE" dirty="0" err="1" smtClean="0"/>
              <a:t>Barkowski</a:t>
            </a:r>
            <a:r>
              <a:rPr lang="de-DE" dirty="0" smtClean="0"/>
              <a:t>/Krumm: </a:t>
            </a:r>
            <a:r>
              <a:rPr lang="de-DE" i="1" dirty="0" smtClean="0"/>
              <a:t>Fachlexikon Deutsch als Fremd- und Zweitsprache</a:t>
            </a:r>
            <a:r>
              <a:rPr lang="de-DE" dirty="0" smtClean="0"/>
              <a:t> 2010, 180). </a:t>
            </a:r>
            <a:br>
              <a:rPr lang="de-DE" dirty="0" smtClean="0"/>
            </a:b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Lektüre/Textzirkel Teil 2</a:t>
            </a:r>
            <a:endParaRPr lang="de-DE" dirty="0"/>
          </a:p>
        </p:txBody>
      </p:sp>
      <p:sp>
        <p:nvSpPr>
          <p:cNvPr id="3" name="Inhaltsplatzhalter 2"/>
          <p:cNvSpPr>
            <a:spLocks noGrp="1"/>
          </p:cNvSpPr>
          <p:nvPr>
            <p:ph idx="1"/>
          </p:nvPr>
        </p:nvSpPr>
        <p:spPr/>
        <p:txBody>
          <a:bodyPr/>
          <a:lstStyle/>
          <a:p>
            <a:pPr>
              <a:buFont typeface="Courier New" pitchFamily="49" charset="0"/>
              <a:buChar char="o"/>
            </a:pPr>
            <a:r>
              <a:rPr lang="de-DE" dirty="0" smtClean="0"/>
              <a:t>Lesen Sie nochmals den Beitrag von Claus </a:t>
            </a:r>
            <a:r>
              <a:rPr lang="de-DE" dirty="0" err="1" smtClean="0"/>
              <a:t>Altmayer</a:t>
            </a:r>
            <a:r>
              <a:rPr lang="de-DE" dirty="0" smtClean="0"/>
              <a:t> (2006) </a:t>
            </a:r>
            <a:r>
              <a:rPr lang="de-DE" b="1" i="1" dirty="0" smtClean="0"/>
              <a:t>„Kulturelle Deutungsmuster als Lerngegenstand. Zur kulturwissenschaftlichen Transformation der ‚Landeskunde'.“ In: Fremdsprachen lehren und lernen 35, S. 44-59.</a:t>
            </a:r>
          </a:p>
          <a:p>
            <a:pPr>
              <a:buFont typeface="Courier New" pitchFamily="49" charset="0"/>
              <a:buChar char="o"/>
            </a:pPr>
            <a:r>
              <a:rPr lang="de-DE" b="1" i="1" dirty="0" smtClean="0"/>
              <a:t>Gehen Sie so vor wie im ersten Teil.</a:t>
            </a:r>
          </a:p>
          <a:p>
            <a:pPr>
              <a:buNone/>
            </a:pPr>
            <a:r>
              <a:rPr lang="de-DE" b="1" i="1" dirty="0" smtClean="0"/>
              <a:t>   Warum ist der Text von grundlegender Bedeutung?! Worum geht es im Text?</a:t>
            </a:r>
            <a:endParaRPr lang="de-DE" dirty="0" smtClean="0"/>
          </a:p>
          <a:p>
            <a:pPr>
              <a:buNone/>
            </a:pPr>
            <a:r>
              <a:rPr lang="de-DE" dirty="0" smtClean="0"/>
              <a:t>Nehmen Sie ihr Exzerpt zur Hand und sprechen Sie mit mindestens 3 Personen.</a:t>
            </a:r>
            <a:endParaRPr lang="de-DE" dirty="0"/>
          </a:p>
        </p:txBody>
      </p:sp>
      <p:pic>
        <p:nvPicPr>
          <p:cNvPr id="2050" name="Picture 2" descr="Ähnliches Foto"/>
          <p:cNvPicPr>
            <a:picLocks noChangeAspect="1" noChangeArrowheads="1"/>
          </p:cNvPicPr>
          <p:nvPr/>
        </p:nvPicPr>
        <p:blipFill>
          <a:blip r:embed="rId2"/>
          <a:srcRect/>
          <a:stretch>
            <a:fillRect/>
          </a:stretch>
        </p:blipFill>
        <p:spPr bwMode="auto">
          <a:xfrm>
            <a:off x="7286644" y="3000372"/>
            <a:ext cx="1628775" cy="33623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Interkulturelle Landeskunde </a:t>
            </a:r>
            <a:endParaRPr lang="de-DE" dirty="0"/>
          </a:p>
        </p:txBody>
      </p:sp>
      <p:sp>
        <p:nvSpPr>
          <p:cNvPr id="3" name="Inhaltsplatzhalter 2"/>
          <p:cNvSpPr>
            <a:spLocks noGrp="1"/>
          </p:cNvSpPr>
          <p:nvPr>
            <p:ph idx="1"/>
          </p:nvPr>
        </p:nvSpPr>
        <p:spPr/>
        <p:txBody>
          <a:bodyPr/>
          <a:lstStyle/>
          <a:p>
            <a:pPr algn="ctr">
              <a:buNone/>
            </a:pPr>
            <a:endParaRPr lang="de-DE" dirty="0" smtClean="0"/>
          </a:p>
          <a:p>
            <a:pPr algn="ctr">
              <a:buNone/>
            </a:pPr>
            <a:endParaRPr lang="de-DE" dirty="0" smtClean="0"/>
          </a:p>
          <a:p>
            <a:pPr algn="ctr">
              <a:buNone/>
            </a:pPr>
            <a:endParaRPr lang="de-DE" dirty="0" smtClean="0"/>
          </a:p>
          <a:p>
            <a:pPr algn="ctr">
              <a:buNone/>
            </a:pPr>
            <a:endParaRPr lang="de-DE" dirty="0" smtClean="0"/>
          </a:p>
          <a:p>
            <a:pPr algn="ctr">
              <a:buNone/>
            </a:pPr>
            <a:endParaRPr lang="de-DE" dirty="0" smtClean="0"/>
          </a:p>
          <a:p>
            <a:pPr algn="ctr">
              <a:buNone/>
            </a:pPr>
            <a:r>
              <a:rPr lang="de-DE" dirty="0" smtClean="0"/>
              <a:t>Sammeln Sie jeweils 4-5 Elemente zu Österreich </a:t>
            </a: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1480"/>
            <a:ext cx="8229600" cy="5753120"/>
          </a:xfrm>
        </p:spPr>
        <p:txBody>
          <a:bodyPr>
            <a:normAutofit fontScale="47500" lnSpcReduction="20000"/>
          </a:bodyPr>
          <a:lstStyle/>
          <a:p>
            <a:endParaRPr lang="de-DE" sz="4500" dirty="0" smtClean="0"/>
          </a:p>
          <a:p>
            <a:endParaRPr lang="de-DE" sz="4500" dirty="0" smtClean="0"/>
          </a:p>
          <a:p>
            <a:r>
              <a:rPr lang="de-DE" sz="5100" dirty="0" smtClean="0"/>
              <a:t>Definition </a:t>
            </a:r>
            <a:r>
              <a:rPr lang="de-DE" sz="5100" b="1" dirty="0" smtClean="0"/>
              <a:t>amtlich deutschsprachige Region:</a:t>
            </a:r>
            <a:r>
              <a:rPr lang="de-DE" sz="5100" dirty="0" smtClean="0"/>
              <a:t> „Dieser Begriff wird als Ersatz für den Begriff ‚deutschsprachige Länder‘ verwendet, der zwar verbreitet, aber nicht zutreffend ist. Damit soll auf das Spannungsverhältnis zwischen amtlicher Einsprachigkeit im Deutschen und faktischer Mehrsprachigkeit des Alltags aufmerksam gemacht werden. Da allerdings die adressierten Staaten als Amtssprache nicht nur  Deutsch haben, ist der Begriff ‚Land‘ durch ‚Region’ ersetzt.</a:t>
            </a:r>
          </a:p>
          <a:p>
            <a:pPr>
              <a:buNone/>
            </a:pPr>
            <a:r>
              <a:rPr lang="de-DE" sz="5100" dirty="0" smtClean="0"/>
              <a:t>“ (</a:t>
            </a:r>
            <a:r>
              <a:rPr lang="de-DE" sz="5100" dirty="0" err="1" smtClean="0"/>
              <a:t>Dirim</a:t>
            </a:r>
            <a:r>
              <a:rPr lang="de-DE" sz="5100" dirty="0" smtClean="0"/>
              <a:t> 2015: 26)</a:t>
            </a:r>
          </a:p>
          <a:p>
            <a:pPr>
              <a:buNone/>
            </a:pPr>
            <a:endParaRPr lang="de-DE" sz="3600" dirty="0" smtClean="0"/>
          </a:p>
          <a:p>
            <a:pPr>
              <a:buNone/>
            </a:pPr>
            <a:endParaRPr lang="de-DE" sz="3600" dirty="0" smtClean="0"/>
          </a:p>
          <a:p>
            <a:pPr>
              <a:buNone/>
            </a:pPr>
            <a:r>
              <a:rPr lang="de-DE" dirty="0" smtClean="0"/>
              <a:t>.</a:t>
            </a:r>
          </a:p>
          <a:p>
            <a:pPr>
              <a:buNone/>
            </a:pPr>
            <a:r>
              <a:rPr lang="de-DE" dirty="0" smtClean="0"/>
              <a:t> Quelle: </a:t>
            </a:r>
            <a:r>
              <a:rPr lang="de-DE" dirty="0" err="1" smtClean="0"/>
              <a:t>Dirim</a:t>
            </a:r>
            <a:r>
              <a:rPr lang="de-DE" dirty="0" smtClean="0"/>
              <a:t>, </a:t>
            </a:r>
            <a:r>
              <a:rPr lang="de-DE" dirty="0" err="1" smtClean="0"/>
              <a:t>İnci</a:t>
            </a:r>
            <a:r>
              <a:rPr lang="de-DE" dirty="0" smtClean="0"/>
              <a:t> (2015): Umgang mit migrationsbedingter Mehrsprachigkeit in der schulischen Bildung. In: Leiprecht, Rudolf &amp; Anja Steinbach (Hrsg.): Schule in der Migrationsgesellschaft. Ein Handbuch. Band 2: Sprache –Rassismus-Professionalität. </a:t>
            </a:r>
            <a:r>
              <a:rPr lang="de-DE" dirty="0" err="1" smtClean="0"/>
              <a:t>Schwalbach</a:t>
            </a:r>
            <a:r>
              <a:rPr lang="de-DE" dirty="0" smtClean="0"/>
              <a:t> Ts. (Debus Pädagogik), S. 25-48.</a:t>
            </a:r>
          </a:p>
          <a:p>
            <a:pPr>
              <a:buNone/>
            </a:pPr>
            <a:r>
              <a:rPr lang="de-DE" dirty="0" smtClean="0"/>
              <a:t> </a:t>
            </a:r>
          </a:p>
          <a:p>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a:srcRect/>
          <a:stretch>
            <a:fillRect/>
          </a:stretch>
        </p:blipFill>
        <p:spPr bwMode="auto">
          <a:xfrm>
            <a:off x="1" y="173107"/>
            <a:ext cx="4214810" cy="1265142"/>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a:srcRect/>
          <a:stretch>
            <a:fillRect/>
          </a:stretch>
        </p:blipFill>
        <p:spPr bwMode="auto">
          <a:xfrm>
            <a:off x="3857620" y="214290"/>
            <a:ext cx="5095875" cy="1276350"/>
          </a:xfrm>
          <a:prstGeom prst="rect">
            <a:avLst/>
          </a:prstGeom>
          <a:noFill/>
          <a:ln w="9525">
            <a:noFill/>
            <a:miter lim="800000"/>
            <a:headEnd/>
            <a:tailEnd/>
          </a:ln>
          <a:effectLst/>
        </p:spPr>
      </p:pic>
      <p:pic>
        <p:nvPicPr>
          <p:cNvPr id="37895" name="Picture 7" descr="Bildergebnis für zeichnen"/>
          <p:cNvPicPr>
            <a:picLocks noChangeAspect="1" noChangeArrowheads="1"/>
          </p:cNvPicPr>
          <p:nvPr/>
        </p:nvPicPr>
        <p:blipFill>
          <a:blip r:embed="rId4"/>
          <a:srcRect/>
          <a:stretch>
            <a:fillRect/>
          </a:stretch>
        </p:blipFill>
        <p:spPr bwMode="auto">
          <a:xfrm>
            <a:off x="2428860" y="2138352"/>
            <a:ext cx="4719647" cy="471964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0" y="0"/>
            <a:ext cx="3214678" cy="5128554"/>
          </a:xfrm>
          <a:prstGeom prst="rect">
            <a:avLst/>
          </a:prstGeom>
          <a:noFill/>
          <a:ln w="9525">
            <a:noFill/>
            <a:miter lim="800000"/>
            <a:headEnd/>
            <a:tailEnd/>
          </a:ln>
          <a:effectLst/>
        </p:spPr>
      </p:pic>
      <p:pic>
        <p:nvPicPr>
          <p:cNvPr id="44035" name="Picture 3"/>
          <p:cNvPicPr>
            <a:picLocks noGrp="1" noChangeAspect="1" noChangeArrowheads="1"/>
          </p:cNvPicPr>
          <p:nvPr>
            <p:ph idx="1"/>
          </p:nvPr>
        </p:nvPicPr>
        <p:blipFill>
          <a:blip r:embed="rId3"/>
          <a:srcRect/>
          <a:stretch>
            <a:fillRect/>
          </a:stretch>
        </p:blipFill>
        <p:spPr bwMode="auto">
          <a:xfrm>
            <a:off x="6143863" y="0"/>
            <a:ext cx="3000137" cy="4929197"/>
          </a:xfrm>
          <a:prstGeom prst="rect">
            <a:avLst/>
          </a:prstGeom>
          <a:noFill/>
          <a:ln w="9525">
            <a:noFill/>
            <a:miter lim="800000"/>
            <a:headEnd/>
            <a:tailEnd/>
          </a:ln>
          <a:effectLst/>
        </p:spPr>
      </p:pic>
      <p:sp>
        <p:nvSpPr>
          <p:cNvPr id="6" name="Rechteck 5"/>
          <p:cNvSpPr/>
          <p:nvPr/>
        </p:nvSpPr>
        <p:spPr>
          <a:xfrm>
            <a:off x="2286000" y="5214950"/>
            <a:ext cx="4572000" cy="369332"/>
          </a:xfrm>
          <a:prstGeom prst="rect">
            <a:avLst/>
          </a:prstGeom>
        </p:spPr>
        <p:txBody>
          <a:bodyPr wrap="square">
            <a:spAutoFit/>
          </a:bodyPr>
          <a:lstStyle/>
          <a:p>
            <a:r>
              <a:rPr lang="de-DE" b="1" dirty="0" smtClean="0"/>
              <a:t>Welchen Titel geben Sie der Karikatur</a:t>
            </a:r>
            <a:r>
              <a:rPr lang="de-DE" b="1" dirty="0" smtClean="0"/>
              <a:t>?</a:t>
            </a: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0" y="0"/>
            <a:ext cx="3427040" cy="546735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6143863" y="0"/>
            <a:ext cx="3000137" cy="4929197"/>
          </a:xfrm>
          <a:prstGeom prst="rect">
            <a:avLst/>
          </a:prstGeom>
          <a:noFill/>
          <a:ln w="9525">
            <a:noFill/>
            <a:miter lim="800000"/>
            <a:headEnd/>
            <a:tailEnd/>
          </a:ln>
          <a:effectLst/>
        </p:spPr>
      </p:pic>
      <p:sp>
        <p:nvSpPr>
          <p:cNvPr id="7" name="Rechteck 6"/>
          <p:cNvSpPr/>
          <p:nvPr/>
        </p:nvSpPr>
        <p:spPr>
          <a:xfrm rot="10800000" flipV="1">
            <a:off x="3555237" y="4955245"/>
            <a:ext cx="2033505" cy="1077218"/>
          </a:xfrm>
          <a:prstGeom prst="rect">
            <a:avLst/>
          </a:prstGeom>
        </p:spPr>
        <p:txBody>
          <a:bodyPr wrap="square">
            <a:spAutoFit/>
          </a:bodyPr>
          <a:lstStyle/>
          <a:p>
            <a:r>
              <a:rPr lang="de-DE" sz="3200" b="1" dirty="0" smtClean="0"/>
              <a:t>Zweierlei Unsinn</a:t>
            </a:r>
            <a:endParaRPr lang="de-DE"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normAutofit/>
          </a:bodyPr>
          <a:lstStyle/>
          <a:p>
            <a:pPr>
              <a:buNone/>
            </a:pPr>
            <a:r>
              <a:rPr lang="de-DE" b="1" u="sng" dirty="0" smtClean="0"/>
              <a:t>Ziele Interkultureller Landeskunde:</a:t>
            </a:r>
            <a:endParaRPr lang="de-DE" b="1" u="sng" dirty="0" smtClean="0"/>
          </a:p>
          <a:p>
            <a:r>
              <a:rPr lang="de-DE" dirty="0" smtClean="0"/>
              <a:t>Kommunikative Kompetenz</a:t>
            </a:r>
          </a:p>
          <a:p>
            <a:r>
              <a:rPr lang="de-DE" dirty="0" smtClean="0"/>
              <a:t>in interkulturellen</a:t>
            </a:r>
          </a:p>
          <a:p>
            <a:r>
              <a:rPr lang="de-DE" dirty="0" smtClean="0"/>
              <a:t>Situationen</a:t>
            </a:r>
          </a:p>
          <a:p>
            <a:r>
              <a:rPr lang="de-DE" dirty="0" smtClean="0"/>
              <a:t>Sensibilisierung</a:t>
            </a:r>
            <a:endParaRPr lang="de-DE" dirty="0" smtClean="0"/>
          </a:p>
          <a:p>
            <a:r>
              <a:rPr lang="de-DE" dirty="0" smtClean="0"/>
              <a:t>für das eigenkulturelle Orientierungssystem</a:t>
            </a:r>
          </a:p>
          <a:p>
            <a:r>
              <a:rPr lang="de-DE" dirty="0" smtClean="0"/>
              <a:t>Vermittlung </a:t>
            </a:r>
            <a:r>
              <a:rPr lang="de-DE" dirty="0" smtClean="0"/>
              <a:t>von </a:t>
            </a:r>
            <a:r>
              <a:rPr lang="de-DE" dirty="0" err="1" smtClean="0"/>
              <a:t>Empathiefähigkeit</a:t>
            </a:r>
            <a:endParaRPr lang="de-DE" dirty="0" smtClean="0"/>
          </a:p>
          <a:p>
            <a:r>
              <a:rPr lang="de-DE" dirty="0" smtClean="0"/>
              <a:t>•Relativierung </a:t>
            </a:r>
            <a:r>
              <a:rPr lang="de-DE" dirty="0" smtClean="0"/>
              <a:t>ethnozentrischer Sichtweisen</a:t>
            </a:r>
          </a:p>
          <a:p>
            <a:pPr>
              <a:buNone/>
            </a:pPr>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1480"/>
            <a:ext cx="8229600" cy="5753120"/>
          </a:xfrm>
        </p:spPr>
        <p:txBody>
          <a:bodyPr/>
          <a:lstStyle/>
          <a:p>
            <a:r>
              <a:rPr lang="de-DE" dirty="0" smtClean="0"/>
              <a:t>Fähigkeit</a:t>
            </a:r>
            <a:endParaRPr lang="de-DE" dirty="0" smtClean="0"/>
          </a:p>
          <a:p>
            <a:r>
              <a:rPr lang="de-DE" dirty="0" smtClean="0"/>
              <a:t>des Kulturvergleichs –</a:t>
            </a:r>
          </a:p>
          <a:p>
            <a:r>
              <a:rPr lang="de-DE" dirty="0" smtClean="0"/>
              <a:t>Gemeinsamkeiten und Unterschiede finden</a:t>
            </a:r>
          </a:p>
          <a:p>
            <a:r>
              <a:rPr lang="de-DE" dirty="0" smtClean="0"/>
              <a:t>Wahrnehmungsprozesse </a:t>
            </a:r>
            <a:r>
              <a:rPr lang="de-DE" dirty="0" smtClean="0"/>
              <a:t>reflektieren</a:t>
            </a:r>
          </a:p>
          <a:p>
            <a:r>
              <a:rPr lang="de-DE" dirty="0" smtClean="0"/>
              <a:t>Exemplarisches </a:t>
            </a:r>
            <a:r>
              <a:rPr lang="de-DE" dirty="0" smtClean="0"/>
              <a:t>Lernen</a:t>
            </a:r>
          </a:p>
          <a:p>
            <a:r>
              <a:rPr lang="de-DE" dirty="0" smtClean="0"/>
              <a:t> Ausgangspunkt: Erfahrungs--‐</a:t>
            </a:r>
          </a:p>
          <a:p>
            <a:r>
              <a:rPr lang="de-DE" dirty="0" smtClean="0"/>
              <a:t>und Erlebniswelt der Lernenden </a:t>
            </a:r>
            <a:r>
              <a:rPr lang="de-DE" dirty="0" smtClean="0"/>
              <a:t>(Vgl</a:t>
            </a:r>
            <a:r>
              <a:rPr lang="de-DE" dirty="0" smtClean="0"/>
              <a:t>. </a:t>
            </a:r>
            <a:r>
              <a:rPr lang="de-DE" dirty="0" err="1" smtClean="0"/>
              <a:t>Zeuner</a:t>
            </a:r>
            <a:r>
              <a:rPr lang="de-DE" dirty="0" smtClean="0"/>
              <a:t> </a:t>
            </a:r>
            <a:r>
              <a:rPr lang="de-DE" dirty="0" smtClean="0"/>
              <a:t>2010)</a:t>
            </a:r>
            <a:endParaRPr lang="de-DE" dirty="0" smtClean="0"/>
          </a:p>
        </p:txBody>
      </p:sp>
      <p:pic>
        <p:nvPicPr>
          <p:cNvPr id="40962" name="Picture 2" descr="Bildergebnis für interkulturell"/>
          <p:cNvPicPr>
            <a:picLocks noChangeAspect="1" noChangeArrowheads="1"/>
          </p:cNvPicPr>
          <p:nvPr/>
        </p:nvPicPr>
        <p:blipFill>
          <a:blip r:embed="rId2"/>
          <a:srcRect/>
          <a:stretch>
            <a:fillRect/>
          </a:stretch>
        </p:blipFill>
        <p:spPr bwMode="auto">
          <a:xfrm>
            <a:off x="0" y="4357694"/>
            <a:ext cx="9144000" cy="250030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Interkulturelle Landeskunde </a:t>
            </a:r>
            <a:endParaRPr lang="de-DE" dirty="0"/>
          </a:p>
        </p:txBody>
      </p:sp>
      <p:sp>
        <p:nvSpPr>
          <p:cNvPr id="3" name="Inhaltsplatzhalter 2"/>
          <p:cNvSpPr>
            <a:spLocks noGrp="1"/>
          </p:cNvSpPr>
          <p:nvPr>
            <p:ph idx="1"/>
          </p:nvPr>
        </p:nvSpPr>
        <p:spPr/>
        <p:txBody>
          <a:bodyPr/>
          <a:lstStyle/>
          <a:p>
            <a:r>
              <a:rPr lang="de-DE" dirty="0" smtClean="0"/>
              <a:t>Was hat die Karikatur mit Interkultureller Landeskunde zu tun?</a:t>
            </a:r>
          </a:p>
          <a:p>
            <a:r>
              <a:rPr lang="de-DE" dirty="0" smtClean="0"/>
              <a:t>Wie kann man sie unter Berücksichtigung des Dach-Konzeptes einsetzen? (10 Minuten)</a:t>
            </a: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4422"/>
            <a:ext cx="8229600" cy="632666"/>
          </a:xfrm>
        </p:spPr>
        <p:txBody>
          <a:bodyPr>
            <a:normAutofit fontScale="90000"/>
          </a:bodyPr>
          <a:lstStyle/>
          <a:p>
            <a:r>
              <a:rPr lang="de-DE" sz="3600" smtClean="0"/>
              <a:t>Auto und Heterostereotype</a:t>
            </a:r>
            <a:br>
              <a:rPr lang="de-DE" sz="3600" smtClean="0"/>
            </a:br>
            <a:r>
              <a:rPr lang="de-DE" sz="3600" smtClean="0"/>
              <a:t>unterDACH-Aspekten</a:t>
            </a:r>
            <a:r>
              <a:rPr lang="de-DE" dirty="0" smtClean="0"/>
              <a:t/>
            </a:r>
            <a:br>
              <a:rPr lang="de-DE" dirty="0" smtClean="0"/>
            </a:br>
            <a:endParaRPr lang="de-DE" dirty="0"/>
          </a:p>
        </p:txBody>
      </p:sp>
      <p:sp>
        <p:nvSpPr>
          <p:cNvPr id="3" name="Inhaltsplatzhalter 2"/>
          <p:cNvSpPr>
            <a:spLocks noGrp="1"/>
          </p:cNvSpPr>
          <p:nvPr>
            <p:ph idx="1"/>
          </p:nvPr>
        </p:nvSpPr>
        <p:spPr>
          <a:xfrm>
            <a:off x="457200" y="1571612"/>
            <a:ext cx="8229600" cy="4752988"/>
          </a:xfrm>
        </p:spPr>
        <p:txBody>
          <a:bodyPr/>
          <a:lstStyle/>
          <a:p>
            <a:r>
              <a:rPr lang="de-DE" dirty="0" smtClean="0"/>
              <a:t>Welche DACH-RELEVANTEN Aufgaben könnten Sie</a:t>
            </a:r>
          </a:p>
          <a:p>
            <a:pPr>
              <a:buNone/>
            </a:pPr>
            <a:r>
              <a:rPr lang="de-DE" dirty="0" smtClean="0"/>
              <a:t>den Lernenden zu dieser </a:t>
            </a:r>
            <a:r>
              <a:rPr lang="de-DE" dirty="0" smtClean="0"/>
              <a:t>Karikatur stellen</a:t>
            </a:r>
            <a:r>
              <a:rPr lang="de-DE" dirty="0" smtClean="0"/>
              <a:t>?</a:t>
            </a:r>
            <a:endParaRPr lang="de-DE" dirty="0"/>
          </a:p>
        </p:txBody>
      </p:sp>
      <p:sp>
        <p:nvSpPr>
          <p:cNvPr id="45058" name="AutoShape 2" descr="Bildergebnis für dach"/>
          <p:cNvSpPr>
            <a:spLocks noChangeAspect="1" noChangeArrowheads="1"/>
          </p:cNvSpPr>
          <p:nvPr/>
        </p:nvSpPr>
        <p:spPr bwMode="auto">
          <a:xfrm>
            <a:off x="155575" y="-1608138"/>
            <a:ext cx="3200400"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dach"/>
          <p:cNvSpPr>
            <a:spLocks noChangeAspect="1" noChangeArrowheads="1"/>
          </p:cNvSpPr>
          <p:nvPr/>
        </p:nvSpPr>
        <p:spPr bwMode="auto">
          <a:xfrm>
            <a:off x="155575" y="-1608138"/>
            <a:ext cx="3200400"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45062" name="Picture 6" descr="https://upload.wikimedia.org/wikipedia/commons/thumb/6/63/D-A-CH.svg/220px-D-A-CH.svg.png"/>
          <p:cNvPicPr>
            <a:picLocks noChangeAspect="1" noChangeArrowheads="1"/>
          </p:cNvPicPr>
          <p:nvPr/>
        </p:nvPicPr>
        <p:blipFill>
          <a:blip r:embed="rId2"/>
          <a:srcRect/>
          <a:stretch>
            <a:fillRect/>
          </a:stretch>
        </p:blipFill>
        <p:spPr bwMode="auto">
          <a:xfrm>
            <a:off x="2928926" y="2725336"/>
            <a:ext cx="4000528" cy="420055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lstStyle/>
          <a:p>
            <a:pPr>
              <a:buNone/>
            </a:pPr>
            <a:r>
              <a:rPr lang="de-DE" b="1" dirty="0" smtClean="0"/>
              <a:t>1. Versuchen Sie, diese Karikatur so zu</a:t>
            </a:r>
            <a:endParaRPr lang="de-DE" dirty="0" smtClean="0"/>
          </a:p>
          <a:p>
            <a:pPr>
              <a:buNone/>
            </a:pPr>
            <a:r>
              <a:rPr lang="de-DE" b="1" dirty="0" smtClean="0"/>
              <a:t>verändern, dass sie für Deutschland und</a:t>
            </a:r>
            <a:endParaRPr lang="de-DE" dirty="0" smtClean="0"/>
          </a:p>
          <a:p>
            <a:pPr>
              <a:buNone/>
            </a:pPr>
            <a:r>
              <a:rPr lang="de-DE" b="1" dirty="0" smtClean="0"/>
              <a:t>für die Schweiz passt. Recherchieren Sie dazu </a:t>
            </a:r>
            <a:r>
              <a:rPr lang="de-DE" b="1" dirty="0" smtClean="0"/>
              <a:t>im Internet</a:t>
            </a:r>
            <a:r>
              <a:rPr lang="de-DE" b="1" dirty="0" smtClean="0"/>
              <a:t>. </a:t>
            </a:r>
            <a:endParaRPr lang="de-DE" b="1" dirty="0" smtClean="0"/>
          </a:p>
          <a:p>
            <a:pPr>
              <a:buNone/>
            </a:pPr>
            <a:r>
              <a:rPr lang="de-DE" b="1" dirty="0" smtClean="0"/>
              <a:t>2</a:t>
            </a:r>
            <a:r>
              <a:rPr lang="de-DE" b="1" dirty="0" smtClean="0"/>
              <a:t>. Wie wird Österreich in der Schweiz und in Deutschland wahrgenommen</a:t>
            </a:r>
            <a:r>
              <a:rPr lang="de-DE" b="1" dirty="0" smtClean="0"/>
              <a:t>? Unterschiede?</a:t>
            </a:r>
          </a:p>
          <a:p>
            <a:pPr>
              <a:buNone/>
            </a:pPr>
            <a:r>
              <a:rPr lang="de-DE" b="1" dirty="0" smtClean="0"/>
              <a:t>3. Wie würde die Karikatur für ein anderes Land aussehen, das sie gut kennen?</a:t>
            </a:r>
            <a:endParaRPr lang="de-DE" dirty="0" smtClean="0"/>
          </a:p>
          <a:p>
            <a:pPr>
              <a:buNone/>
            </a:pP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Gegenstände </a:t>
            </a:r>
            <a:endParaRPr lang="de-DE" dirty="0"/>
          </a:p>
        </p:txBody>
      </p:sp>
      <p:sp>
        <p:nvSpPr>
          <p:cNvPr id="3" name="Inhaltsplatzhalter 2"/>
          <p:cNvSpPr>
            <a:spLocks noGrp="1"/>
          </p:cNvSpPr>
          <p:nvPr>
            <p:ph idx="1"/>
          </p:nvPr>
        </p:nvSpPr>
        <p:spPr/>
        <p:txBody>
          <a:bodyPr/>
          <a:lstStyle/>
          <a:p>
            <a:r>
              <a:rPr lang="de-DE" dirty="0" smtClean="0"/>
              <a:t>Erinnern Sie sich an die Gegenstände die sie mitgebracht haben.</a:t>
            </a:r>
          </a:p>
          <a:p>
            <a:r>
              <a:rPr lang="de-DE" dirty="0" smtClean="0"/>
              <a:t>Versuchen Sie konkrete Einsatzmöglichkeiten für den Unterricht zu überlegen</a:t>
            </a:r>
          </a:p>
          <a:p>
            <a:r>
              <a:rPr lang="de-DE" dirty="0" smtClean="0"/>
              <a:t>Wofür eignen sie sich? Warum?</a:t>
            </a:r>
            <a:endParaRPr lang="de-DE" dirty="0"/>
          </a:p>
        </p:txBody>
      </p:sp>
      <p:pic>
        <p:nvPicPr>
          <p:cNvPr id="1026" name="Picture 2" descr="Bildergebnis für mezcal"/>
          <p:cNvPicPr>
            <a:picLocks noChangeAspect="1" noChangeArrowheads="1"/>
          </p:cNvPicPr>
          <p:nvPr/>
        </p:nvPicPr>
        <p:blipFill>
          <a:blip r:embed="rId2" cstate="print"/>
          <a:srcRect/>
          <a:stretch>
            <a:fillRect/>
          </a:stretch>
        </p:blipFill>
        <p:spPr bwMode="auto">
          <a:xfrm>
            <a:off x="6619875" y="3495674"/>
            <a:ext cx="2524125" cy="3362326"/>
          </a:xfrm>
          <a:prstGeom prst="rect">
            <a:avLst/>
          </a:prstGeom>
          <a:noFill/>
        </p:spPr>
      </p:pic>
      <p:pic>
        <p:nvPicPr>
          <p:cNvPr id="1028" name="Picture 4" descr="Bildergebnis für mexico"/>
          <p:cNvPicPr>
            <a:picLocks noChangeAspect="1" noChangeArrowheads="1"/>
          </p:cNvPicPr>
          <p:nvPr/>
        </p:nvPicPr>
        <p:blipFill>
          <a:blip r:embed="rId3"/>
          <a:srcRect/>
          <a:stretch>
            <a:fillRect/>
          </a:stretch>
        </p:blipFill>
        <p:spPr bwMode="auto">
          <a:xfrm>
            <a:off x="0" y="4304520"/>
            <a:ext cx="3833836" cy="2553480"/>
          </a:xfrm>
          <a:prstGeom prst="rect">
            <a:avLst/>
          </a:prstGeom>
          <a:noFill/>
        </p:spPr>
      </p:pic>
      <p:pic>
        <p:nvPicPr>
          <p:cNvPr id="1030" name="Picture 6" descr="Bildergebnis für mexico"/>
          <p:cNvPicPr>
            <a:picLocks noChangeAspect="1" noChangeArrowheads="1"/>
          </p:cNvPicPr>
          <p:nvPr/>
        </p:nvPicPr>
        <p:blipFill>
          <a:blip r:embed="rId4"/>
          <a:srcRect/>
          <a:stretch>
            <a:fillRect/>
          </a:stretch>
        </p:blipFill>
        <p:spPr bwMode="auto">
          <a:xfrm>
            <a:off x="5834086" y="0"/>
            <a:ext cx="3309914" cy="141853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a:t>
            </a:r>
            <a:endParaRPr lang="de-DE" dirty="0"/>
          </a:p>
        </p:txBody>
      </p:sp>
      <p:sp>
        <p:nvSpPr>
          <p:cNvPr id="3" name="Inhaltsplatzhalter 2"/>
          <p:cNvSpPr>
            <a:spLocks noGrp="1"/>
          </p:cNvSpPr>
          <p:nvPr>
            <p:ph idx="1"/>
          </p:nvPr>
        </p:nvSpPr>
        <p:spPr/>
        <p:txBody>
          <a:bodyPr/>
          <a:lstStyle/>
          <a:p>
            <a:r>
              <a:rPr lang="de-DE" dirty="0" smtClean="0"/>
              <a:t>Lektüre und Exzerpt</a:t>
            </a:r>
          </a:p>
          <a:p>
            <a:r>
              <a:rPr lang="de-DE" dirty="0" smtClean="0"/>
              <a:t>Karikatur /Bild für anderes </a:t>
            </a:r>
            <a:r>
              <a:rPr lang="de-DE" smtClean="0"/>
              <a:t>Land erstellen/suchen </a:t>
            </a:r>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71480"/>
            <a:ext cx="8229600" cy="928694"/>
          </a:xfrm>
        </p:spPr>
        <p:txBody>
          <a:bodyPr/>
          <a:lstStyle/>
          <a:p>
            <a:r>
              <a:rPr lang="de-DE" dirty="0" smtClean="0"/>
              <a:t>Terminologische Probleme</a:t>
            </a:r>
            <a:endParaRPr lang="de-DE" dirty="0"/>
          </a:p>
        </p:txBody>
      </p:sp>
      <p:sp>
        <p:nvSpPr>
          <p:cNvPr id="3" name="Inhaltsplatzhalter 2"/>
          <p:cNvSpPr>
            <a:spLocks noGrp="1"/>
          </p:cNvSpPr>
          <p:nvPr>
            <p:ph idx="1"/>
          </p:nvPr>
        </p:nvSpPr>
        <p:spPr>
          <a:xfrm>
            <a:off x="457200" y="1714488"/>
            <a:ext cx="8229600" cy="4610112"/>
          </a:xfrm>
        </p:spPr>
        <p:txBody>
          <a:bodyPr/>
          <a:lstStyle/>
          <a:p>
            <a:pPr lvl="0"/>
            <a:r>
              <a:rPr lang="de-DE" dirty="0" smtClean="0"/>
              <a:t>Umstrittener Begriff </a:t>
            </a:r>
          </a:p>
          <a:p>
            <a:pPr lvl="0"/>
            <a:r>
              <a:rPr lang="de-DE" dirty="0" smtClean="0"/>
              <a:t>Konsens darüber, dass fremdsprachige Fertigkeiten und Kenntnisse verknüpft sein müssen, mit inhaltlicher Beschäftigung der </a:t>
            </a:r>
            <a:r>
              <a:rPr lang="de-DE" b="1" dirty="0" smtClean="0"/>
              <a:t>Gesellschaft des Zielsprachenlandes,</a:t>
            </a:r>
            <a:r>
              <a:rPr lang="de-DE" dirty="0" smtClean="0"/>
              <a:t> ihrer </a:t>
            </a:r>
            <a:r>
              <a:rPr lang="de-DE" b="1" dirty="0" smtClean="0"/>
              <a:t>Geschichte</a:t>
            </a:r>
            <a:r>
              <a:rPr lang="de-DE" dirty="0" smtClean="0"/>
              <a:t> und </a:t>
            </a:r>
            <a:r>
              <a:rPr lang="de-DE" b="1" dirty="0" smtClean="0"/>
              <a:t>Kultur  </a:t>
            </a:r>
            <a:r>
              <a:rPr lang="de-DE" b="1" dirty="0" smtClean="0">
                <a:sym typeface="Wingdings"/>
              </a:rPr>
              <a:t></a:t>
            </a:r>
            <a:r>
              <a:rPr lang="de-DE" b="1" dirty="0" smtClean="0"/>
              <a:t> ABER: </a:t>
            </a:r>
            <a:r>
              <a:rPr lang="de-DE" dirty="0" smtClean="0"/>
              <a:t> Gegenstandsbestimmung kontrovers und sie hat sich häufig geändert (Schumann, 2010).</a:t>
            </a:r>
            <a:endParaRPr lang="de-DE" dirty="0"/>
          </a:p>
        </p:txBody>
      </p:sp>
      <p:pic>
        <p:nvPicPr>
          <p:cNvPr id="26626" name="Picture 2" descr="Bildergebnis für streit"/>
          <p:cNvPicPr>
            <a:picLocks noChangeAspect="1" noChangeArrowheads="1"/>
          </p:cNvPicPr>
          <p:nvPr/>
        </p:nvPicPr>
        <p:blipFill>
          <a:blip r:embed="rId2"/>
          <a:srcRect/>
          <a:stretch>
            <a:fillRect/>
          </a:stretch>
        </p:blipFill>
        <p:spPr bwMode="auto">
          <a:xfrm>
            <a:off x="4572000" y="4229100"/>
            <a:ext cx="4572000" cy="26289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lstStyle/>
          <a:p>
            <a:pPr>
              <a:buNone/>
            </a:pPr>
            <a:r>
              <a:rPr lang="de-DE" b="1" u="sng" dirty="0" smtClean="0"/>
              <a:t>Das D-A-CH-(L)-Konzept </a:t>
            </a:r>
            <a:endParaRPr lang="de-DE" dirty="0" smtClean="0"/>
          </a:p>
          <a:p>
            <a:pPr lvl="0"/>
            <a:r>
              <a:rPr lang="de-DE" dirty="0" smtClean="0"/>
              <a:t>Weiterentwicklung der ABCD-Thesen </a:t>
            </a:r>
          </a:p>
          <a:p>
            <a:pPr lvl="0"/>
            <a:r>
              <a:rPr lang="de-DE" b="1" dirty="0" smtClean="0"/>
              <a:t>Doppelte Bedeutung:</a:t>
            </a:r>
            <a:r>
              <a:rPr lang="de-DE" dirty="0" smtClean="0"/>
              <a:t> die </a:t>
            </a:r>
            <a:r>
              <a:rPr lang="de-DE" b="1" dirty="0" smtClean="0"/>
              <a:t>Anfangsbuchstaben der beteiligten Staaten</a:t>
            </a:r>
            <a:r>
              <a:rPr lang="de-DE" dirty="0" smtClean="0"/>
              <a:t> und </a:t>
            </a:r>
            <a:r>
              <a:rPr lang="de-DE" b="1" dirty="0" smtClean="0"/>
              <a:t>methodische Implikationen</a:t>
            </a:r>
            <a:r>
              <a:rPr lang="de-DE" dirty="0" smtClean="0"/>
              <a:t>, nämlich:</a:t>
            </a:r>
          </a:p>
          <a:p>
            <a:pPr lvl="0"/>
            <a:r>
              <a:rPr lang="de-DE" b="1" dirty="0" smtClean="0"/>
              <a:t>Differenzorientiert </a:t>
            </a:r>
            <a:endParaRPr lang="de-DE" dirty="0" smtClean="0"/>
          </a:p>
          <a:p>
            <a:pPr lvl="0"/>
            <a:r>
              <a:rPr lang="de-DE" b="1" dirty="0" smtClean="0"/>
              <a:t>Autonomiefördernd </a:t>
            </a:r>
            <a:endParaRPr lang="de-DE" dirty="0" smtClean="0"/>
          </a:p>
          <a:p>
            <a:pPr lvl="0"/>
            <a:r>
              <a:rPr lang="de-DE" b="1" dirty="0" err="1" smtClean="0"/>
              <a:t>Creativ</a:t>
            </a:r>
            <a:r>
              <a:rPr lang="de-DE" b="1" dirty="0" smtClean="0"/>
              <a:t>-Kontrastiv</a:t>
            </a:r>
            <a:endParaRPr lang="de-DE" dirty="0" smtClean="0"/>
          </a:p>
          <a:p>
            <a:pPr lvl="0"/>
            <a:r>
              <a:rPr lang="de-DE" b="1" dirty="0" smtClean="0"/>
              <a:t>Handlungsorientiert </a:t>
            </a:r>
            <a:endParaRPr lang="de-DE" dirty="0" smtClean="0"/>
          </a:p>
          <a:p>
            <a:pPr lvl="0"/>
            <a:r>
              <a:rPr lang="de-DE" b="1" dirty="0" err="1" smtClean="0"/>
              <a:t>Plurizentrische</a:t>
            </a:r>
            <a:r>
              <a:rPr lang="de-DE" b="1" dirty="0" smtClean="0"/>
              <a:t> Ausrichtung und Methodik wichtig!</a:t>
            </a:r>
            <a:endParaRPr lang="de-DE" dirty="0"/>
          </a:p>
        </p:txBody>
      </p:sp>
      <p:pic>
        <p:nvPicPr>
          <p:cNvPr id="9218" name="Picture 2" descr="Bildergebnis für D-A-CH-L"/>
          <p:cNvPicPr>
            <a:picLocks noChangeAspect="1" noChangeArrowheads="1"/>
          </p:cNvPicPr>
          <p:nvPr/>
        </p:nvPicPr>
        <p:blipFill>
          <a:blip r:embed="rId2" cstate="print"/>
          <a:srcRect/>
          <a:stretch>
            <a:fillRect/>
          </a:stretch>
        </p:blipFill>
        <p:spPr bwMode="auto">
          <a:xfrm>
            <a:off x="6623576" y="2000240"/>
            <a:ext cx="2520424" cy="264794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42918"/>
            <a:ext cx="8229600" cy="5681682"/>
          </a:xfrm>
        </p:spPr>
        <p:txBody>
          <a:bodyPr>
            <a:normAutofit/>
          </a:bodyPr>
          <a:lstStyle/>
          <a:p>
            <a:pPr lvl="0"/>
            <a:r>
              <a:rPr lang="de-DE" b="1" dirty="0" smtClean="0"/>
              <a:t>Prinzipien: Binnenkontrastive Kulturanalyse, regionale und kulturelle  Vielfalt des „deutschsprachigen Raums“(PROBLEM???)</a:t>
            </a:r>
          </a:p>
          <a:p>
            <a:pPr lvl="0"/>
            <a:endParaRPr lang="de-DE" dirty="0" smtClean="0"/>
          </a:p>
          <a:p>
            <a:pPr lvl="0"/>
            <a:r>
              <a:rPr lang="de-DE" b="1" dirty="0" smtClean="0"/>
              <a:t>Exemplarisches und kontrastives Lernen</a:t>
            </a:r>
          </a:p>
          <a:p>
            <a:pPr lvl="0">
              <a:buNone/>
            </a:pPr>
            <a:endParaRPr lang="de-DE" dirty="0" smtClean="0"/>
          </a:p>
          <a:p>
            <a:pPr lvl="0"/>
            <a:r>
              <a:rPr lang="de-DE" b="1" dirty="0" smtClean="0"/>
              <a:t>Förderung der </a:t>
            </a:r>
            <a:r>
              <a:rPr lang="de-DE" b="1" dirty="0" err="1" smtClean="0"/>
              <a:t>Lernendenautonomie</a:t>
            </a:r>
            <a:r>
              <a:rPr lang="de-DE" b="1" dirty="0" smtClean="0"/>
              <a:t> durch handlungs- </a:t>
            </a:r>
            <a:r>
              <a:rPr lang="de-DE" b="1" dirty="0" err="1" smtClean="0"/>
              <a:t>themen</a:t>
            </a:r>
            <a:r>
              <a:rPr lang="de-DE" b="1" dirty="0" smtClean="0"/>
              <a:t>- </a:t>
            </a:r>
            <a:r>
              <a:rPr lang="de-DE" b="1" dirty="0" err="1" smtClean="0"/>
              <a:t>produkt</a:t>
            </a:r>
            <a:r>
              <a:rPr lang="de-DE" b="1" dirty="0" smtClean="0"/>
              <a:t>- und </a:t>
            </a:r>
            <a:r>
              <a:rPr lang="de-DE" b="1" dirty="0" err="1" smtClean="0"/>
              <a:t>lernerinnenorientiertes</a:t>
            </a:r>
            <a:r>
              <a:rPr lang="de-DE" b="1" dirty="0" smtClean="0"/>
              <a:t> Arbeiten </a:t>
            </a:r>
          </a:p>
          <a:p>
            <a:pPr lvl="0"/>
            <a:endParaRPr lang="de-DE" b="1" dirty="0" smtClean="0"/>
          </a:p>
          <a:p>
            <a:pPr lvl="0">
              <a:buNone/>
            </a:pPr>
            <a:endParaRPr lang="de-DE" dirty="0" smtClean="0"/>
          </a:p>
          <a:p>
            <a:pPr>
              <a:buNone/>
            </a:pPr>
            <a:endParaRPr lang="de-DE" dirty="0"/>
          </a:p>
        </p:txBody>
      </p:sp>
      <p:pic>
        <p:nvPicPr>
          <p:cNvPr id="8194" name="Picture 2" descr="Bildergebnis für Probleme"/>
          <p:cNvPicPr>
            <a:picLocks noChangeAspect="1" noChangeArrowheads="1"/>
          </p:cNvPicPr>
          <p:nvPr/>
        </p:nvPicPr>
        <p:blipFill>
          <a:blip r:embed="rId2"/>
          <a:srcRect/>
          <a:stretch>
            <a:fillRect/>
          </a:stretch>
        </p:blipFill>
        <p:spPr bwMode="auto">
          <a:xfrm>
            <a:off x="6189171" y="4643446"/>
            <a:ext cx="2954829" cy="221455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1480"/>
            <a:ext cx="8229600" cy="5753120"/>
          </a:xfrm>
        </p:spPr>
        <p:txBody>
          <a:bodyPr>
            <a:normAutofit/>
          </a:bodyPr>
          <a:lstStyle/>
          <a:p>
            <a:r>
              <a:rPr lang="de-DE" sz="4000" dirty="0" smtClean="0"/>
              <a:t>In der Praxis gab es das Problem, dass </a:t>
            </a:r>
            <a:r>
              <a:rPr lang="de-DE" sz="4000" dirty="0" err="1" smtClean="0"/>
              <a:t>Lehrwerkautor_innen</a:t>
            </a:r>
            <a:r>
              <a:rPr lang="de-DE" sz="4000" dirty="0" smtClean="0"/>
              <a:t> diese Prinzipien zu wenig berücksichtigten. Oft oberflächlicher und fehlerhafter Bezug zu Österreich und der Schweiz.</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00042"/>
            <a:ext cx="8229600" cy="5824558"/>
          </a:xfrm>
        </p:spPr>
        <p:txBody>
          <a:bodyPr>
            <a:normAutofit lnSpcReduction="10000"/>
          </a:bodyPr>
          <a:lstStyle/>
          <a:p>
            <a:pPr lvl="0"/>
            <a:r>
              <a:rPr lang="de-DE" sz="3200" b="1" dirty="0" smtClean="0"/>
              <a:t>2007 wurde D-A-CH-L</a:t>
            </a:r>
            <a:r>
              <a:rPr lang="de-DE" sz="3200" dirty="0" smtClean="0"/>
              <a:t>- AG bei einem Treffen der IDV-</a:t>
            </a:r>
            <a:r>
              <a:rPr lang="de-DE" sz="3200" dirty="0" err="1" smtClean="0"/>
              <a:t>ÖDaF</a:t>
            </a:r>
            <a:r>
              <a:rPr lang="de-DE" sz="3200" dirty="0" smtClean="0"/>
              <a:t>-IDV neu gegründet</a:t>
            </a:r>
            <a:r>
              <a:rPr lang="de-DE" sz="3200" dirty="0" smtClean="0">
                <a:sym typeface="Wingdings"/>
              </a:rPr>
              <a:t></a:t>
            </a:r>
          </a:p>
          <a:p>
            <a:pPr lvl="0"/>
            <a:r>
              <a:rPr lang="de-DE" sz="3200" b="1" dirty="0" smtClean="0"/>
              <a:t>Mitglieder: Fachverbände (IDV)</a:t>
            </a:r>
            <a:r>
              <a:rPr lang="de-DE" sz="3200" b="1" dirty="0" err="1" smtClean="0"/>
              <a:t>FaDaF</a:t>
            </a:r>
            <a:r>
              <a:rPr lang="de-DE" sz="3200" b="1" dirty="0" smtClean="0"/>
              <a:t>, </a:t>
            </a:r>
            <a:r>
              <a:rPr lang="de-DE" sz="3200" b="1" dirty="0" err="1" smtClean="0"/>
              <a:t>ÖDaF</a:t>
            </a:r>
            <a:r>
              <a:rPr lang="de-DE" sz="3200" b="1" dirty="0" smtClean="0"/>
              <a:t>, etc.</a:t>
            </a:r>
            <a:endParaRPr lang="de-DE" sz="3200" dirty="0" smtClean="0"/>
          </a:p>
          <a:p>
            <a:pPr lvl="0"/>
            <a:r>
              <a:rPr lang="de-DE" sz="3200" b="1" dirty="0" smtClean="0"/>
              <a:t>Mittlerorganisationen: Goethe-Institut, DAAD, BMUKK</a:t>
            </a:r>
            <a:endParaRPr lang="de-DE" sz="3200" dirty="0" smtClean="0"/>
          </a:p>
          <a:p>
            <a:pPr lvl="0"/>
            <a:r>
              <a:rPr lang="de-DE" sz="3200" b="1" dirty="0" smtClean="0"/>
              <a:t>Neue Ansätze </a:t>
            </a:r>
            <a:r>
              <a:rPr lang="de-DE" sz="3200" dirty="0" smtClean="0"/>
              <a:t>sollten berücksichtigt werden</a:t>
            </a:r>
          </a:p>
          <a:p>
            <a:pPr lvl="0"/>
            <a:r>
              <a:rPr lang="de-DE" sz="3200" b="1" dirty="0" smtClean="0"/>
              <a:t>Seit 2008 regelmäßige, 2x jährliche Arbeitstreffen </a:t>
            </a:r>
            <a:endParaRPr lang="de-DE" sz="3200" dirty="0" smtClean="0"/>
          </a:p>
          <a:p>
            <a:pPr>
              <a:buNone/>
            </a:pP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42918"/>
            <a:ext cx="8229600" cy="5681682"/>
          </a:xfrm>
        </p:spPr>
        <p:txBody>
          <a:bodyPr>
            <a:normAutofit lnSpcReduction="10000"/>
          </a:bodyPr>
          <a:lstStyle/>
          <a:p>
            <a:pPr lvl="0"/>
            <a:r>
              <a:rPr lang="de-DE" b="1" dirty="0" smtClean="0"/>
              <a:t>Anerkennung der Vielfalt des deutschsprachigen Raumes</a:t>
            </a:r>
            <a:endParaRPr lang="de-DE" dirty="0" smtClean="0"/>
          </a:p>
          <a:p>
            <a:pPr lvl="0"/>
            <a:r>
              <a:rPr lang="de-DE" b="1" dirty="0" smtClean="0"/>
              <a:t>Bezugnahme auf mehr als ein Land der Zielsprache Deutsch</a:t>
            </a:r>
            <a:endParaRPr lang="de-DE" dirty="0" smtClean="0"/>
          </a:p>
          <a:p>
            <a:pPr lvl="0"/>
            <a:r>
              <a:rPr lang="de-DE" b="1" dirty="0" smtClean="0"/>
              <a:t>Der Vermittlung von Landeskunde</a:t>
            </a:r>
            <a:endParaRPr lang="de-DE" dirty="0" smtClean="0"/>
          </a:p>
          <a:p>
            <a:pPr lvl="0"/>
            <a:r>
              <a:rPr lang="de-DE" b="1" dirty="0" smtClean="0"/>
              <a:t>Produktion von Lehrmaterialien </a:t>
            </a:r>
            <a:endParaRPr lang="de-DE" dirty="0" smtClean="0"/>
          </a:p>
          <a:p>
            <a:pPr lvl="0"/>
            <a:r>
              <a:rPr lang="de-DE" b="1" dirty="0" smtClean="0"/>
              <a:t>Auch für </a:t>
            </a:r>
            <a:r>
              <a:rPr lang="de-DE" b="1" dirty="0" err="1" smtClean="0"/>
              <a:t>DaZ</a:t>
            </a:r>
            <a:r>
              <a:rPr lang="de-DE" b="1" dirty="0" smtClean="0"/>
              <a:t> empfohlen</a:t>
            </a:r>
          </a:p>
          <a:p>
            <a:pPr lvl="0">
              <a:buNone/>
            </a:pPr>
            <a:endParaRPr lang="de-DE" b="1" dirty="0" smtClean="0"/>
          </a:p>
          <a:p>
            <a:pPr lvl="0">
              <a:buNone/>
            </a:pPr>
            <a:endParaRPr lang="de-DE" b="1" dirty="0" smtClean="0"/>
          </a:p>
          <a:p>
            <a:pPr lvl="0">
              <a:buNone/>
            </a:pPr>
            <a:r>
              <a:rPr lang="de-DE" b="1" dirty="0" smtClean="0"/>
              <a:t>2013 </a:t>
            </a:r>
            <a:r>
              <a:rPr lang="de-DE" dirty="0" smtClean="0"/>
              <a:t>neue Definition/Auseinandersetzung mit dem des Konzeptes, auf globale Vernetzung, Einsatz elektronischer Medien, stärkerer Einbezug des </a:t>
            </a:r>
            <a:r>
              <a:rPr lang="de-DE" dirty="0" err="1" smtClean="0"/>
              <a:t>plurizentrischen</a:t>
            </a:r>
            <a:r>
              <a:rPr lang="de-DE" dirty="0" smtClean="0"/>
              <a:t> Ansatzes (</a:t>
            </a:r>
            <a:r>
              <a:rPr lang="de-DE" dirty="0" err="1" smtClean="0"/>
              <a:t>Hägi</a:t>
            </a:r>
            <a:r>
              <a:rPr lang="de-DE" dirty="0" smtClean="0"/>
              <a:t>, </a:t>
            </a:r>
            <a:r>
              <a:rPr lang="de-DE" dirty="0" err="1" smtClean="0"/>
              <a:t>Demmig</a:t>
            </a:r>
            <a:r>
              <a:rPr lang="de-DE" dirty="0" smtClean="0"/>
              <a:t>, Schweiger)</a:t>
            </a:r>
          </a:p>
          <a:p>
            <a:pPr lvl="0">
              <a:buNone/>
            </a:pPr>
            <a:endParaRPr lang="de-DE" dirty="0" smtClean="0"/>
          </a:p>
          <a:p>
            <a:pPr lvl="0">
              <a:buNone/>
            </a:pP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Landeskunde </a:t>
            </a:r>
            <a:endParaRPr lang="de-DE" dirty="0"/>
          </a:p>
        </p:txBody>
      </p:sp>
      <p:sp>
        <p:nvSpPr>
          <p:cNvPr id="3" name="Inhaltsplatzhalter 2"/>
          <p:cNvSpPr>
            <a:spLocks noGrp="1"/>
          </p:cNvSpPr>
          <p:nvPr>
            <p:ph idx="1"/>
          </p:nvPr>
        </p:nvSpPr>
        <p:spPr/>
        <p:txBody>
          <a:bodyPr>
            <a:normAutofit/>
          </a:bodyPr>
          <a:lstStyle/>
          <a:p>
            <a:r>
              <a:rPr lang="de-DE" dirty="0" smtClean="0"/>
              <a:t>kognitiv-</a:t>
            </a:r>
            <a:r>
              <a:rPr lang="de-DE" dirty="0" smtClean="0"/>
              <a:t>-‐</a:t>
            </a:r>
            <a:r>
              <a:rPr lang="de-DE" dirty="0" err="1" smtClean="0"/>
              <a:t>wissensorienierterAnsatz</a:t>
            </a:r>
            <a:endParaRPr lang="de-DE" dirty="0" smtClean="0"/>
          </a:p>
          <a:p>
            <a:r>
              <a:rPr lang="de-DE" dirty="0" smtClean="0"/>
              <a:t> kommunika1ver Ansatz</a:t>
            </a:r>
            <a:endParaRPr lang="de-DE" dirty="0" smtClean="0"/>
          </a:p>
          <a:p>
            <a:r>
              <a:rPr lang="de-DE" dirty="0" smtClean="0"/>
              <a:t> interkultureller Ansatz</a:t>
            </a:r>
            <a:endParaRPr lang="de-DE" dirty="0" smtClean="0"/>
          </a:p>
          <a:p>
            <a:r>
              <a:rPr lang="de-DE" dirty="0" smtClean="0"/>
              <a:t>•</a:t>
            </a:r>
            <a:r>
              <a:rPr lang="de-DE" dirty="0" err="1" smtClean="0"/>
              <a:t>kulturwissenschalicher</a:t>
            </a:r>
            <a:r>
              <a:rPr lang="de-DE" dirty="0" smtClean="0"/>
              <a:t> Ansatz</a:t>
            </a:r>
            <a:endParaRPr lang="de-DE" dirty="0" smtClean="0"/>
          </a:p>
          <a:p>
            <a:pPr>
              <a:buNone/>
            </a:pPr>
            <a:r>
              <a:rPr lang="de-DE" dirty="0" smtClean="0"/>
              <a:t>Vgl. </a:t>
            </a:r>
            <a:r>
              <a:rPr lang="de-DE" dirty="0" err="1" smtClean="0"/>
              <a:t>Koreik</a:t>
            </a:r>
            <a:r>
              <a:rPr lang="de-DE" dirty="0" smtClean="0"/>
              <a:t>/</a:t>
            </a:r>
            <a:r>
              <a:rPr lang="de-DE" dirty="0" err="1" smtClean="0"/>
              <a:t>Pietzuch</a:t>
            </a:r>
            <a:r>
              <a:rPr lang="de-DE" dirty="0" smtClean="0"/>
              <a:t> 2010; </a:t>
            </a:r>
            <a:r>
              <a:rPr lang="de-DE" dirty="0" err="1" smtClean="0"/>
              <a:t>Padrós</a:t>
            </a:r>
            <a:r>
              <a:rPr lang="de-DE" dirty="0" smtClean="0"/>
              <a:t>/</a:t>
            </a:r>
            <a:r>
              <a:rPr lang="de-DE" dirty="0" err="1" smtClean="0"/>
              <a:t>Biechele</a:t>
            </a:r>
            <a:r>
              <a:rPr lang="de-DE" dirty="0" smtClean="0"/>
              <a:t> 2003,15-</a:t>
            </a:r>
            <a:r>
              <a:rPr lang="de-DE" dirty="0" smtClean="0"/>
              <a:t>-‐57.</a:t>
            </a:r>
            <a:endParaRPr lang="de-D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792</Words>
  <Application>Microsoft Office PowerPoint</Application>
  <PresentationFormat>Bildschirmpräsentation (4:3)</PresentationFormat>
  <Paragraphs>110</Paragraphs>
  <Slides>29</Slides>
  <Notes>0</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Hyperion</vt:lpstr>
      <vt:lpstr>NJI_799 Die amtlichen deutschsprachigen Regionen und ihre "Kultur(en)" - Landeskunde im Deutsch als Fremd- und Zweitspracheunterricht </vt:lpstr>
      <vt:lpstr>Folie 2</vt:lpstr>
      <vt:lpstr>Terminologische Probleme</vt:lpstr>
      <vt:lpstr>Folie 4</vt:lpstr>
      <vt:lpstr>Folie 5</vt:lpstr>
      <vt:lpstr>Folie 6</vt:lpstr>
      <vt:lpstr>Folie 7</vt:lpstr>
      <vt:lpstr>Folie 8</vt:lpstr>
      <vt:lpstr>Landeskunde </vt:lpstr>
      <vt:lpstr>Besprechen der Hausaufgabe  </vt:lpstr>
      <vt:lpstr>Folie 11</vt:lpstr>
      <vt:lpstr>Folie 12</vt:lpstr>
      <vt:lpstr>Folie 13</vt:lpstr>
      <vt:lpstr>Folie 14</vt:lpstr>
      <vt:lpstr>Folie 15</vt:lpstr>
      <vt:lpstr>Folie 16</vt:lpstr>
      <vt:lpstr>Was ist Landeskunde?</vt:lpstr>
      <vt:lpstr>Lektüre/Textzirkel Teil 2</vt:lpstr>
      <vt:lpstr>Interkulturelle Landeskunde </vt:lpstr>
      <vt:lpstr>Folie 20</vt:lpstr>
      <vt:lpstr>Folie 21</vt:lpstr>
      <vt:lpstr>Folie 22</vt:lpstr>
      <vt:lpstr>Folie 23</vt:lpstr>
      <vt:lpstr>Folie 24</vt:lpstr>
      <vt:lpstr>Interkulturelle Landeskunde </vt:lpstr>
      <vt:lpstr>Auto und Heterostereotype unterDACH-Aspekten </vt:lpstr>
      <vt:lpstr>Folie 27</vt:lpstr>
      <vt:lpstr>3 Gegenstände </vt:lpstr>
      <vt:lpstr>Hausaufgabe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 und Gesellschaft in den deutschsprachigen Ländern</dc:title>
  <dc:creator>Packard Bell</dc:creator>
  <cp:lastModifiedBy>Packard Bell</cp:lastModifiedBy>
  <cp:revision>17</cp:revision>
  <dcterms:created xsi:type="dcterms:W3CDTF">2017-09-18T16:32:58Z</dcterms:created>
  <dcterms:modified xsi:type="dcterms:W3CDTF">2018-10-24T07:05:34Z</dcterms:modified>
</cp:coreProperties>
</file>