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40" r:id="rId3"/>
    <p:sldId id="341" r:id="rId4"/>
    <p:sldId id="342" r:id="rId5"/>
    <p:sldId id="331" r:id="rId6"/>
    <p:sldId id="330" r:id="rId7"/>
    <p:sldId id="327" r:id="rId8"/>
    <p:sldId id="328" r:id="rId9"/>
    <p:sldId id="343" r:id="rId10"/>
    <p:sldId id="344" r:id="rId11"/>
    <p:sldId id="329" r:id="rId12"/>
    <p:sldId id="334" r:id="rId13"/>
    <p:sldId id="336" r:id="rId14"/>
    <p:sldId id="335" r:id="rId15"/>
    <p:sldId id="337" r:id="rId16"/>
    <p:sldId id="339" r:id="rId17"/>
    <p:sldId id="338" r:id="rId18"/>
    <p:sldId id="346" r:id="rId19"/>
    <p:sldId id="345" r:id="rId20"/>
    <p:sldId id="347" r:id="rId21"/>
    <p:sldId id="34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6391-BB85-4A00-A6C6-154CF7009B00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AD70-5AE3-4C64-B02E-F3F00CA489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8AD70-5AE3-4C64-B02E-F3F00CA4896C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1nA4fNwvB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hguYEbpwVZ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ekarkova@oei.cz" TargetMode="External"/><Relationship Id="rId2" Type="http://schemas.openxmlformats.org/officeDocument/2006/relationships/hyperlink" Target="https://www.brno.oesterreichinstitut.cz/fileadmin/content/brno/pdf_dateien/Post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/>
          </a:bodyPr>
          <a:lstStyle/>
          <a:p>
            <a:r>
              <a:rPr lang="de-DE" dirty="0" smtClean="0"/>
              <a:t>Didaktik des Deutschen I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00396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WiSe2018</a:t>
            </a:r>
          </a:p>
          <a:p>
            <a:r>
              <a:rPr lang="de-DE" dirty="0" smtClean="0"/>
              <a:t>3. Einheit </a:t>
            </a:r>
          </a:p>
          <a:p>
            <a:r>
              <a:rPr lang="de-DE" dirty="0" smtClean="0"/>
              <a:t>16.11. 2018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34818" name="Picture 2" descr="https://www.boku.ac.at/fileadmin/_processed_/e/6/csm_B_didaktik_k_046a740a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061307"/>
            <a:ext cx="6215074" cy="379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Der_gute_Lehre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53250" name="AutoShape 2" descr="https://is.muni.cz/auth/mail/download.pl/Der_gute_Lehrer.jpg?lang=en;download=1;select-mail=241087628:5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252" name="AutoShape 4" descr="https://is.muni.cz/auth/mail/download.pl/Der_gute_Lehrer.jpg?lang=en;download=1;select-mail=241087628:5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254" name="AutoShape 6" descr="https://is.muni.cz/auth/mail/download.pl/Der_gute_Lehrer.jpg?lang=en;download=1;select-mail=241087628:5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7943850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Prinzipien eines Sprachenunterrichts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Lesen sie den Text von </a:t>
            </a:r>
            <a:r>
              <a:rPr lang="de-DE" dirty="0" err="1" smtClean="0"/>
              <a:t>Faistauer</a:t>
            </a:r>
            <a:r>
              <a:rPr lang="de-DE" dirty="0" smtClean="0"/>
              <a:t> und Fritz </a:t>
            </a:r>
          </a:p>
          <a:p>
            <a:pPr>
              <a:buNone/>
            </a:pPr>
            <a:r>
              <a:rPr lang="de-DE" dirty="0" smtClean="0"/>
              <a:t>Tauschen sie sich 5 Min mit Person aus (dreifacher Wechsel (Variante authentisches Lesen)</a:t>
            </a:r>
          </a:p>
          <a:p>
            <a:pPr>
              <a:buNone/>
            </a:pPr>
            <a:r>
              <a:rPr lang="de-DE" dirty="0" smtClean="0"/>
              <a:t>Erarbeiten Sie nun zu Viert die Unterschiede (ihre Prinzipien und die der </a:t>
            </a:r>
            <a:r>
              <a:rPr lang="de-DE" dirty="0" err="1" smtClean="0"/>
              <a:t>Autor_innen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9938" name="Picture 2" descr="Bildergebnis für schle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29174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Authentisches Lesen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Individuelles Lesen (ca. 3-4 Minuten, je nach Länge des Textes)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(2er Gruppen)</a:t>
            </a:r>
          </a:p>
          <a:p>
            <a:endParaRPr lang="de-DE" dirty="0" smtClean="0"/>
          </a:p>
          <a:p>
            <a:r>
              <a:rPr lang="de-DE" dirty="0" smtClean="0"/>
              <a:t>Individuelles Lesen (ca. 3-4 Minuten)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(in neuer personeller  Zusammensetzung)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Individuelles Lesen (Unterstreichen von max. 5 Wörtern)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 Gemeinsames Wörterbuch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Individuelles Lesen Ev. Nochmals Informationsaustausch und gem. Wörterbuch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Abschließende individuelle Lektüre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KEINE Folgeübungen und Überprüfungsfragen!!!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Heiße Kartoffel/ Heißer Erdapfel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hören Musik und werfen einander den Ball zu. Wer den Ball in dem Moment hält, in dem die Musik stoppt scheidet aus</a:t>
            </a:r>
          </a:p>
          <a:p>
            <a:r>
              <a:rPr lang="de-DE" dirty="0" smtClean="0"/>
              <a:t>JOKER (ein Prinzip des </a:t>
            </a:r>
            <a:r>
              <a:rPr lang="de-DE" dirty="0" err="1" smtClean="0"/>
              <a:t>Faistauer</a:t>
            </a:r>
            <a:r>
              <a:rPr lang="de-DE" dirty="0" smtClean="0"/>
              <a:t>/Fritz Textes nennen)</a:t>
            </a:r>
            <a:endParaRPr lang="de-DE" dirty="0"/>
          </a:p>
        </p:txBody>
      </p:sp>
      <p:pic>
        <p:nvPicPr>
          <p:cNvPr id="1026" name="Picture 2" descr="Bildergebnis für heiße kartof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633" y="3929066"/>
            <a:ext cx="2522367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Kontrastfolie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nun den „Fortsetzungstext “Prinzipien des Sprachunterrichts – </a:t>
            </a:r>
            <a:r>
              <a:rPr lang="de-DE" dirty="0" err="1" smtClean="0"/>
              <a:t>reloaded</a:t>
            </a:r>
            <a:r>
              <a:rPr lang="de-DE" dirty="0" smtClean="0"/>
              <a:t>, oder doch eher andersrum“</a:t>
            </a:r>
          </a:p>
          <a:p>
            <a:r>
              <a:rPr lang="de-DE" dirty="0" smtClean="0"/>
              <a:t>Was ist anders, wie hat die Perspektive sich verändert?</a:t>
            </a:r>
          </a:p>
          <a:p>
            <a:r>
              <a:rPr lang="de-DE" dirty="0" smtClean="0"/>
              <a:t>Tauschen Sie sich in 4-er Gruppen aus und halten Sie ihre Ergebnisse fest </a:t>
            </a:r>
          </a:p>
        </p:txBody>
      </p:sp>
      <p:pic>
        <p:nvPicPr>
          <p:cNvPr id="5122" name="Picture 2" descr="Bildergebnis für fo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455484"/>
            <a:ext cx="3357554" cy="2402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Der, die gute </a:t>
            </a:r>
            <a:r>
              <a:rPr lang="de-DE" dirty="0" err="1" smtClean="0"/>
              <a:t>Lehrer_in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Erinnert euch noch Mal an eure Punkte auf den Plakaten </a:t>
            </a:r>
          </a:p>
          <a:p>
            <a:r>
              <a:rPr lang="de-DE" dirty="0" smtClean="0"/>
              <a:t>Vergleicht jetzt, ergänzt mit Hilfe des Textes von Ludger </a:t>
            </a:r>
            <a:r>
              <a:rPr lang="de-DE" dirty="0" err="1" smtClean="0"/>
              <a:t>Schiffler</a:t>
            </a:r>
            <a:r>
              <a:rPr lang="de-DE" dirty="0" smtClean="0"/>
              <a:t> (</a:t>
            </a:r>
            <a:r>
              <a:rPr lang="de-DE" dirty="0" smtClean="0"/>
              <a:t>Kapitel aus dem Buch)</a:t>
            </a:r>
            <a:endParaRPr lang="de-DE" dirty="0" smtClean="0"/>
          </a:p>
          <a:p>
            <a:r>
              <a:rPr lang="de-DE" dirty="0" smtClean="0"/>
              <a:t>Aus der Sicht der </a:t>
            </a:r>
            <a:r>
              <a:rPr lang="de-DE" dirty="0" err="1" smtClean="0"/>
              <a:t>Schüler_innen</a:t>
            </a:r>
            <a:r>
              <a:rPr lang="de-DE" dirty="0" smtClean="0"/>
              <a:t>, </a:t>
            </a:r>
          </a:p>
          <a:p>
            <a:r>
              <a:rPr lang="de-DE" dirty="0" smtClean="0"/>
              <a:t>Rolle als: Zensor, </a:t>
            </a:r>
            <a:r>
              <a:rPr lang="de-DE" dirty="0" err="1" smtClean="0"/>
              <a:t>Disziplinator</a:t>
            </a:r>
            <a:r>
              <a:rPr lang="de-DE" dirty="0" smtClean="0"/>
              <a:t>, Placebo- und Hawthorne Effekte</a:t>
            </a:r>
          </a:p>
          <a:p>
            <a:r>
              <a:rPr lang="de-DE" dirty="0" smtClean="0"/>
              <a:t>Wie motiviere ich </a:t>
            </a:r>
            <a:r>
              <a:rPr lang="de-DE" dirty="0" err="1" smtClean="0"/>
              <a:t>Schüler_innen</a:t>
            </a:r>
            <a:endParaRPr lang="de-DE" dirty="0"/>
          </a:p>
        </p:txBody>
      </p:sp>
      <p:pic>
        <p:nvPicPr>
          <p:cNvPr id="46082" name="Picture 2" descr="Bildergebnis für lehrer d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333" y="4933378"/>
            <a:ext cx="2660667" cy="192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7106" name="Picture 2" descr="Bildergebnis für schule frü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995830"/>
            <a:ext cx="6931167" cy="412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Schule im Wandel der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wird Schule dargestellt?</a:t>
            </a:r>
          </a:p>
          <a:p>
            <a:r>
              <a:rPr lang="de-DE" dirty="0" smtClean="0"/>
              <a:t>Was „gefällt“ euch besser?</a:t>
            </a:r>
          </a:p>
          <a:p>
            <a:r>
              <a:rPr lang="de-DE" dirty="0" smtClean="0"/>
              <a:t>Was hat sich „verbessert“, „verschlechtert“</a:t>
            </a:r>
          </a:p>
          <a:p>
            <a:r>
              <a:rPr lang="de-DE" dirty="0" smtClean="0"/>
              <a:t>Welche Punkte aus der „alten Schule“ könnten übernommen werden in der heutigen Schule?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2"/>
              </a:rPr>
              <a:t>https://www.youtube.com/watch?v=11nA4fNwvBQ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Kniefall von Warschau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Worum handelt es sich?</a:t>
            </a:r>
          </a:p>
          <a:p>
            <a:r>
              <a:rPr lang="de-DE" dirty="0" smtClean="0"/>
              <a:t>Sehen Sie das Video?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www.youtube.com/watch?v=hguYEbpwVZU</a:t>
            </a:r>
            <a:endParaRPr lang="de-DE" dirty="0" smtClean="0"/>
          </a:p>
          <a:p>
            <a:r>
              <a:rPr lang="de-DE" dirty="0" smtClean="0"/>
              <a:t>Wie könnte man didaktisch mit dem KVW arbeiten?</a:t>
            </a:r>
            <a:endParaRPr lang="de-DE" dirty="0"/>
          </a:p>
        </p:txBody>
      </p:sp>
      <p:pic>
        <p:nvPicPr>
          <p:cNvPr id="1026" name="Picture 2" descr="Bildergebnis für der kniefall von warsch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77503"/>
            <a:ext cx="9144000" cy="288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Lesen Sie nochmals das </a:t>
            </a:r>
          </a:p>
          <a:p>
            <a:pPr>
              <a:buNone/>
            </a:pPr>
            <a:r>
              <a:rPr lang="de-DE" dirty="0" smtClean="0"/>
              <a:t>Kapitel aus dem Buch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Lesen Sie den Text „Österreich ist schön“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Überlegt wie  ihr ihn im Unterricht einsetzen könnt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54274" name="Picture 2" descr="Bildergebnis für Hausaufga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725" y="0"/>
            <a:ext cx="44862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Heutige Einheit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Aktivierungsübung (was gibt es Neues?)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„Kettengeschichte“ (wie beim letzten Mal)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De/die gute </a:t>
            </a:r>
            <a:r>
              <a:rPr lang="de-DE" dirty="0" err="1" smtClean="0"/>
              <a:t>Lehrer_in</a:t>
            </a:r>
            <a:r>
              <a:rPr lang="de-DE" dirty="0" smtClean="0"/>
              <a:t>  (Worauf </a:t>
            </a:r>
            <a:r>
              <a:rPr lang="de-DE" dirty="0" err="1" smtClean="0"/>
              <a:t>kommts</a:t>
            </a:r>
            <a:r>
              <a:rPr lang="de-DE" dirty="0" smtClean="0"/>
              <a:t> an?)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Eure Unterrichtsprinzipien 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VERGLEICH </a:t>
            </a:r>
            <a:r>
              <a:rPr lang="de-DE" dirty="0" smtClean="0"/>
              <a:t> </a:t>
            </a:r>
            <a:r>
              <a:rPr lang="de-DE" dirty="0" smtClean="0"/>
              <a:t>der </a:t>
            </a:r>
            <a:r>
              <a:rPr lang="de-DE" dirty="0" smtClean="0"/>
              <a:t> </a:t>
            </a:r>
            <a:r>
              <a:rPr lang="de-DE" dirty="0" smtClean="0"/>
              <a:t>Hausaufgabe 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Lektüre Prinzipien des Sprachunterrichts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Schule damals vs. heute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Ludger </a:t>
            </a:r>
            <a:r>
              <a:rPr lang="de-DE" dirty="0" err="1" smtClean="0"/>
              <a:t>Schiffler</a:t>
            </a:r>
            <a:r>
              <a:rPr lang="de-DE" dirty="0" smtClean="0"/>
              <a:t> (Kapitel aus dem Buch)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  <p:pic>
        <p:nvPicPr>
          <p:cNvPr id="49154" name="Picture 2" descr="Bildergebnis für roter Fa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028" y="285728"/>
            <a:ext cx="286297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Werbung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hlinkClick r:id="rId2"/>
              </a:rPr>
              <a:t>https://www.brno.oesterreichinstitut.cz/fileadmin/content/brno/pdf_dateien/Poster.pdf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Wer traut sich und liest etwas vor? Singt, spielt, inszeniert etwas??!!??!??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Außerdem suchen wir </a:t>
            </a:r>
            <a:r>
              <a:rPr lang="de-DE" dirty="0" err="1" smtClean="0"/>
              <a:t>Kuchenbäcker_innen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Bei Interesse Mail an:</a:t>
            </a:r>
          </a:p>
          <a:p>
            <a:pPr>
              <a:buNone/>
            </a:pPr>
            <a:r>
              <a:rPr lang="de-DE" dirty="0" smtClean="0"/>
              <a:t> </a:t>
            </a:r>
            <a:r>
              <a:rPr lang="de-DE" dirty="0" err="1" smtClean="0"/>
              <a:t>Eliška</a:t>
            </a:r>
            <a:r>
              <a:rPr lang="de-DE" dirty="0" smtClean="0"/>
              <a:t> </a:t>
            </a:r>
            <a:r>
              <a:rPr lang="de-DE" dirty="0" err="1" smtClean="0"/>
              <a:t>Pekárková</a:t>
            </a:r>
            <a:r>
              <a:rPr lang="de-DE" dirty="0" smtClean="0"/>
              <a:t>  </a:t>
            </a:r>
            <a:r>
              <a:rPr lang="de-DE" dirty="0" smtClean="0">
                <a:hlinkClick r:id="rId3"/>
              </a:rPr>
              <a:t>pekarkova@oei.cz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au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7941" y="0"/>
            <a:ext cx="2886059" cy="187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Didaktik-Treffen in Tschechien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11.00-11.10 Begrüßung (Pädagogische Fakultät)</a:t>
            </a:r>
            <a:endParaRPr lang="de-DE" dirty="0" smtClean="0"/>
          </a:p>
          <a:p>
            <a:r>
              <a:rPr lang="de-DE" dirty="0" smtClean="0"/>
              <a:t>11.10 – 12.00	Plenarvortrag: </a:t>
            </a:r>
          </a:p>
          <a:p>
            <a:r>
              <a:rPr lang="de-DE" dirty="0" smtClean="0"/>
              <a:t>Prof. Simone </a:t>
            </a:r>
            <a:r>
              <a:rPr lang="de-DE" dirty="0" err="1" smtClean="0"/>
              <a:t>Schiedermair</a:t>
            </a:r>
            <a:r>
              <a:rPr lang="de-DE" dirty="0" smtClean="0"/>
              <a:t> (Friedrich-Schiller-Universität Jena, Institut für Deutsch als Fremd- und Zweitsprache und Interkulturelle </a:t>
            </a:r>
            <a:r>
              <a:rPr lang="de-DE" dirty="0" err="1" smtClean="0"/>
              <a:t>Kommuniktaion</a:t>
            </a:r>
            <a:r>
              <a:rPr lang="de-DE" dirty="0" smtClean="0"/>
              <a:t>): </a:t>
            </a:r>
          </a:p>
          <a:p>
            <a:r>
              <a:rPr lang="de-DE" b="1" i="1" dirty="0" smtClean="0"/>
              <a:t>"Zum Paradigmenwechsel in der Kulturdidaktik – </a:t>
            </a:r>
            <a:r>
              <a:rPr lang="de-DE" b="1" i="1" dirty="0" err="1" smtClean="0"/>
              <a:t>Linguistic</a:t>
            </a:r>
            <a:r>
              <a:rPr lang="de-DE" b="1" i="1" dirty="0" smtClean="0"/>
              <a:t> </a:t>
            </a:r>
            <a:r>
              <a:rPr lang="de-DE" b="1" i="1" dirty="0" err="1" smtClean="0"/>
              <a:t>Landscapes</a:t>
            </a:r>
            <a:r>
              <a:rPr lang="de-DE" b="1" i="1" dirty="0" smtClean="0"/>
              <a:t>"</a:t>
            </a:r>
            <a:endParaRPr lang="de-DE" dirty="0" smtClean="0"/>
          </a:p>
          <a:p>
            <a:r>
              <a:rPr lang="de-DE" dirty="0" smtClean="0"/>
              <a:t>12.00-13.00	Gemeinsames Mittagessen (Hotel gegenüber</a:t>
            </a:r>
          </a:p>
          <a:p>
            <a:r>
              <a:rPr lang="de-DE" dirty="0" smtClean="0"/>
              <a:t>13.00 - 15.30 	Workshop zum Thema Kulturdidaktik. Erfahrungen aus der Praxis,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smtClean="0"/>
              <a:t>			</a:t>
            </a:r>
            <a:r>
              <a:rPr lang="de-DE" dirty="0" smtClean="0"/>
              <a:t>	</a:t>
            </a:r>
            <a:r>
              <a:rPr lang="de-DE" dirty="0" err="1" smtClean="0"/>
              <a:t>practice</a:t>
            </a:r>
            <a:r>
              <a:rPr lang="de-DE" dirty="0" smtClean="0"/>
              <a:t> </a:t>
            </a:r>
            <a:r>
              <a:rPr lang="de-DE" dirty="0" smtClean="0"/>
              <a:t>Beispiele, </a:t>
            </a:r>
          </a:p>
          <a:p>
            <a:r>
              <a:rPr lang="de-DE" dirty="0" smtClean="0"/>
              <a:t>15.30-16.00	Planung des nächsten Didaktik-Treffens</a:t>
            </a:r>
          </a:p>
          <a:p>
            <a:r>
              <a:rPr lang="de-DE" dirty="0" smtClean="0"/>
              <a:t>16.00		Abreise der Teilnehmer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Aktivierungsübung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50178" name="Picture 2" descr="Bildergebnis für dönerspieß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1607"/>
            <a:ext cx="3152803" cy="2846393"/>
          </a:xfrm>
          <a:prstGeom prst="rect">
            <a:avLst/>
          </a:prstGeom>
          <a:noFill/>
        </p:spPr>
      </p:pic>
      <p:pic>
        <p:nvPicPr>
          <p:cNvPr id="50180" name="Picture 4" descr="https://i.cdn.nrholding.net/15951970/2000/2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1853" y="0"/>
            <a:ext cx="2342147" cy="2143141"/>
          </a:xfrm>
          <a:prstGeom prst="rect">
            <a:avLst/>
          </a:prstGeom>
          <a:noFill/>
        </p:spPr>
      </p:pic>
      <p:pic>
        <p:nvPicPr>
          <p:cNvPr id="50182" name="Picture 6" descr="Bildergebnis für james bo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9171" y="4214818"/>
            <a:ext cx="4694829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Kettengeschichte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…. und ein…. Leben in….., als plötzlich…..</a:t>
            </a:r>
          </a:p>
          <a:p>
            <a:endParaRPr lang="de-DE" dirty="0" smtClean="0"/>
          </a:p>
          <a:p>
            <a:r>
              <a:rPr lang="de-DE" dirty="0" smtClean="0"/>
              <a:t>Überlegen Sie sich in Teams geeignete Einstiege</a:t>
            </a:r>
          </a:p>
          <a:p>
            <a:endParaRPr lang="de-DE" dirty="0" smtClean="0"/>
          </a:p>
          <a:p>
            <a:r>
              <a:rPr lang="de-DE" dirty="0" smtClean="0"/>
              <a:t>Wie können wir das didaktische Potential</a:t>
            </a:r>
          </a:p>
          <a:p>
            <a:pPr>
              <a:buNone/>
            </a:pPr>
            <a:r>
              <a:rPr lang="de-DE" dirty="0" smtClean="0"/>
              <a:t>der Geschichte/Übung nutzen? </a:t>
            </a:r>
            <a:endParaRPr lang="de-DE" dirty="0"/>
          </a:p>
        </p:txBody>
      </p:sp>
      <p:sp>
        <p:nvSpPr>
          <p:cNvPr id="51202" name="AutoShape 2" descr="Bildergebnis für Blaue giraffe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204" name="AutoShape 4" descr="Bildergebnis für Blaue giraffe"/>
          <p:cNvSpPr>
            <a:spLocks noChangeAspect="1" noChangeArrowheads="1"/>
          </p:cNvSpPr>
          <p:nvPr/>
        </p:nvSpPr>
        <p:spPr bwMode="auto">
          <a:xfrm>
            <a:off x="155575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06" name="Picture 6" descr="Bildergebnis für Blaue giraf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115" y="3357562"/>
            <a:ext cx="2736886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Der/die gute </a:t>
            </a:r>
            <a:r>
              <a:rPr lang="de-DE" dirty="0" err="1" smtClean="0"/>
              <a:t>Lehrer_in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bewusst, kompetent, verständnisvoll, eloquent, humorvoll, hilfsbereit, optimistisch, geduldig, kreativ, empathisch, kreativ, moralisch, systematisch, glücklich, zufrieden, selbstkritisch, globales Wissen, zukunftsorientiert, „streng“, herausfordernd, gerecht, anspruchsvoll, …..</a:t>
            </a:r>
          </a:p>
          <a:p>
            <a:r>
              <a:rPr lang="de-DE" dirty="0" smtClean="0"/>
              <a:t>Was fehlt? Fehlt was?</a:t>
            </a:r>
          </a:p>
          <a:p>
            <a:r>
              <a:rPr lang="de-DE" dirty="0" smtClean="0"/>
              <a:t>Versucht die Begriffe in übergeordnete</a:t>
            </a:r>
          </a:p>
          <a:p>
            <a:pPr>
              <a:buNone/>
            </a:pPr>
            <a:r>
              <a:rPr lang="de-DE" dirty="0" smtClean="0"/>
              <a:t>    Kategorien einzuordnen (Plakate)</a:t>
            </a:r>
            <a:endParaRPr lang="de-DE" dirty="0"/>
          </a:p>
        </p:txBody>
      </p:sp>
      <p:pic>
        <p:nvPicPr>
          <p:cNvPr id="4" name="Picture 2" descr="Bildergebnis für lehrer lämp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345252"/>
            <a:ext cx="2000232" cy="251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Schultütentext</a:t>
            </a:r>
            <a:endParaRPr lang="de-DE" dirty="0" smtClean="0"/>
          </a:p>
          <a:p>
            <a:r>
              <a:rPr lang="de-DE" dirty="0" smtClean="0"/>
              <a:t>Text aus der Perspektive der Schultüte an Sie und rekapitulieren Sie ihre Schulzeit</a:t>
            </a:r>
          </a:p>
          <a:p>
            <a:r>
              <a:rPr lang="de-DE" dirty="0" smtClean="0"/>
              <a:t>Brief an den „Hass oder Lieblingslehrer“</a:t>
            </a:r>
          </a:p>
          <a:p>
            <a:r>
              <a:rPr lang="de-DE" dirty="0" smtClean="0"/>
              <a:t>Bitte den Text in 2-er Gruppen besprechen, dann tauschen und antworten </a:t>
            </a:r>
          </a:p>
          <a:p>
            <a:pPr>
              <a:buNone/>
            </a:pPr>
            <a:r>
              <a:rPr lang="de-DE" dirty="0" smtClean="0"/>
              <a:t>                   </a:t>
            </a:r>
            <a:endParaRPr lang="de-DE" dirty="0"/>
          </a:p>
        </p:txBody>
      </p:sp>
      <p:pic>
        <p:nvPicPr>
          <p:cNvPr id="40962" name="Picture 2" descr="Bildergebnis für Schultü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3143248"/>
            <a:ext cx="2333625" cy="3362326"/>
          </a:xfrm>
          <a:prstGeom prst="rect">
            <a:avLst/>
          </a:prstGeom>
          <a:noFill/>
        </p:spPr>
      </p:pic>
      <p:pic>
        <p:nvPicPr>
          <p:cNvPr id="40964" name="Picture 4" descr="Bildergebnis für kaf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1529929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euch wichtig?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Lehr/Lernmaterialien (sieh IS!!!!)</a:t>
            </a:r>
          </a:p>
          <a:p>
            <a:pPr>
              <a:buFontTx/>
              <a:buChar char="-"/>
            </a:pPr>
            <a:r>
              <a:rPr lang="de-DE" dirty="0" smtClean="0"/>
              <a:t>Unterrichtsprinzipien</a:t>
            </a:r>
          </a:p>
          <a:p>
            <a:pPr>
              <a:buFontTx/>
              <a:buChar char="-"/>
            </a:pPr>
            <a:r>
              <a:rPr lang="de-DE" dirty="0" smtClean="0"/>
              <a:t>Motivation</a:t>
            </a:r>
          </a:p>
          <a:p>
            <a:pPr>
              <a:buFontTx/>
              <a:buChar char="-"/>
            </a:pPr>
            <a:r>
              <a:rPr lang="de-DE" dirty="0" smtClean="0"/>
              <a:t>Fehlerkorrektur …  ETC. 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Überlegen Sie erst alleine im Stillen, dann zu Viert:</a:t>
            </a:r>
          </a:p>
          <a:p>
            <a:r>
              <a:rPr lang="de-DE" dirty="0" smtClean="0"/>
              <a:t>Welche Prinzipien braucht Unterricht?</a:t>
            </a:r>
          </a:p>
          <a:p>
            <a:r>
              <a:rPr lang="de-DE" dirty="0" smtClean="0"/>
              <a:t>Einigen Sie sich auf 7 goldene Prinzipien</a:t>
            </a:r>
            <a:endParaRPr lang="de-DE" dirty="0"/>
          </a:p>
        </p:txBody>
      </p:sp>
      <p:pic>
        <p:nvPicPr>
          <p:cNvPr id="1026" name="Picture 2" descr="Bildergebnis für prinzip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6"/>
            <a:ext cx="3718199" cy="308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2226" name="AutoShape 2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Inhaltsplatzhalter 13" descr="Eliška, Eva, Marie, J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119592" y="1523501"/>
            <a:ext cx="4976257" cy="3643338"/>
          </a:xfrm>
          <a:prstGeom prst="rect">
            <a:avLst/>
          </a:prstGeom>
          <a:noFill/>
        </p:spPr>
      </p:pic>
      <p:sp>
        <p:nvSpPr>
          <p:cNvPr id="52230" name="AutoShape 6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2" name="AutoShape 8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4" name="AutoShape 10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6" name="AutoShape 12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38" name="AutoShape 14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40" name="AutoShape 16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42" name="AutoShape 18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244" name="AutoShape 20" descr="https://is.muni.cz/auth/mail/download.pl/Eli%C5%A1ka%2C%20Eva%2C%20Marie%2C%20Jana.jpg?lang=en;download=1;select-mail=240787287:3;slozka=1013555;inline=1"/>
          <p:cNvSpPr>
            <a:spLocks noChangeAspect="1" noChangeArrowheads="1"/>
          </p:cNvSpPr>
          <p:nvPr/>
        </p:nvSpPr>
        <p:spPr bwMode="auto">
          <a:xfrm>
            <a:off x="155575" y="-2857500"/>
            <a:ext cx="4467225" cy="596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616</Words>
  <Application>Microsoft Office PowerPoint</Application>
  <PresentationFormat>Bildschirmpräsentation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Hyperion</vt:lpstr>
      <vt:lpstr>Didaktik des Deutschen I  </vt:lpstr>
      <vt:lpstr>Heutige Einheit </vt:lpstr>
      <vt:lpstr>Aktivierungsübung </vt:lpstr>
      <vt:lpstr>Kettengeschichte </vt:lpstr>
      <vt:lpstr>Der/die gute Lehrer_in </vt:lpstr>
      <vt:lpstr>Hausaufgabe</vt:lpstr>
      <vt:lpstr>Was ist euch wichtig?</vt:lpstr>
      <vt:lpstr>Prinzipien</vt:lpstr>
      <vt:lpstr>Folie 9</vt:lpstr>
      <vt:lpstr>Folie 10</vt:lpstr>
      <vt:lpstr>Prinzipien eines Sprachenunterrichts</vt:lpstr>
      <vt:lpstr>Authentisches Lesen </vt:lpstr>
      <vt:lpstr>Heiße Kartoffel/ Heißer Erdapfel  </vt:lpstr>
      <vt:lpstr>Kontrastfolie </vt:lpstr>
      <vt:lpstr>Der, die gute Lehrer_in </vt:lpstr>
      <vt:lpstr>Folie 16</vt:lpstr>
      <vt:lpstr>Schule im Wandel der Zeit</vt:lpstr>
      <vt:lpstr>Kniefall von Warschau</vt:lpstr>
      <vt:lpstr>Hausaufgabe </vt:lpstr>
      <vt:lpstr>Werbung </vt:lpstr>
      <vt:lpstr>5. Didaktik-Treffen in Tschechien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17</cp:revision>
  <dcterms:created xsi:type="dcterms:W3CDTF">2017-09-18T16:32:58Z</dcterms:created>
  <dcterms:modified xsi:type="dcterms:W3CDTF">2018-11-15T20:54:25Z</dcterms:modified>
</cp:coreProperties>
</file>