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3" r:id="rId4"/>
    <p:sldId id="274" r:id="rId5"/>
    <p:sldId id="259" r:id="rId6"/>
    <p:sldId id="275" r:id="rId7"/>
    <p:sldId id="276" r:id="rId8"/>
    <p:sldId id="260" r:id="rId9"/>
    <p:sldId id="261" r:id="rId10"/>
    <p:sldId id="268" r:id="rId11"/>
    <p:sldId id="269" r:id="rId12"/>
    <p:sldId id="271" r:id="rId13"/>
    <p:sldId id="272" r:id="rId14"/>
    <p:sldId id="277" r:id="rId15"/>
    <p:sldId id="278" r:id="rId16"/>
    <p:sldId id="279" r:id="rId17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294" y="-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6FAC1B-88EB-45FF-88F5-319983B82BFD}" type="datetimeFigureOut">
              <a:rPr lang="cs-CZ"/>
              <a:pPr>
                <a:defRPr/>
              </a:pPr>
              <a:t>13.3.2017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4F9059-2A32-4282-9F63-26529FE8278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BF66D1-4357-4B78-8771-E09A2FEC7395}" type="datetimeFigureOut">
              <a:rPr lang="cs-CZ"/>
              <a:pPr>
                <a:defRPr/>
              </a:pPr>
              <a:t>13.3.2017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286763-B00D-455C-A840-B367BF6BBB5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4F511D-3CD4-47DE-A8A7-9EBBF84B770C}" type="datetimeFigureOut">
              <a:rPr lang="cs-CZ"/>
              <a:pPr>
                <a:defRPr/>
              </a:pPr>
              <a:t>13.3.2017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C15CD1-B244-4AE1-A134-046855385EA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D72DD1-848C-4992-AD11-70B93B2EEA06}" type="datetimeFigureOut">
              <a:rPr lang="cs-CZ"/>
              <a:pPr>
                <a:defRPr/>
              </a:pPr>
              <a:t>13.3.2017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C1A1D7-7F29-4DF4-AE73-233F7E69F22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7810A8-4A0D-4C0E-B750-B86AF84DDFCC}" type="datetimeFigureOut">
              <a:rPr lang="cs-CZ"/>
              <a:pPr>
                <a:defRPr/>
              </a:pPr>
              <a:t>13.3.2017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DD52-A6E6-451C-AFA4-17B217D9D18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97070A-023E-479D-B776-75E7405DC0CA}" type="datetimeFigureOut">
              <a:rPr lang="cs-CZ"/>
              <a:pPr>
                <a:defRPr/>
              </a:pPr>
              <a:t>13.3.2017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34E1F0-E868-4F2C-AAC9-99E4ECD2902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E60FDC-E393-42CD-BDD9-66980D1090A0}" type="datetimeFigureOut">
              <a:rPr lang="cs-CZ"/>
              <a:pPr>
                <a:defRPr/>
              </a:pPr>
              <a:t>13.3.2017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A5EDB4-F511-432B-B745-4BA912ACCF0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981641-09AD-4F52-9320-9FE9672A7DD4}" type="datetimeFigureOut">
              <a:rPr lang="cs-CZ"/>
              <a:pPr>
                <a:defRPr/>
              </a:pPr>
              <a:t>13.3.2017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85ABF5-D926-4C3F-83E4-E59EC760A56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CECF17-66C4-47F6-8939-CA161E5BC610}" type="datetimeFigureOut">
              <a:rPr lang="cs-CZ"/>
              <a:pPr>
                <a:defRPr/>
              </a:pPr>
              <a:t>13.3.2017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AF0A7A-78F6-42B3-B58E-C3608CB1F34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6DC689-7BC1-40CA-81CA-F30E1F798793}" type="datetimeFigureOut">
              <a:rPr lang="cs-CZ"/>
              <a:pPr>
                <a:defRPr/>
              </a:pPr>
              <a:t>13.3.2017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56F19B-4561-4CBE-8563-C13681EB891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E6861E-3647-4496-89BA-5592A69CCF11}" type="datetimeFigureOut">
              <a:rPr lang="cs-CZ"/>
              <a:pPr>
                <a:defRPr/>
              </a:pPr>
              <a:t>13.3.2017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241590-5D8D-4508-A7AC-51F4B5FC40C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398A080E-26ED-4408-A996-20E017E68461}" type="datetimeFigureOut">
              <a:rPr lang="cs-CZ"/>
              <a:pPr>
                <a:defRPr/>
              </a:pPr>
              <a:t>13.3.2017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A85AC7DD-E6AB-42D0-9A3F-B7AB7715655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b="1" dirty="0"/>
              <a:t> </a:t>
            </a:r>
            <a:r>
              <a:rPr lang="cs-CZ" dirty="0"/>
              <a:t/>
            </a:r>
            <a:br>
              <a:rPr lang="cs-CZ" dirty="0"/>
            </a:br>
            <a:r>
              <a:rPr lang="de-DE" b="1" dirty="0" smtClean="0"/>
              <a:t>2. </a:t>
            </a:r>
            <a:r>
              <a:rPr lang="cs-CZ" b="1" dirty="0" err="1" smtClean="0"/>
              <a:t>Kommunikationsbereich</a:t>
            </a:r>
            <a:r>
              <a:rPr lang="cs-CZ" b="1" dirty="0" smtClean="0"/>
              <a:t> </a:t>
            </a:r>
            <a:r>
              <a:rPr lang="cs-CZ" b="1" dirty="0" err="1"/>
              <a:t>Fachkommunikation</a:t>
            </a:r>
            <a:r>
              <a:rPr lang="cs-CZ" b="1" dirty="0"/>
              <a:t> </a:t>
            </a:r>
            <a:r>
              <a:rPr lang="cs-CZ" b="1" dirty="0" err="1"/>
              <a:t>und</a:t>
            </a:r>
            <a:r>
              <a:rPr lang="cs-CZ" b="1" dirty="0"/>
              <a:t> </a:t>
            </a:r>
            <a:r>
              <a:rPr lang="cs-CZ" b="1" dirty="0" err="1"/>
              <a:t>seine</a:t>
            </a:r>
            <a:r>
              <a:rPr lang="cs-CZ" b="1" dirty="0"/>
              <a:t>    </a:t>
            </a:r>
            <a:r>
              <a:rPr lang="cs-CZ" dirty="0"/>
              <a:t/>
            </a:r>
            <a:br>
              <a:rPr lang="cs-CZ" dirty="0"/>
            </a:br>
            <a:r>
              <a:rPr lang="cs-CZ" b="1" dirty="0"/>
              <a:t>    </a:t>
            </a:r>
            <a:r>
              <a:rPr lang="cs-CZ" b="1" dirty="0" err="1"/>
              <a:t>Textsorten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smtClean="0"/>
              <a:t>Fachwortschatz</a:t>
            </a:r>
            <a:endParaRPr lang="cs-CZ" smtClean="0"/>
          </a:p>
        </p:txBody>
      </p:sp>
      <p:sp>
        <p:nvSpPr>
          <p:cNvPr id="25602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z="2400" b="1" dirty="0" err="1" smtClean="0">
                <a:solidFill>
                  <a:srgbClr val="FF0000"/>
                </a:solidFill>
              </a:rPr>
              <a:t>Fachwortschatz</a:t>
            </a:r>
            <a:r>
              <a:rPr lang="cs-CZ" sz="2400" dirty="0" smtClean="0">
                <a:solidFill>
                  <a:srgbClr val="FF0000"/>
                </a:solidFill>
              </a:rPr>
              <a:t>:</a:t>
            </a:r>
            <a:r>
              <a:rPr lang="cs-CZ" sz="2400" b="1" dirty="0" smtClean="0">
                <a:solidFill>
                  <a:srgbClr val="FF0000"/>
                </a:solidFill>
              </a:rPr>
              <a:t> </a:t>
            </a:r>
            <a:r>
              <a:rPr lang="cs-CZ" sz="2400" b="1" dirty="0" err="1" smtClean="0"/>
              <a:t>das</a:t>
            </a:r>
            <a:r>
              <a:rPr lang="cs-CZ" sz="2400" b="1" dirty="0" smtClean="0"/>
              <a:t> </a:t>
            </a:r>
            <a:r>
              <a:rPr lang="cs-CZ" sz="2400" b="1" dirty="0" err="1" smtClean="0"/>
              <a:t>eigenständige</a:t>
            </a:r>
            <a:r>
              <a:rPr lang="cs-CZ" sz="2400" b="1" dirty="0" smtClean="0"/>
              <a:t> </a:t>
            </a:r>
            <a:r>
              <a:rPr lang="cs-CZ" sz="2400" b="1" dirty="0" err="1" smtClean="0"/>
              <a:t>Merkmal</a:t>
            </a:r>
            <a:r>
              <a:rPr lang="cs-CZ" sz="2400" b="1" dirty="0" smtClean="0"/>
              <a:t> der </a:t>
            </a:r>
            <a:r>
              <a:rPr lang="cs-CZ" sz="2400" b="1" dirty="0" err="1" smtClean="0"/>
              <a:t>Fachsprachen</a:t>
            </a:r>
            <a:endParaRPr lang="cs-CZ" sz="2400" b="1" dirty="0" smtClean="0"/>
          </a:p>
          <a:p>
            <a:pPr eaLnBrk="1" hangingPunct="1"/>
            <a:r>
              <a:rPr lang="cs-CZ" sz="2400" b="1" dirty="0" smtClean="0"/>
              <a:t> in der Terminologie </a:t>
            </a:r>
            <a:r>
              <a:rPr lang="cs-CZ" sz="2400" b="1" dirty="0" err="1" smtClean="0"/>
              <a:t>wird</a:t>
            </a:r>
            <a:r>
              <a:rPr lang="cs-CZ" sz="2400" b="1" dirty="0" smtClean="0"/>
              <a:t> </a:t>
            </a:r>
            <a:r>
              <a:rPr lang="cs-CZ" sz="2400" b="1" dirty="0" err="1" smtClean="0"/>
              <a:t>das</a:t>
            </a:r>
            <a:r>
              <a:rPr lang="cs-CZ" sz="2400" b="1" dirty="0" smtClean="0"/>
              <a:t> </a:t>
            </a:r>
            <a:r>
              <a:rPr lang="cs-CZ" sz="2400" b="1" dirty="0" err="1" smtClean="0"/>
              <a:t>Wissen</a:t>
            </a:r>
            <a:r>
              <a:rPr lang="cs-CZ" sz="2400" b="1" dirty="0" smtClean="0"/>
              <a:t> des </a:t>
            </a:r>
            <a:r>
              <a:rPr lang="cs-CZ" sz="2400" b="1" dirty="0" err="1" smtClean="0"/>
              <a:t>jewe</a:t>
            </a:r>
            <a:r>
              <a:rPr lang="en-US" sz="2400" b="1" dirty="0" err="1" smtClean="0"/>
              <a:t>i</a:t>
            </a:r>
            <a:r>
              <a:rPr lang="cs-CZ" sz="2400" b="1" dirty="0" err="1" smtClean="0"/>
              <a:t>ligen</a:t>
            </a:r>
            <a:r>
              <a:rPr lang="cs-CZ" sz="2400" b="1" dirty="0" smtClean="0"/>
              <a:t> </a:t>
            </a:r>
            <a:r>
              <a:rPr lang="cs-CZ" sz="2400" b="1" dirty="0" err="1" smtClean="0"/>
              <a:t>Fachgebietes</a:t>
            </a:r>
            <a:r>
              <a:rPr lang="cs-CZ" sz="2400" b="1" dirty="0" smtClean="0"/>
              <a:t> </a:t>
            </a:r>
            <a:r>
              <a:rPr lang="cs-CZ" sz="2400" b="1" dirty="0" err="1" smtClean="0"/>
              <a:t>repräsentiert</a:t>
            </a:r>
            <a:r>
              <a:rPr lang="cs-CZ" sz="2400" b="1" dirty="0" smtClean="0"/>
              <a:t>: </a:t>
            </a:r>
            <a:endParaRPr lang="de-DE" sz="2400" b="1" dirty="0" smtClean="0"/>
          </a:p>
          <a:p>
            <a:pPr eaLnBrk="1" hangingPunct="1"/>
            <a:r>
              <a:rPr lang="cs-CZ" sz="2400" b="1" dirty="0" err="1" smtClean="0"/>
              <a:t>Medizin</a:t>
            </a:r>
            <a:r>
              <a:rPr lang="cs-CZ" sz="2400" b="1" dirty="0" smtClean="0"/>
              <a:t>: </a:t>
            </a:r>
            <a:r>
              <a:rPr lang="cs-CZ" sz="2400" b="1" dirty="0" err="1" smtClean="0"/>
              <a:t>Körperorgane</a:t>
            </a:r>
            <a:r>
              <a:rPr lang="cs-CZ" sz="2400" b="1" dirty="0" smtClean="0"/>
              <a:t>: </a:t>
            </a:r>
            <a:r>
              <a:rPr lang="cs-CZ" sz="2400" b="1" i="1" dirty="0" smtClean="0">
                <a:solidFill>
                  <a:srgbClr val="00B0F0"/>
                </a:solidFill>
              </a:rPr>
              <a:t>Herz, </a:t>
            </a:r>
            <a:r>
              <a:rPr lang="cs-CZ" sz="2400" b="1" i="1" dirty="0" err="1" smtClean="0">
                <a:solidFill>
                  <a:srgbClr val="00B0F0"/>
                </a:solidFill>
              </a:rPr>
              <a:t>Thorax</a:t>
            </a:r>
            <a:r>
              <a:rPr lang="cs-CZ" sz="2400" b="1" i="1" dirty="0" smtClean="0">
                <a:solidFill>
                  <a:srgbClr val="00B0F0"/>
                </a:solidFill>
              </a:rPr>
              <a:t>, </a:t>
            </a:r>
            <a:r>
              <a:rPr lang="cs-CZ" sz="2400" b="1" i="1" dirty="0" err="1" smtClean="0">
                <a:solidFill>
                  <a:srgbClr val="00B0F0"/>
                </a:solidFill>
              </a:rPr>
              <a:t>Magen</a:t>
            </a:r>
            <a:r>
              <a:rPr lang="cs-CZ" sz="2400" b="1" i="1" dirty="0" smtClean="0">
                <a:solidFill>
                  <a:srgbClr val="00B0F0"/>
                </a:solidFill>
              </a:rPr>
              <a:t>-</a:t>
            </a:r>
            <a:r>
              <a:rPr lang="cs-CZ" sz="2400" b="1" i="1" dirty="0" err="1" smtClean="0">
                <a:solidFill>
                  <a:srgbClr val="00B0F0"/>
                </a:solidFill>
              </a:rPr>
              <a:t>Darm</a:t>
            </a:r>
            <a:r>
              <a:rPr lang="cs-CZ" sz="2400" b="1" i="1" dirty="0" smtClean="0">
                <a:solidFill>
                  <a:srgbClr val="00B0F0"/>
                </a:solidFill>
              </a:rPr>
              <a:t>-Trakt</a:t>
            </a:r>
            <a:r>
              <a:rPr lang="cs-CZ" sz="2400" b="1" i="1" dirty="0" smtClean="0"/>
              <a:t>; </a:t>
            </a:r>
            <a:r>
              <a:rPr lang="cs-CZ" sz="2400" b="1" dirty="0" err="1" smtClean="0"/>
              <a:t>Krankheiten</a:t>
            </a:r>
            <a:r>
              <a:rPr lang="cs-CZ" sz="2400" b="1" dirty="0" smtClean="0"/>
              <a:t> </a:t>
            </a:r>
            <a:r>
              <a:rPr lang="cs-CZ" sz="2400" b="1" dirty="0" err="1" smtClean="0"/>
              <a:t>und</a:t>
            </a:r>
            <a:r>
              <a:rPr lang="cs-CZ" sz="2400" b="1" dirty="0" smtClean="0"/>
              <a:t> Syndrome: </a:t>
            </a:r>
            <a:r>
              <a:rPr lang="cs-CZ" sz="2400" b="1" i="1" dirty="0" err="1" smtClean="0">
                <a:solidFill>
                  <a:srgbClr val="00B0F0"/>
                </a:solidFill>
              </a:rPr>
              <a:t>Schlaganfall</a:t>
            </a:r>
            <a:r>
              <a:rPr lang="cs-CZ" sz="2400" b="1" i="1" dirty="0" smtClean="0">
                <a:solidFill>
                  <a:srgbClr val="00B0F0"/>
                </a:solidFill>
              </a:rPr>
              <a:t>, </a:t>
            </a:r>
            <a:r>
              <a:rPr lang="cs-CZ" sz="2400" b="1" i="1" dirty="0" err="1" smtClean="0">
                <a:solidFill>
                  <a:srgbClr val="00B0F0"/>
                </a:solidFill>
              </a:rPr>
              <a:t>Herzinfarkt</a:t>
            </a:r>
            <a:r>
              <a:rPr lang="cs-CZ" sz="2400" b="1" i="1" dirty="0" smtClean="0">
                <a:solidFill>
                  <a:srgbClr val="00B0F0"/>
                </a:solidFill>
              </a:rPr>
              <a:t>, AIDS </a:t>
            </a:r>
            <a:r>
              <a:rPr lang="cs-CZ" sz="2400" b="1" dirty="0" err="1" smtClean="0"/>
              <a:t>sowie</a:t>
            </a:r>
            <a:r>
              <a:rPr lang="cs-CZ" sz="2400" b="1" dirty="0" smtClean="0"/>
              <a:t> </a:t>
            </a:r>
            <a:r>
              <a:rPr lang="cs-CZ" sz="2400" b="1" dirty="0" err="1" smtClean="0"/>
              <a:t>ihr</a:t>
            </a:r>
            <a:r>
              <a:rPr lang="cs-CZ" sz="2400" b="1" dirty="0" smtClean="0"/>
              <a:t> Charakter, </a:t>
            </a:r>
            <a:r>
              <a:rPr lang="cs-CZ" sz="2400" b="1" dirty="0" err="1" smtClean="0"/>
              <a:t>Dauer</a:t>
            </a:r>
            <a:r>
              <a:rPr lang="cs-CZ" sz="2400" b="1" dirty="0" smtClean="0"/>
              <a:t>, </a:t>
            </a:r>
            <a:r>
              <a:rPr lang="cs-CZ" sz="2400" b="1" dirty="0" err="1" smtClean="0"/>
              <a:t>ihre</a:t>
            </a:r>
            <a:r>
              <a:rPr lang="cs-CZ" sz="2400" b="1" dirty="0" smtClean="0"/>
              <a:t> Symptome </a:t>
            </a:r>
            <a:r>
              <a:rPr lang="cs-CZ" sz="2400" b="1" dirty="0" err="1" smtClean="0"/>
              <a:t>und</a:t>
            </a:r>
            <a:r>
              <a:rPr lang="cs-CZ" sz="2400" b="1" dirty="0" smtClean="0"/>
              <a:t> </a:t>
            </a:r>
            <a:r>
              <a:rPr lang="cs-CZ" sz="2400" b="1" dirty="0" err="1" smtClean="0"/>
              <a:t>Befunde</a:t>
            </a:r>
            <a:r>
              <a:rPr lang="cs-CZ" sz="2400" b="1" dirty="0" smtClean="0"/>
              <a:t>: </a:t>
            </a:r>
            <a:r>
              <a:rPr lang="cs-CZ" sz="2400" b="1" i="1" dirty="0" smtClean="0">
                <a:solidFill>
                  <a:srgbClr val="00B0F0"/>
                </a:solidFill>
              </a:rPr>
              <a:t>akut, </a:t>
            </a:r>
            <a:r>
              <a:rPr lang="cs-CZ" sz="2400" b="1" i="1" dirty="0" err="1" smtClean="0">
                <a:solidFill>
                  <a:srgbClr val="00B0F0"/>
                </a:solidFill>
              </a:rPr>
              <a:t>Schmerz</a:t>
            </a:r>
            <a:r>
              <a:rPr lang="cs-CZ" sz="2400" b="1" i="1" dirty="0" smtClean="0"/>
              <a:t>; </a:t>
            </a:r>
            <a:r>
              <a:rPr lang="cs-CZ" sz="2400" b="1" dirty="0" err="1" smtClean="0"/>
              <a:t>Untersuchungsverfahren</a:t>
            </a:r>
            <a:r>
              <a:rPr lang="cs-CZ" sz="2400" b="1" dirty="0" smtClean="0"/>
              <a:t> </a:t>
            </a:r>
            <a:r>
              <a:rPr lang="cs-CZ" sz="2400" b="1" dirty="0" err="1" smtClean="0"/>
              <a:t>und</a:t>
            </a:r>
            <a:r>
              <a:rPr lang="cs-CZ" sz="2400" b="1" dirty="0" smtClean="0"/>
              <a:t> </a:t>
            </a:r>
            <a:r>
              <a:rPr lang="cs-CZ" sz="2400" b="1" dirty="0" err="1" smtClean="0"/>
              <a:t>Opetrationstechniken</a:t>
            </a:r>
            <a:r>
              <a:rPr lang="cs-CZ" sz="2400" b="1" dirty="0" smtClean="0"/>
              <a:t>: </a:t>
            </a:r>
            <a:r>
              <a:rPr lang="cs-CZ" sz="2400" b="1" i="1" dirty="0" err="1" smtClean="0">
                <a:solidFill>
                  <a:srgbClr val="00B0F0"/>
                </a:solidFill>
              </a:rPr>
              <a:t>Computertomographie</a:t>
            </a:r>
            <a:r>
              <a:rPr lang="cs-CZ" sz="2400" b="1" i="1" dirty="0" smtClean="0">
                <a:solidFill>
                  <a:srgbClr val="00B0F0"/>
                </a:solidFill>
              </a:rPr>
              <a:t>, Biopsie</a:t>
            </a:r>
            <a:r>
              <a:rPr lang="cs-CZ" sz="2400" b="1" i="1" dirty="0" smtClean="0"/>
              <a:t>; </a:t>
            </a:r>
            <a:r>
              <a:rPr lang="cs-CZ" sz="2400" b="1" dirty="0" err="1" smtClean="0"/>
              <a:t>Bezeichnungen</a:t>
            </a:r>
            <a:r>
              <a:rPr lang="cs-CZ" sz="2400" b="1" dirty="0" smtClean="0"/>
              <a:t> von </a:t>
            </a:r>
            <a:r>
              <a:rPr lang="cs-CZ" sz="2400" b="1" dirty="0" err="1" smtClean="0"/>
              <a:t>Patienten</a:t>
            </a:r>
            <a:r>
              <a:rPr lang="cs-CZ" sz="2400" b="1" dirty="0" smtClean="0"/>
              <a:t>: </a:t>
            </a:r>
            <a:r>
              <a:rPr lang="cs-CZ" sz="2400" b="1" i="1" dirty="0" err="1" smtClean="0">
                <a:solidFill>
                  <a:srgbClr val="00B0F0"/>
                </a:solidFill>
              </a:rPr>
              <a:t>Diabetiker</a:t>
            </a:r>
            <a:r>
              <a:rPr lang="cs-CZ" sz="2400" b="1" i="1" dirty="0" smtClean="0"/>
              <a:t>. </a:t>
            </a:r>
            <a:endParaRPr lang="de-DE" sz="2400" b="1" i="1" dirty="0" smtClean="0"/>
          </a:p>
          <a:p>
            <a:pPr eaLnBrk="1" hangingPunct="1"/>
            <a:r>
              <a:rPr lang="cs-CZ" sz="2400" b="1" dirty="0" err="1" smtClean="0"/>
              <a:t>Allgemeiner</a:t>
            </a:r>
            <a:r>
              <a:rPr lang="cs-CZ" sz="2400" b="1" dirty="0" smtClean="0"/>
              <a:t> </a:t>
            </a:r>
            <a:r>
              <a:rPr lang="cs-CZ" sz="2400" b="1" dirty="0" err="1" smtClean="0"/>
              <a:t>Fachwortschatz</a:t>
            </a:r>
            <a:r>
              <a:rPr lang="cs-CZ" sz="2400" b="1" dirty="0" smtClean="0"/>
              <a:t>: </a:t>
            </a:r>
            <a:r>
              <a:rPr lang="cs-CZ" sz="2400" b="1" i="1" dirty="0" err="1" smtClean="0">
                <a:solidFill>
                  <a:srgbClr val="00B0F0"/>
                </a:solidFill>
              </a:rPr>
              <a:t>Syst</a:t>
            </a:r>
            <a:r>
              <a:rPr lang="de-DE" sz="2400" b="1" i="1" dirty="0" smtClean="0">
                <a:solidFill>
                  <a:srgbClr val="00B0F0"/>
                </a:solidFill>
              </a:rPr>
              <a:t>e</a:t>
            </a:r>
            <a:r>
              <a:rPr lang="cs-CZ" sz="2400" b="1" i="1" dirty="0" smtClean="0">
                <a:solidFill>
                  <a:srgbClr val="00B0F0"/>
                </a:solidFill>
              </a:rPr>
              <a:t>m, Experiment, </a:t>
            </a:r>
            <a:r>
              <a:rPr lang="cs-CZ" sz="2400" b="1" i="1" dirty="0" err="1" smtClean="0">
                <a:solidFill>
                  <a:srgbClr val="00B0F0"/>
                </a:solidFill>
              </a:rPr>
              <a:t>Funktion</a:t>
            </a:r>
            <a:endParaRPr lang="cs-CZ" sz="2400" b="1" dirty="0" smtClean="0">
              <a:solidFill>
                <a:srgbClr val="00B0F0"/>
              </a:solidFill>
            </a:endParaRPr>
          </a:p>
          <a:p>
            <a:pPr eaLnBrk="1" hangingPunct="1"/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56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56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56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56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56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56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560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560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2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b="1" dirty="0" smtClean="0"/>
              <a:t>Lexik</a:t>
            </a:r>
            <a:endParaRPr lang="cs-CZ" b="1" dirty="0" smtClean="0"/>
          </a:p>
        </p:txBody>
      </p:sp>
      <p:sp>
        <p:nvSpPr>
          <p:cNvPr id="26626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z="2400" b="1" dirty="0" err="1" smtClean="0"/>
              <a:t>Fachwort</a:t>
            </a:r>
            <a:r>
              <a:rPr lang="cs-CZ" sz="2400" b="1" dirty="0" smtClean="0"/>
              <a:t> </a:t>
            </a:r>
            <a:r>
              <a:rPr lang="cs-CZ" sz="2400" b="1" dirty="0" err="1" smtClean="0"/>
              <a:t>und</a:t>
            </a:r>
            <a:r>
              <a:rPr lang="cs-CZ" sz="2400" b="1" dirty="0" smtClean="0"/>
              <a:t> Terminus – </a:t>
            </a:r>
            <a:r>
              <a:rPr lang="cs-CZ" sz="2400" b="1" dirty="0" err="1" smtClean="0"/>
              <a:t>Terminus</a:t>
            </a:r>
            <a:r>
              <a:rPr lang="cs-CZ" sz="2400" b="1" dirty="0" smtClean="0"/>
              <a:t> </a:t>
            </a:r>
            <a:r>
              <a:rPr lang="cs-CZ" sz="2400" b="1" dirty="0" err="1" smtClean="0"/>
              <a:t>definiert</a:t>
            </a:r>
            <a:r>
              <a:rPr lang="cs-CZ" sz="2400" b="1" dirty="0" smtClean="0"/>
              <a:t>, </a:t>
            </a:r>
            <a:r>
              <a:rPr lang="cs-CZ" sz="2400" b="1" dirty="0" err="1" smtClean="0"/>
              <a:t>Eindeutigkeit</a:t>
            </a:r>
            <a:r>
              <a:rPr lang="cs-CZ" sz="2400" b="1" dirty="0" smtClean="0"/>
              <a:t>,  </a:t>
            </a:r>
            <a:r>
              <a:rPr lang="cs-CZ" sz="2400" b="1" dirty="0" err="1" smtClean="0"/>
              <a:t>Exaktheit</a:t>
            </a:r>
            <a:r>
              <a:rPr lang="cs-CZ" sz="2400" b="1" dirty="0" smtClean="0"/>
              <a:t>…</a:t>
            </a:r>
          </a:p>
          <a:p>
            <a:pPr eaLnBrk="1" hangingPunct="1"/>
            <a:r>
              <a:rPr lang="cs-CZ" sz="2400" b="1" dirty="0" smtClean="0"/>
              <a:t>Synonymie: </a:t>
            </a:r>
            <a:r>
              <a:rPr lang="cs-CZ" sz="2400" b="1" i="1" dirty="0" smtClean="0">
                <a:solidFill>
                  <a:srgbClr val="00B0F0"/>
                </a:solidFill>
              </a:rPr>
              <a:t>Diabetes </a:t>
            </a:r>
            <a:r>
              <a:rPr lang="cs-CZ" sz="2400" b="1" i="1" dirty="0" err="1" smtClean="0">
                <a:solidFill>
                  <a:srgbClr val="00B0F0"/>
                </a:solidFill>
              </a:rPr>
              <a:t>mellitus</a:t>
            </a:r>
            <a:r>
              <a:rPr lang="cs-CZ" sz="2400" b="1" i="1" dirty="0" smtClean="0">
                <a:solidFill>
                  <a:srgbClr val="00B0F0"/>
                </a:solidFill>
              </a:rPr>
              <a:t> – </a:t>
            </a:r>
            <a:r>
              <a:rPr lang="cs-CZ" sz="2400" b="1" i="1" dirty="0" err="1" smtClean="0">
                <a:solidFill>
                  <a:srgbClr val="00B0F0"/>
                </a:solidFill>
              </a:rPr>
              <a:t>Zuckerkrankeit</a:t>
            </a:r>
            <a:endParaRPr lang="cs-CZ" sz="2400" b="1" dirty="0" smtClean="0">
              <a:solidFill>
                <a:srgbClr val="00B0F0"/>
              </a:solidFill>
            </a:endParaRPr>
          </a:p>
          <a:p>
            <a:pPr eaLnBrk="1" hangingPunct="1"/>
            <a:r>
              <a:rPr lang="cs-CZ" sz="2400" b="1" dirty="0" err="1" smtClean="0"/>
              <a:t>starke</a:t>
            </a:r>
            <a:r>
              <a:rPr lang="cs-CZ" sz="2400" b="1" dirty="0" smtClean="0"/>
              <a:t> Dynamik: </a:t>
            </a:r>
            <a:r>
              <a:rPr lang="cs-CZ" sz="2400" b="1" dirty="0" err="1" smtClean="0"/>
              <a:t>Metaphorisierungen</a:t>
            </a:r>
            <a:r>
              <a:rPr lang="cs-CZ" sz="2400" b="1" dirty="0" smtClean="0"/>
              <a:t>:</a:t>
            </a:r>
            <a:r>
              <a:rPr lang="cs-CZ" sz="2400" b="1" dirty="0" smtClean="0">
                <a:solidFill>
                  <a:srgbClr val="00B0F0"/>
                </a:solidFill>
              </a:rPr>
              <a:t> </a:t>
            </a:r>
            <a:r>
              <a:rPr lang="cs-CZ" sz="2400" b="1" i="1" dirty="0" err="1" smtClean="0">
                <a:solidFill>
                  <a:srgbClr val="00B0F0"/>
                </a:solidFill>
              </a:rPr>
              <a:t>Computervirus</a:t>
            </a:r>
            <a:r>
              <a:rPr lang="cs-CZ" sz="2400" b="1" i="1" dirty="0" smtClean="0">
                <a:solidFill>
                  <a:srgbClr val="00B0F0"/>
                </a:solidFill>
              </a:rPr>
              <a:t>, </a:t>
            </a:r>
            <a:r>
              <a:rPr lang="cs-CZ" sz="2400" b="1" i="1" dirty="0" err="1" smtClean="0">
                <a:solidFill>
                  <a:srgbClr val="00B0F0"/>
                </a:solidFill>
              </a:rPr>
              <a:t>springende</a:t>
            </a:r>
            <a:r>
              <a:rPr lang="cs-CZ" sz="2400" b="1" i="1" dirty="0" smtClean="0">
                <a:solidFill>
                  <a:srgbClr val="00B0F0"/>
                </a:solidFill>
              </a:rPr>
              <a:t> Gene, </a:t>
            </a:r>
            <a:r>
              <a:rPr lang="cs-CZ" sz="2400" b="1" i="1" dirty="0" err="1" smtClean="0">
                <a:solidFill>
                  <a:srgbClr val="00B0F0"/>
                </a:solidFill>
              </a:rPr>
              <a:t>genetischer</a:t>
            </a:r>
            <a:r>
              <a:rPr lang="cs-CZ" sz="2400" b="1" i="1" dirty="0" smtClean="0">
                <a:solidFill>
                  <a:srgbClr val="00B0F0"/>
                </a:solidFill>
              </a:rPr>
              <a:t> </a:t>
            </a:r>
            <a:r>
              <a:rPr lang="cs-CZ" sz="2400" b="1" i="1" dirty="0" err="1" smtClean="0">
                <a:solidFill>
                  <a:srgbClr val="00B0F0"/>
                </a:solidFill>
              </a:rPr>
              <a:t>Fingerabdruck</a:t>
            </a:r>
            <a:r>
              <a:rPr lang="cs-CZ" sz="2400" b="1" i="1" dirty="0" smtClean="0">
                <a:solidFill>
                  <a:srgbClr val="00B0F0"/>
                </a:solidFill>
              </a:rPr>
              <a:t> </a:t>
            </a:r>
            <a:endParaRPr lang="de-DE" sz="2400" b="1" i="1" dirty="0" smtClean="0">
              <a:solidFill>
                <a:srgbClr val="00B0F0"/>
              </a:solidFill>
            </a:endParaRPr>
          </a:p>
          <a:p>
            <a:pPr eaLnBrk="1" hangingPunct="1"/>
            <a:r>
              <a:rPr lang="cs-CZ" sz="2400" b="1" dirty="0" err="1" smtClean="0"/>
              <a:t>Metapher</a:t>
            </a:r>
            <a:r>
              <a:rPr lang="cs-CZ" sz="2400" b="1" dirty="0" smtClean="0"/>
              <a:t>: </a:t>
            </a:r>
            <a:r>
              <a:rPr lang="cs-CZ" sz="2400" b="1" dirty="0" err="1" smtClean="0"/>
              <a:t>Quellenbereich</a:t>
            </a:r>
            <a:r>
              <a:rPr lang="cs-CZ" sz="2400" b="1" dirty="0" smtClean="0"/>
              <a:t> - </a:t>
            </a:r>
            <a:r>
              <a:rPr lang="cs-CZ" sz="2400" b="1" dirty="0" err="1" smtClean="0"/>
              <a:t>Medizin</a:t>
            </a:r>
            <a:r>
              <a:rPr lang="cs-CZ" sz="2400" b="1" dirty="0" smtClean="0"/>
              <a:t>, </a:t>
            </a:r>
            <a:r>
              <a:rPr lang="cs-CZ" sz="2400" b="1" dirty="0" err="1" smtClean="0"/>
              <a:t>Krankheit</a:t>
            </a:r>
            <a:r>
              <a:rPr lang="cs-CZ" sz="2400" b="1" dirty="0" smtClean="0"/>
              <a:t> – </a:t>
            </a:r>
            <a:r>
              <a:rPr lang="cs-CZ" sz="2400" b="1" dirty="0" err="1" smtClean="0"/>
              <a:t>Zielbereich</a:t>
            </a:r>
            <a:r>
              <a:rPr lang="de-DE" sz="2400" b="1" dirty="0" smtClean="0"/>
              <a:t> Technik</a:t>
            </a:r>
            <a:endParaRPr lang="cs-CZ" sz="2400" b="1" dirty="0" smtClean="0"/>
          </a:p>
          <a:p>
            <a:pPr eaLnBrk="1" hangingPunct="1"/>
            <a:r>
              <a:rPr lang="cs-CZ" sz="2400" b="1" dirty="0" err="1" smtClean="0"/>
              <a:t>Neuprägungen</a:t>
            </a:r>
            <a:r>
              <a:rPr lang="cs-CZ" sz="2400" b="1" dirty="0" smtClean="0"/>
              <a:t>: </a:t>
            </a:r>
            <a:r>
              <a:rPr lang="cs-CZ" sz="2400" b="1" i="1" dirty="0" err="1" smtClean="0">
                <a:solidFill>
                  <a:srgbClr val="00B0F0"/>
                </a:solidFill>
              </a:rPr>
              <a:t>spaltbares</a:t>
            </a:r>
            <a:r>
              <a:rPr lang="cs-CZ" sz="2400" b="1" i="1" dirty="0" smtClean="0">
                <a:solidFill>
                  <a:srgbClr val="00B0F0"/>
                </a:solidFill>
              </a:rPr>
              <a:t> </a:t>
            </a:r>
            <a:r>
              <a:rPr lang="cs-CZ" sz="2400" b="1" i="1" dirty="0" err="1" smtClean="0">
                <a:solidFill>
                  <a:srgbClr val="00B0F0"/>
                </a:solidFill>
              </a:rPr>
              <a:t>Material</a:t>
            </a:r>
            <a:r>
              <a:rPr lang="cs-CZ" sz="2400" b="1" i="1" dirty="0" smtClean="0">
                <a:solidFill>
                  <a:srgbClr val="00B0F0"/>
                </a:solidFill>
              </a:rPr>
              <a:t>, </a:t>
            </a:r>
            <a:r>
              <a:rPr lang="cs-CZ" sz="2400" b="1" i="1" dirty="0" err="1" smtClean="0">
                <a:solidFill>
                  <a:srgbClr val="00B0F0"/>
                </a:solidFill>
              </a:rPr>
              <a:t>autogenes</a:t>
            </a:r>
            <a:r>
              <a:rPr lang="cs-CZ" sz="2400" b="1" i="1" dirty="0" smtClean="0">
                <a:solidFill>
                  <a:srgbClr val="00B0F0"/>
                </a:solidFill>
              </a:rPr>
              <a:t> </a:t>
            </a:r>
            <a:r>
              <a:rPr lang="cs-CZ" sz="2400" b="1" i="1" dirty="0" err="1" smtClean="0">
                <a:solidFill>
                  <a:srgbClr val="00B0F0"/>
                </a:solidFill>
              </a:rPr>
              <a:t>Training</a:t>
            </a:r>
            <a:r>
              <a:rPr lang="cs-CZ" sz="2400" b="1" i="1" dirty="0" smtClean="0">
                <a:solidFill>
                  <a:srgbClr val="00B0F0"/>
                </a:solidFill>
              </a:rPr>
              <a:t>.... </a:t>
            </a:r>
            <a:endParaRPr lang="cs-CZ" sz="2400" b="1" dirty="0" smtClean="0">
              <a:solidFill>
                <a:srgbClr val="00B0F0"/>
              </a:solidFill>
            </a:endParaRPr>
          </a:p>
          <a:p>
            <a:pPr eaLnBrk="1" hangingPunct="1"/>
            <a:r>
              <a:rPr lang="cs-CZ" sz="2400" b="1" dirty="0" err="1" smtClean="0"/>
              <a:t>Standardsprache</a:t>
            </a:r>
            <a:endParaRPr lang="cs-CZ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66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66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66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66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66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66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66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66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66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66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662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662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6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dirty="0" smtClean="0"/>
              <a:t/>
            </a:r>
            <a:br>
              <a:rPr lang="de-DE" dirty="0" smtClean="0"/>
            </a:br>
            <a:r>
              <a:rPr lang="cs-CZ" dirty="0" smtClean="0"/>
              <a:t> </a:t>
            </a:r>
            <a:r>
              <a:rPr lang="cs-CZ" b="1" dirty="0" err="1" smtClean="0">
                <a:solidFill>
                  <a:srgbClr val="FF0000"/>
                </a:solidFill>
              </a:rPr>
              <a:t>Textsorten</a:t>
            </a:r>
            <a:r>
              <a:rPr lang="cs-CZ" b="1" dirty="0" smtClean="0">
                <a:solidFill>
                  <a:srgbClr val="FF0000"/>
                </a:solidFill>
              </a:rPr>
              <a:t>: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 smtClean="0"/>
          </a:p>
        </p:txBody>
      </p:sp>
      <p:sp>
        <p:nvSpPr>
          <p:cNvPr id="28674" name="Zástupný symbol pro obsah 2"/>
          <p:cNvSpPr>
            <a:spLocks noGrp="1"/>
          </p:cNvSpPr>
          <p:nvPr>
            <p:ph idx="1"/>
          </p:nvPr>
        </p:nvSpPr>
        <p:spPr>
          <a:xfrm>
            <a:off x="500063" y="1785938"/>
            <a:ext cx="8229600" cy="4525962"/>
          </a:xfrm>
        </p:spPr>
        <p:txBody>
          <a:bodyPr/>
          <a:lstStyle/>
          <a:p>
            <a:pPr eaLnBrk="1" hangingPunct="1"/>
            <a:r>
              <a:rPr lang="cs-CZ" sz="2400" b="1" dirty="0" err="1" smtClean="0"/>
              <a:t>streng</a:t>
            </a:r>
            <a:r>
              <a:rPr lang="cs-CZ" sz="2400" b="1" dirty="0" smtClean="0"/>
              <a:t> </a:t>
            </a:r>
            <a:r>
              <a:rPr lang="cs-CZ" sz="2400" b="1" dirty="0" err="1" smtClean="0"/>
              <a:t>wiss</a:t>
            </a:r>
            <a:r>
              <a:rPr lang="cs-CZ" sz="2400" b="1" dirty="0" smtClean="0"/>
              <a:t>. </a:t>
            </a:r>
            <a:r>
              <a:rPr lang="cs-CZ" sz="2400" b="1" dirty="0" err="1" smtClean="0"/>
              <a:t>Forschungstextsorten</a:t>
            </a:r>
            <a:r>
              <a:rPr lang="cs-CZ" sz="2400" b="1" dirty="0" smtClean="0"/>
              <a:t>: Studie, </a:t>
            </a:r>
            <a:r>
              <a:rPr lang="cs-CZ" sz="2400" b="1" dirty="0" err="1" smtClean="0"/>
              <a:t>Monographie</a:t>
            </a:r>
            <a:r>
              <a:rPr lang="cs-CZ" sz="2400" b="1" dirty="0" smtClean="0"/>
              <a:t>, </a:t>
            </a:r>
            <a:r>
              <a:rPr lang="cs-CZ" sz="2400" b="1" dirty="0" err="1"/>
              <a:t>Dissertation</a:t>
            </a:r>
            <a:r>
              <a:rPr lang="cs-CZ" sz="2400" b="1" dirty="0" smtClean="0"/>
              <a:t>, </a:t>
            </a:r>
            <a:r>
              <a:rPr lang="cs-CZ" sz="2400" b="1" dirty="0" err="1" smtClean="0"/>
              <a:t>Diplomarbeit</a:t>
            </a:r>
            <a:r>
              <a:rPr lang="cs-CZ" sz="2400" b="1" dirty="0" smtClean="0"/>
              <a:t>, </a:t>
            </a:r>
            <a:r>
              <a:rPr lang="cs-CZ" sz="2400" b="1" dirty="0" err="1" smtClean="0"/>
              <a:t>Thesen</a:t>
            </a:r>
            <a:r>
              <a:rPr lang="cs-CZ" sz="2400" b="1" dirty="0" smtClean="0"/>
              <a:t>, </a:t>
            </a:r>
            <a:r>
              <a:rPr lang="cs-CZ" sz="2400" b="1" dirty="0" err="1" smtClean="0"/>
              <a:t>Fachaufsätze</a:t>
            </a:r>
            <a:r>
              <a:rPr lang="cs-CZ" sz="2400" b="1" dirty="0" smtClean="0"/>
              <a:t> …</a:t>
            </a:r>
            <a:endParaRPr lang="cs-CZ" sz="2400" dirty="0" smtClean="0"/>
          </a:p>
          <a:p>
            <a:pPr eaLnBrk="1" hangingPunct="1"/>
            <a:r>
              <a:rPr lang="cs-CZ" sz="2400" b="1" dirty="0" err="1" smtClean="0"/>
              <a:t>Wissenschaftsleitung</a:t>
            </a:r>
            <a:r>
              <a:rPr lang="cs-CZ" sz="2400" b="1" dirty="0" smtClean="0"/>
              <a:t>: </a:t>
            </a:r>
            <a:r>
              <a:rPr lang="cs-CZ" sz="2400" b="1" dirty="0" err="1" smtClean="0"/>
              <a:t>Forschungsplan</a:t>
            </a:r>
            <a:r>
              <a:rPr lang="cs-CZ" sz="2400" b="1" dirty="0" smtClean="0"/>
              <a:t>, </a:t>
            </a:r>
            <a:r>
              <a:rPr lang="cs-CZ" sz="2400" b="1" dirty="0" err="1" smtClean="0"/>
              <a:t>Studienprogramm</a:t>
            </a:r>
            <a:r>
              <a:rPr lang="cs-CZ" sz="2400" b="1" smtClean="0"/>
              <a:t>, </a:t>
            </a:r>
            <a:r>
              <a:rPr lang="cs-CZ" sz="2400" b="1" dirty="0" err="1" smtClean="0"/>
              <a:t>wiss</a:t>
            </a:r>
            <a:r>
              <a:rPr lang="cs-CZ" sz="2400" b="1" dirty="0" smtClean="0"/>
              <a:t>. Dokumente</a:t>
            </a:r>
            <a:endParaRPr lang="cs-CZ" sz="2400" dirty="0" smtClean="0"/>
          </a:p>
          <a:p>
            <a:pPr eaLnBrk="1" hangingPunct="1"/>
            <a:r>
              <a:rPr lang="cs-CZ" sz="2400" b="1" dirty="0" err="1" smtClean="0"/>
              <a:t>Lehrtätigkeit</a:t>
            </a:r>
            <a:r>
              <a:rPr lang="cs-CZ" sz="2400" b="1" dirty="0" smtClean="0"/>
              <a:t>: </a:t>
            </a:r>
            <a:r>
              <a:rPr lang="cs-CZ" sz="2400" b="1" dirty="0" err="1" smtClean="0"/>
              <a:t>Lehrbuchtexte</a:t>
            </a:r>
            <a:r>
              <a:rPr lang="cs-CZ" sz="2400" b="1" dirty="0" smtClean="0"/>
              <a:t>, </a:t>
            </a:r>
            <a:r>
              <a:rPr lang="de-DE" sz="2400" b="1" dirty="0" smtClean="0"/>
              <a:t>Ü</a:t>
            </a:r>
            <a:r>
              <a:rPr lang="cs-CZ" sz="2400" b="1" dirty="0" err="1" smtClean="0"/>
              <a:t>bungstexte</a:t>
            </a:r>
            <a:r>
              <a:rPr lang="cs-CZ" sz="2400" b="1" dirty="0" smtClean="0"/>
              <a:t>…</a:t>
            </a:r>
            <a:endParaRPr lang="cs-CZ" sz="2400" dirty="0" smtClean="0"/>
          </a:p>
          <a:p>
            <a:pPr eaLnBrk="1" hangingPunct="1"/>
            <a:r>
              <a:rPr lang="cs-CZ" sz="2400" b="1" dirty="0" err="1" smtClean="0"/>
              <a:t>Informationstätigkeit</a:t>
            </a:r>
            <a:r>
              <a:rPr lang="cs-CZ" sz="2400" b="1" dirty="0" smtClean="0"/>
              <a:t>: </a:t>
            </a:r>
            <a:r>
              <a:rPr lang="cs-CZ" sz="2400" b="1" dirty="0" err="1" smtClean="0"/>
              <a:t>wiss</a:t>
            </a:r>
            <a:r>
              <a:rPr lang="cs-CZ" sz="2400" b="1" dirty="0" smtClean="0"/>
              <a:t>. </a:t>
            </a:r>
            <a:r>
              <a:rPr lang="cs-CZ" sz="2400" b="1" dirty="0" err="1" smtClean="0"/>
              <a:t>Rezension</a:t>
            </a:r>
            <a:r>
              <a:rPr lang="cs-CZ" sz="2400" b="1" dirty="0" smtClean="0"/>
              <a:t>, </a:t>
            </a:r>
            <a:r>
              <a:rPr lang="cs-CZ" sz="2400" b="1" dirty="0" err="1" smtClean="0"/>
              <a:t>Annotation</a:t>
            </a:r>
            <a:r>
              <a:rPr lang="cs-CZ" sz="2400" b="1" dirty="0" smtClean="0"/>
              <a:t>, </a:t>
            </a:r>
            <a:r>
              <a:rPr lang="cs-CZ" sz="2400" b="1" dirty="0" err="1" smtClean="0"/>
              <a:t>Forschungsbericht</a:t>
            </a:r>
            <a:endParaRPr lang="cs-CZ" sz="2400" dirty="0" smtClean="0"/>
          </a:p>
          <a:p>
            <a:pPr eaLnBrk="1" hangingPunct="1"/>
            <a:r>
              <a:rPr lang="cs-CZ" sz="2400" b="1" dirty="0" err="1" smtClean="0"/>
              <a:t>Popularisierung</a:t>
            </a:r>
            <a:r>
              <a:rPr lang="cs-CZ" sz="2400" b="1" dirty="0" smtClean="0"/>
              <a:t> der </a:t>
            </a:r>
            <a:r>
              <a:rPr lang="cs-CZ" sz="2400" b="1" dirty="0" err="1" smtClean="0"/>
              <a:t>Wissenschaft</a:t>
            </a:r>
            <a:r>
              <a:rPr lang="cs-CZ" sz="2400" b="1" dirty="0" smtClean="0"/>
              <a:t>: TS in den </a:t>
            </a:r>
            <a:r>
              <a:rPr lang="cs-CZ" sz="2400" b="1" dirty="0" err="1" smtClean="0"/>
              <a:t>MassenMedien</a:t>
            </a:r>
            <a:r>
              <a:rPr lang="cs-CZ" sz="2400" b="1" dirty="0" smtClean="0"/>
              <a:t>: </a:t>
            </a:r>
            <a:r>
              <a:rPr lang="de-DE" sz="2400" b="1" dirty="0" smtClean="0"/>
              <a:t>(</a:t>
            </a:r>
            <a:r>
              <a:rPr lang="cs-CZ" sz="2400" b="1" dirty="0" err="1" smtClean="0"/>
              <a:t>Metaphorik</a:t>
            </a:r>
            <a:r>
              <a:rPr lang="cs-CZ" sz="2400" b="1" dirty="0" smtClean="0"/>
              <a:t> </a:t>
            </a:r>
            <a:r>
              <a:rPr lang="cs-CZ" sz="2400" b="1" dirty="0" err="1" smtClean="0"/>
              <a:t>und</a:t>
            </a:r>
            <a:r>
              <a:rPr lang="cs-CZ" sz="2400" b="1" dirty="0" smtClean="0"/>
              <a:t> Idiomatik, </a:t>
            </a:r>
            <a:r>
              <a:rPr lang="cs-CZ" sz="2400" b="1" dirty="0" err="1" smtClean="0"/>
              <a:t>Umg</a:t>
            </a:r>
            <a:r>
              <a:rPr lang="cs-CZ" sz="2400" b="1" dirty="0" smtClean="0"/>
              <a:t>.</a:t>
            </a:r>
            <a:r>
              <a:rPr lang="de-DE" sz="2400" b="1" dirty="0" smtClean="0"/>
              <a:t>)</a:t>
            </a:r>
            <a:endParaRPr lang="cs-CZ" sz="2400" dirty="0" smtClean="0"/>
          </a:p>
          <a:p>
            <a:pPr eaLnBrk="1" hangingPunct="1"/>
            <a:r>
              <a:rPr lang="cs-CZ" sz="2400" b="1" dirty="0" smtClean="0"/>
              <a:t>M</a:t>
            </a:r>
            <a:r>
              <a:rPr lang="de-DE" sz="2400" b="1" dirty="0" smtClean="0"/>
              <a:t>ü</a:t>
            </a:r>
            <a:r>
              <a:rPr lang="cs-CZ" sz="2400" b="1" dirty="0" err="1" smtClean="0"/>
              <a:t>ndlich</a:t>
            </a:r>
            <a:r>
              <a:rPr lang="de-DE" sz="2400" b="1" dirty="0" smtClean="0"/>
              <a:t>e Texte</a:t>
            </a:r>
            <a:r>
              <a:rPr lang="cs-CZ" sz="2400" b="1" dirty="0" smtClean="0"/>
              <a:t>: </a:t>
            </a:r>
            <a:r>
              <a:rPr lang="cs-CZ" sz="2400" b="1" dirty="0" err="1" smtClean="0"/>
              <a:t>Vorlesung</a:t>
            </a:r>
            <a:r>
              <a:rPr lang="cs-CZ" sz="2400" b="1" dirty="0" smtClean="0"/>
              <a:t>, </a:t>
            </a:r>
            <a:r>
              <a:rPr lang="cs-CZ" sz="2400" b="1" dirty="0" err="1" smtClean="0"/>
              <a:t>Vortrag</a:t>
            </a:r>
            <a:r>
              <a:rPr lang="cs-CZ" sz="2400" b="1" dirty="0" smtClean="0"/>
              <a:t>, </a:t>
            </a:r>
            <a:r>
              <a:rPr lang="cs-CZ" sz="2400" b="1" dirty="0" err="1" smtClean="0"/>
              <a:t>Referat</a:t>
            </a:r>
            <a:r>
              <a:rPr lang="cs-CZ" sz="2400" b="1" dirty="0" smtClean="0"/>
              <a:t>, </a:t>
            </a:r>
            <a:r>
              <a:rPr lang="cs-CZ" sz="2400" b="1" dirty="0" err="1" smtClean="0"/>
              <a:t>Konferenzbeitrag</a:t>
            </a:r>
            <a:r>
              <a:rPr lang="de-DE" sz="2400" b="1" dirty="0" smtClean="0"/>
              <a:t>, Diskussionsbeitrag</a:t>
            </a:r>
            <a:endParaRPr lang="cs-CZ" sz="2400" dirty="0" smtClean="0"/>
          </a:p>
          <a:p>
            <a:pPr eaLnBrk="1" hangingPunct="1"/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6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6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86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86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86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86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86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86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867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867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867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867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4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b="1" dirty="0" smtClean="0">
                <a:solidFill>
                  <a:srgbClr val="FF0000"/>
                </a:solidFill>
              </a:rPr>
              <a:t>Stilverfahren</a:t>
            </a:r>
            <a:endParaRPr lang="cs-CZ" b="1" dirty="0" smtClean="0">
              <a:solidFill>
                <a:srgbClr val="FF0000"/>
              </a:solidFill>
            </a:endParaRPr>
          </a:p>
        </p:txBody>
      </p:sp>
      <p:sp>
        <p:nvSpPr>
          <p:cNvPr id="29698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b="1" dirty="0" err="1">
                <a:solidFill>
                  <a:srgbClr val="FF0000"/>
                </a:solidFill>
              </a:rPr>
              <a:t>Stilverfahren</a:t>
            </a:r>
            <a:r>
              <a:rPr lang="cs-CZ" b="1" dirty="0">
                <a:solidFill>
                  <a:srgbClr val="FF0000"/>
                </a:solidFill>
              </a:rPr>
              <a:t>: </a:t>
            </a:r>
            <a:endParaRPr lang="cs-CZ" b="1" dirty="0" smtClean="0">
              <a:solidFill>
                <a:srgbClr val="FF0000"/>
              </a:solidFill>
            </a:endParaRPr>
          </a:p>
          <a:p>
            <a:pPr eaLnBrk="1" hangingPunct="1"/>
            <a:r>
              <a:rPr lang="cs-CZ" b="1" dirty="0" err="1" smtClean="0"/>
              <a:t>Explikation</a:t>
            </a:r>
            <a:r>
              <a:rPr lang="cs-CZ" b="1" dirty="0" smtClean="0"/>
              <a:t> </a:t>
            </a:r>
            <a:r>
              <a:rPr lang="cs-CZ" b="1" dirty="0"/>
              <a:t>(</a:t>
            </a:r>
            <a:r>
              <a:rPr lang="cs-CZ" b="1" dirty="0" err="1"/>
              <a:t>Erörtern</a:t>
            </a:r>
            <a:r>
              <a:rPr lang="cs-CZ" b="1" dirty="0"/>
              <a:t>, </a:t>
            </a:r>
            <a:r>
              <a:rPr lang="cs-CZ" b="1" dirty="0" err="1" smtClean="0"/>
              <a:t>Erklären</a:t>
            </a:r>
            <a:r>
              <a:rPr lang="cs-CZ" b="1" dirty="0" smtClean="0"/>
              <a:t>): </a:t>
            </a:r>
          </a:p>
          <a:p>
            <a:pPr eaLnBrk="1" hangingPunct="1">
              <a:buNone/>
            </a:pPr>
            <a:r>
              <a:rPr lang="cs-CZ" b="1" dirty="0" smtClean="0"/>
              <a:t>    </a:t>
            </a:r>
            <a:r>
              <a:rPr lang="cs-CZ" b="1" dirty="0" err="1" smtClean="0"/>
              <a:t>streng</a:t>
            </a:r>
            <a:r>
              <a:rPr lang="cs-CZ" b="1" dirty="0" smtClean="0"/>
              <a:t> </a:t>
            </a:r>
            <a:r>
              <a:rPr lang="cs-CZ" b="1" dirty="0" err="1" smtClean="0"/>
              <a:t>wissenschaftliche</a:t>
            </a:r>
            <a:r>
              <a:rPr lang="cs-CZ" b="1" dirty="0" smtClean="0"/>
              <a:t> </a:t>
            </a:r>
            <a:r>
              <a:rPr lang="cs-CZ" b="1" dirty="0"/>
              <a:t>T</a:t>
            </a:r>
            <a:r>
              <a:rPr lang="de-DE" b="1" dirty="0" smtClean="0"/>
              <a:t>exte</a:t>
            </a:r>
            <a:endParaRPr lang="cs-CZ" b="1" dirty="0" smtClean="0"/>
          </a:p>
          <a:p>
            <a:pPr eaLnBrk="1" hangingPunct="1"/>
            <a:r>
              <a:rPr lang="cs-CZ" b="1" dirty="0" err="1" smtClean="0"/>
              <a:t>Argumentieren</a:t>
            </a:r>
            <a:r>
              <a:rPr lang="cs-CZ" b="1" dirty="0" smtClean="0"/>
              <a:t>: </a:t>
            </a:r>
            <a:r>
              <a:rPr lang="cs-CZ" b="1" dirty="0" err="1" smtClean="0"/>
              <a:t>wissenschaftliche</a:t>
            </a:r>
            <a:r>
              <a:rPr lang="cs-CZ" b="1" dirty="0" smtClean="0"/>
              <a:t> </a:t>
            </a:r>
            <a:r>
              <a:rPr lang="cs-CZ" b="1" dirty="0" err="1" smtClean="0"/>
              <a:t>Abhandlungen</a:t>
            </a:r>
            <a:r>
              <a:rPr lang="cs-CZ" b="1" dirty="0" smtClean="0"/>
              <a:t>, </a:t>
            </a:r>
            <a:r>
              <a:rPr lang="cs-CZ" b="1" dirty="0" err="1" smtClean="0"/>
              <a:t>Fachauf</a:t>
            </a:r>
            <a:r>
              <a:rPr lang="de-DE" b="1" dirty="0" err="1" smtClean="0"/>
              <a:t>aufsätze</a:t>
            </a:r>
            <a:r>
              <a:rPr lang="de-DE" b="1" dirty="0" smtClean="0"/>
              <a:t>, </a:t>
            </a:r>
            <a:r>
              <a:rPr lang="de-DE" b="1" dirty="0" err="1" smtClean="0"/>
              <a:t>populärwiss</a:t>
            </a:r>
            <a:r>
              <a:rPr lang="de-DE" b="1" dirty="0" smtClean="0"/>
              <a:t>. Texte)</a:t>
            </a:r>
            <a:endParaRPr lang="cs-CZ" b="1" dirty="0"/>
          </a:p>
          <a:p>
            <a:pPr eaLnBrk="1" hangingPunct="1"/>
            <a:r>
              <a:rPr lang="de-DE" b="1" dirty="0" smtClean="0"/>
              <a:t>Deskription</a:t>
            </a:r>
            <a:r>
              <a:rPr lang="cs-CZ" b="1" dirty="0"/>
              <a:t>(</a:t>
            </a:r>
            <a:r>
              <a:rPr lang="cs-CZ" b="1" dirty="0" err="1"/>
              <a:t>Beschreiben</a:t>
            </a:r>
            <a:r>
              <a:rPr lang="cs-CZ" b="1" dirty="0"/>
              <a:t>, </a:t>
            </a:r>
            <a:r>
              <a:rPr lang="cs-CZ" b="1" dirty="0" err="1" smtClean="0"/>
              <a:t>Berichten</a:t>
            </a:r>
            <a:r>
              <a:rPr lang="cs-CZ" b="1" dirty="0" smtClean="0"/>
              <a:t>)</a:t>
            </a:r>
            <a:r>
              <a:rPr lang="de-DE" b="1" dirty="0" smtClean="0"/>
              <a:t>: wiss. Berichte über Experimente, wiss. Protokolle </a:t>
            </a:r>
            <a:endParaRPr lang="cs-CZ" dirty="0" smtClean="0"/>
          </a:p>
          <a:p>
            <a:pPr eaLnBrk="1" hangingPunct="1">
              <a:buFont typeface="Arial" charset="0"/>
              <a:buNone/>
            </a:pPr>
            <a:r>
              <a:rPr lang="cs-CZ" b="1" dirty="0" smtClean="0"/>
              <a:t> </a:t>
            </a:r>
            <a:endParaRPr lang="cs-CZ" dirty="0" smtClean="0"/>
          </a:p>
          <a:p>
            <a:pPr eaLnBrk="1" hangingPunct="1"/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96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96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96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96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96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96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96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96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96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96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96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96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8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„</a:t>
            </a:r>
            <a:r>
              <a:rPr lang="cs-CZ" b="1" dirty="0" err="1" smtClean="0"/>
              <a:t>Vagheitsreduzierung</a:t>
            </a:r>
            <a:r>
              <a:rPr lang="cs-CZ" b="1" dirty="0" smtClean="0"/>
              <a:t>…“ (1987)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b="1" dirty="0"/>
              <a:t>l</a:t>
            </a:r>
            <a:r>
              <a:rPr lang="de-DE" b="1" dirty="0" smtClean="0"/>
              <a:t>ange, komplizierte Sätze (NS – kausal, final…)</a:t>
            </a:r>
          </a:p>
          <a:p>
            <a:r>
              <a:rPr lang="de-DE" b="1" dirty="0" smtClean="0"/>
              <a:t>IK mit zu</a:t>
            </a:r>
          </a:p>
          <a:p>
            <a:r>
              <a:rPr lang="de-DE" b="1" dirty="0" smtClean="0"/>
              <a:t>Unpersönliche Konstruktionen: </a:t>
            </a:r>
            <a:r>
              <a:rPr lang="de-DE" b="1" i="1" dirty="0" smtClean="0"/>
              <a:t>sein + zu + Inf.</a:t>
            </a:r>
          </a:p>
          <a:p>
            <a:r>
              <a:rPr lang="de-DE" b="1" dirty="0" smtClean="0"/>
              <a:t>Partizipialkonstruktionen</a:t>
            </a:r>
          </a:p>
          <a:p>
            <a:r>
              <a:rPr lang="de-DE" b="1" dirty="0" smtClean="0"/>
              <a:t>Parenthesen - -</a:t>
            </a:r>
          </a:p>
          <a:p>
            <a:r>
              <a:rPr lang="de-DE" b="1" dirty="0" smtClean="0"/>
              <a:t>Termini – Linguistik </a:t>
            </a:r>
            <a:r>
              <a:rPr lang="de-DE" b="1" i="1" dirty="0" smtClean="0"/>
              <a:t>(Kommunikation) </a:t>
            </a:r>
            <a:r>
              <a:rPr lang="de-DE" b="1" dirty="0" smtClean="0"/>
              <a:t>Internationalismen</a:t>
            </a:r>
          </a:p>
          <a:p>
            <a:endParaRPr lang="de-DE" b="1" dirty="0" smtClean="0"/>
          </a:p>
          <a:p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7704132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 smtClean="0"/>
              <a:t>„Sprache und Emotion“ (2007)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b="1" dirty="0" smtClean="0"/>
              <a:t>Textgestaltung: Zitate (Motto)</a:t>
            </a:r>
          </a:p>
          <a:p>
            <a:r>
              <a:rPr lang="de-DE" b="1" dirty="0" smtClean="0"/>
              <a:t>Persönlicher Stil – </a:t>
            </a:r>
            <a:r>
              <a:rPr lang="de-DE" b="1" i="1" dirty="0" smtClean="0">
                <a:solidFill>
                  <a:srgbClr val="00B0F0"/>
                </a:solidFill>
              </a:rPr>
              <a:t>ich als Wissenschaftlerin, meine Analysen </a:t>
            </a:r>
            <a:r>
              <a:rPr lang="de-DE" b="1" i="1" dirty="0" smtClean="0"/>
              <a:t>– </a:t>
            </a:r>
            <a:r>
              <a:rPr lang="de-DE" b="1" dirty="0" smtClean="0"/>
              <a:t>mehr Emotionalität und Individualität</a:t>
            </a:r>
          </a:p>
          <a:p>
            <a:r>
              <a:rPr lang="de-DE" b="1" dirty="0" smtClean="0"/>
              <a:t>trotzdem „wissenschaftlich“: </a:t>
            </a:r>
            <a:r>
              <a:rPr lang="de-DE" b="1" i="1" dirty="0" smtClean="0"/>
              <a:t>man muss (an)erkennen</a:t>
            </a:r>
          </a:p>
          <a:p>
            <a:r>
              <a:rPr lang="de-DE" b="1" dirty="0" smtClean="0"/>
              <a:t>Termini: </a:t>
            </a:r>
            <a:r>
              <a:rPr lang="de-DE" b="1" i="1" dirty="0" smtClean="0"/>
              <a:t>Kognition, Emotion, marginal</a:t>
            </a:r>
          </a:p>
          <a:p>
            <a:r>
              <a:rPr lang="de-DE" b="1" dirty="0" smtClean="0"/>
              <a:t>Zitierungsweise: </a:t>
            </a:r>
            <a:r>
              <a:rPr lang="de-DE" b="1" i="1" dirty="0" smtClean="0"/>
              <a:t>(hierzu </a:t>
            </a:r>
            <a:r>
              <a:rPr lang="de-DE" b="1" i="1" dirty="0" err="1" smtClean="0"/>
              <a:t>Damasio</a:t>
            </a:r>
            <a:r>
              <a:rPr lang="de-DE" b="1" i="1" dirty="0"/>
              <a:t> </a:t>
            </a:r>
            <a:r>
              <a:rPr lang="de-DE" b="1" i="1" dirty="0" smtClean="0"/>
              <a:t>1997)</a:t>
            </a:r>
          </a:p>
          <a:p>
            <a:endParaRPr lang="de-DE" b="1" i="1" dirty="0" smtClean="0"/>
          </a:p>
          <a:p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8173320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 smtClean="0"/>
              <a:t>Lehrbuchtext 6. Klasse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b="1" dirty="0" smtClean="0"/>
              <a:t>Klare und logische Textgestaltung: zwei Absätze: </a:t>
            </a:r>
            <a:r>
              <a:rPr lang="de-DE" b="1" i="1" dirty="0" smtClean="0">
                <a:solidFill>
                  <a:srgbClr val="00B0F0"/>
                </a:solidFill>
              </a:rPr>
              <a:t>die Nordsee und die Gezeiten</a:t>
            </a:r>
          </a:p>
          <a:p>
            <a:r>
              <a:rPr lang="de-DE" b="1" dirty="0" smtClean="0"/>
              <a:t>Kurze Sätze: das Wichtigste:</a:t>
            </a:r>
            <a:r>
              <a:rPr lang="de-DE" b="1" i="1" dirty="0" smtClean="0"/>
              <a:t> </a:t>
            </a:r>
            <a:r>
              <a:rPr lang="de-DE" b="1" i="1" dirty="0" smtClean="0">
                <a:solidFill>
                  <a:srgbClr val="00B0F0"/>
                </a:solidFill>
              </a:rPr>
              <a:t>Dieser Vorgang heißt Ebbe. Es herrscht Flut.</a:t>
            </a:r>
          </a:p>
          <a:p>
            <a:r>
              <a:rPr lang="de-DE" b="1" dirty="0" smtClean="0"/>
              <a:t>Geographische Termini</a:t>
            </a:r>
          </a:p>
          <a:p>
            <a:endParaRPr lang="cs-CZ" b="1" i="1" dirty="0"/>
          </a:p>
        </p:txBody>
      </p:sp>
    </p:spTree>
    <p:extLst>
      <p:ext uri="{BB962C8B-B14F-4D97-AF65-F5344CB8AC3E}">
        <p14:creationId xmlns:p14="http://schemas.microsoft.com/office/powerpoint/2010/main" val="1717599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b="1" dirty="0" smtClean="0"/>
              <a:t>Fachkommunikation</a:t>
            </a:r>
            <a:endParaRPr lang="cs-CZ" b="1" dirty="0" smtClean="0"/>
          </a:p>
        </p:txBody>
      </p:sp>
      <p:sp>
        <p:nvSpPr>
          <p:cNvPr id="14338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z="2800" b="1" dirty="0" err="1" smtClean="0">
                <a:solidFill>
                  <a:srgbClr val="00B050"/>
                </a:solidFill>
              </a:rPr>
              <a:t>Funktion</a:t>
            </a:r>
            <a:r>
              <a:rPr lang="cs-CZ" sz="2800" b="1" dirty="0" smtClean="0">
                <a:solidFill>
                  <a:srgbClr val="00B050"/>
                </a:solidFill>
              </a:rPr>
              <a:t>: </a:t>
            </a:r>
            <a:r>
              <a:rPr lang="cs-CZ" sz="2800" b="1" dirty="0" err="1" smtClean="0"/>
              <a:t>Vermittlung</a:t>
            </a:r>
            <a:r>
              <a:rPr lang="cs-CZ" sz="2800" b="1" dirty="0" smtClean="0"/>
              <a:t> von </a:t>
            </a:r>
            <a:r>
              <a:rPr lang="cs-CZ" sz="2800" b="1" dirty="0" err="1" smtClean="0"/>
              <a:t>Informationen</a:t>
            </a:r>
            <a:r>
              <a:rPr lang="cs-CZ" sz="2800" b="1" dirty="0" smtClean="0"/>
              <a:t> </a:t>
            </a:r>
            <a:r>
              <a:rPr lang="cs-CZ" sz="2800" b="1" dirty="0" err="1" smtClean="0"/>
              <a:t>aus</a:t>
            </a:r>
            <a:r>
              <a:rPr lang="cs-CZ" sz="2800" b="1" dirty="0" smtClean="0"/>
              <a:t> der </a:t>
            </a:r>
            <a:r>
              <a:rPr lang="cs-CZ" sz="2800" b="1" dirty="0" err="1" smtClean="0"/>
              <a:t>Wissenschaft</a:t>
            </a:r>
            <a:r>
              <a:rPr lang="cs-CZ" sz="2800" b="1" dirty="0" smtClean="0"/>
              <a:t>,  </a:t>
            </a:r>
            <a:r>
              <a:rPr lang="cs-CZ" sz="2800" b="1" dirty="0" err="1" smtClean="0"/>
              <a:t>Forschung</a:t>
            </a:r>
            <a:r>
              <a:rPr lang="cs-CZ" sz="2800" b="1" dirty="0" smtClean="0"/>
              <a:t>, Technik, </a:t>
            </a:r>
            <a:r>
              <a:rPr lang="cs-CZ" sz="2800" b="1" dirty="0" err="1" smtClean="0"/>
              <a:t>aus</a:t>
            </a:r>
            <a:r>
              <a:rPr lang="cs-CZ" sz="2800" b="1" dirty="0" smtClean="0"/>
              <a:t> </a:t>
            </a:r>
            <a:r>
              <a:rPr lang="cs-CZ" sz="2800" b="1" dirty="0" err="1" smtClean="0"/>
              <a:t>verschiedenen</a:t>
            </a:r>
            <a:r>
              <a:rPr lang="cs-CZ" sz="2800" b="1" dirty="0" smtClean="0"/>
              <a:t> </a:t>
            </a:r>
            <a:r>
              <a:rPr lang="cs-CZ" sz="2800" b="1" dirty="0" err="1" smtClean="0"/>
              <a:t>Fachbereichen</a:t>
            </a:r>
            <a:r>
              <a:rPr lang="cs-CZ" sz="2800" b="1" dirty="0" smtClean="0"/>
              <a:t> (</a:t>
            </a:r>
            <a:r>
              <a:rPr lang="cs-CZ" sz="2800" b="1" dirty="0" err="1" smtClean="0"/>
              <a:t>Ökonomie</a:t>
            </a:r>
            <a:r>
              <a:rPr lang="cs-CZ" sz="2800" b="1" dirty="0" smtClean="0"/>
              <a:t>,   </a:t>
            </a:r>
            <a:r>
              <a:rPr lang="cs-CZ" sz="2800" b="1" dirty="0" err="1" smtClean="0"/>
              <a:t>Jurisprudenz</a:t>
            </a:r>
            <a:r>
              <a:rPr lang="cs-CZ" sz="2800" b="1" dirty="0" smtClean="0"/>
              <a:t>, </a:t>
            </a:r>
            <a:r>
              <a:rPr lang="cs-CZ" sz="2800" b="1" dirty="0" err="1" smtClean="0"/>
              <a:t>Justiz</a:t>
            </a:r>
            <a:r>
              <a:rPr lang="cs-CZ" sz="2800" b="1" dirty="0" smtClean="0"/>
              <a:t>, </a:t>
            </a:r>
            <a:r>
              <a:rPr lang="cs-CZ" sz="2800" b="1" dirty="0" err="1" smtClean="0"/>
              <a:t>Bankwesen</a:t>
            </a:r>
            <a:r>
              <a:rPr lang="cs-CZ" sz="2800" b="1" dirty="0" smtClean="0"/>
              <a:t>…)</a:t>
            </a:r>
            <a:endParaRPr lang="de-DE" sz="2800" b="1" dirty="0" smtClean="0"/>
          </a:p>
          <a:p>
            <a:pPr eaLnBrk="1" hangingPunct="1"/>
            <a:r>
              <a:rPr lang="cs-CZ" sz="2800" b="1" dirty="0"/>
              <a:t>relativ </a:t>
            </a:r>
            <a:r>
              <a:rPr lang="cs-CZ" sz="2800" b="1" dirty="0" err="1"/>
              <a:t>junger</a:t>
            </a:r>
            <a:r>
              <a:rPr lang="cs-CZ" sz="2800" b="1" dirty="0"/>
              <a:t> </a:t>
            </a:r>
            <a:r>
              <a:rPr lang="cs-CZ" sz="2800" b="1" dirty="0" err="1"/>
              <a:t>Forschungszweig</a:t>
            </a:r>
            <a:r>
              <a:rPr lang="cs-CZ" sz="2800" b="1" dirty="0"/>
              <a:t> : </a:t>
            </a:r>
            <a:r>
              <a:rPr lang="cs-CZ" sz="2800" b="1" dirty="0" err="1"/>
              <a:t>wiss</a:t>
            </a:r>
            <a:r>
              <a:rPr lang="cs-CZ" sz="2800" b="1" dirty="0"/>
              <a:t>.-</a:t>
            </a:r>
            <a:r>
              <a:rPr lang="cs-CZ" sz="2800" b="1" dirty="0" err="1"/>
              <a:t>technische</a:t>
            </a:r>
            <a:r>
              <a:rPr lang="cs-CZ" sz="2800" b="1" dirty="0"/>
              <a:t> </a:t>
            </a:r>
            <a:r>
              <a:rPr lang="cs-CZ" sz="2800" b="1" dirty="0" err="1"/>
              <a:t>Entwicklung</a:t>
            </a:r>
            <a:r>
              <a:rPr lang="cs-CZ" sz="2800" b="1" dirty="0"/>
              <a:t> – </a:t>
            </a:r>
            <a:r>
              <a:rPr lang="cs-CZ" sz="2800" b="1" dirty="0" err="1"/>
              <a:t>Differenzierungprozesse</a:t>
            </a:r>
            <a:r>
              <a:rPr lang="cs-CZ" sz="2800" b="1" dirty="0"/>
              <a:t> der </a:t>
            </a:r>
            <a:r>
              <a:rPr lang="cs-CZ" sz="2800" b="1" dirty="0" err="1"/>
              <a:t>Fachsprachen</a:t>
            </a:r>
            <a:r>
              <a:rPr lang="cs-CZ" sz="2800" b="1" dirty="0"/>
              <a:t> – </a:t>
            </a:r>
            <a:r>
              <a:rPr lang="cs-CZ" sz="2800" b="1" dirty="0" err="1"/>
              <a:t>Fachsprachenlinguistik</a:t>
            </a:r>
            <a:r>
              <a:rPr lang="cs-CZ" sz="2800" b="1" dirty="0"/>
              <a:t> - nach </a:t>
            </a:r>
            <a:r>
              <a:rPr lang="cs-CZ" sz="2800" b="1" dirty="0" smtClean="0"/>
              <a:t>der</a:t>
            </a:r>
            <a:r>
              <a:rPr lang="de-DE" sz="2800" b="1" dirty="0" smtClean="0"/>
              <a:t> </a:t>
            </a:r>
            <a:r>
              <a:rPr lang="cs-CZ" sz="2800" b="1" dirty="0" err="1" smtClean="0"/>
              <a:t>ko-pragmatischen</a:t>
            </a:r>
            <a:r>
              <a:rPr lang="cs-CZ" sz="2800" b="1" dirty="0" smtClean="0"/>
              <a:t> </a:t>
            </a:r>
            <a:r>
              <a:rPr lang="cs-CZ" sz="2800" b="1" dirty="0" err="1"/>
              <a:t>Wende</a:t>
            </a:r>
            <a:r>
              <a:rPr lang="cs-CZ" sz="2800" b="1" dirty="0"/>
              <a:t> - 70er </a:t>
            </a:r>
            <a:r>
              <a:rPr lang="cs-CZ" sz="2800" b="1" dirty="0" err="1"/>
              <a:t>Jahre</a:t>
            </a:r>
            <a:r>
              <a:rPr lang="cs-CZ" sz="2800" b="1" dirty="0"/>
              <a:t> des 20. </a:t>
            </a:r>
            <a:r>
              <a:rPr lang="cs-CZ" sz="2800" b="1" dirty="0" err="1"/>
              <a:t>Jhs</a:t>
            </a:r>
            <a:r>
              <a:rPr lang="cs-CZ" sz="2800" b="1" dirty="0"/>
              <a:t>.</a:t>
            </a:r>
          </a:p>
          <a:p>
            <a:pPr eaLnBrk="1" hangingPunct="1"/>
            <a:endParaRPr lang="de-DE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3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3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3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3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8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 smtClean="0"/>
              <a:t>Definition und Fachliteratur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b="1" dirty="0" err="1" smtClean="0">
                <a:solidFill>
                  <a:srgbClr val="FF0000"/>
                </a:solidFill>
              </a:rPr>
              <a:t>Fachsprache</a:t>
            </a:r>
            <a:r>
              <a:rPr lang="cs-CZ" sz="2800" b="1" dirty="0" smtClean="0"/>
              <a:t> – “</a:t>
            </a:r>
            <a:r>
              <a:rPr lang="cs-CZ" sz="2800" b="1" dirty="0" err="1" smtClean="0"/>
              <a:t>Gesamtheit</a:t>
            </a:r>
            <a:r>
              <a:rPr lang="cs-CZ" sz="2800" b="1" dirty="0" smtClean="0"/>
              <a:t> </a:t>
            </a:r>
            <a:r>
              <a:rPr lang="cs-CZ" sz="2800" b="1" dirty="0" err="1" smtClean="0"/>
              <a:t>aller</a:t>
            </a:r>
            <a:r>
              <a:rPr lang="cs-CZ" sz="2800" b="1" dirty="0" smtClean="0"/>
              <a:t> </a:t>
            </a:r>
            <a:r>
              <a:rPr lang="cs-CZ" sz="2800" b="1" dirty="0" err="1" smtClean="0"/>
              <a:t>sprachlichen</a:t>
            </a:r>
            <a:r>
              <a:rPr lang="cs-CZ" sz="2800" b="1" dirty="0" smtClean="0"/>
              <a:t> </a:t>
            </a:r>
            <a:r>
              <a:rPr lang="cs-CZ" sz="2800" b="1" dirty="0" err="1" smtClean="0"/>
              <a:t>Mittel</a:t>
            </a:r>
            <a:r>
              <a:rPr lang="cs-CZ" sz="2800" b="1" dirty="0" smtClean="0"/>
              <a:t>, </a:t>
            </a:r>
            <a:r>
              <a:rPr lang="cs-CZ" sz="2800" b="1" dirty="0" err="1" smtClean="0"/>
              <a:t>die</a:t>
            </a:r>
            <a:r>
              <a:rPr lang="cs-CZ" sz="2800" b="1" dirty="0" smtClean="0"/>
              <a:t> in </a:t>
            </a:r>
            <a:r>
              <a:rPr lang="cs-CZ" sz="2800" b="1" dirty="0" err="1" smtClean="0"/>
              <a:t>einem</a:t>
            </a:r>
            <a:r>
              <a:rPr lang="cs-CZ" sz="2800" b="1" dirty="0" smtClean="0"/>
              <a:t> </a:t>
            </a:r>
            <a:r>
              <a:rPr lang="cs-CZ" sz="2800" b="1" dirty="0" err="1" smtClean="0"/>
              <a:t>fachlich</a:t>
            </a:r>
            <a:r>
              <a:rPr lang="cs-CZ" sz="2800" b="1" dirty="0" smtClean="0"/>
              <a:t> </a:t>
            </a:r>
            <a:r>
              <a:rPr lang="cs-CZ" sz="2800" b="1" dirty="0" err="1" smtClean="0"/>
              <a:t>begrenzbaren</a:t>
            </a:r>
            <a:r>
              <a:rPr lang="cs-CZ" sz="2800" b="1" dirty="0" smtClean="0"/>
              <a:t> </a:t>
            </a:r>
            <a:r>
              <a:rPr lang="cs-CZ" sz="2800" b="1" dirty="0" err="1" smtClean="0"/>
              <a:t>Kommunikationsbereich</a:t>
            </a:r>
            <a:r>
              <a:rPr lang="cs-CZ" sz="2800" b="1" dirty="0" smtClean="0"/>
              <a:t> </a:t>
            </a:r>
            <a:r>
              <a:rPr lang="cs-CZ" sz="2800" b="1" dirty="0" err="1" smtClean="0"/>
              <a:t>verwendet</a:t>
            </a:r>
            <a:r>
              <a:rPr lang="cs-CZ" sz="2800" b="1" dirty="0" smtClean="0"/>
              <a:t> </a:t>
            </a:r>
            <a:r>
              <a:rPr lang="cs-CZ" sz="2800" b="1" dirty="0" err="1" smtClean="0"/>
              <a:t>werden</a:t>
            </a:r>
            <a:r>
              <a:rPr lang="cs-CZ" sz="2800" b="1" dirty="0" smtClean="0"/>
              <a:t>, um </a:t>
            </a:r>
            <a:r>
              <a:rPr lang="cs-CZ" sz="2800" b="1" dirty="0" err="1" smtClean="0"/>
              <a:t>die</a:t>
            </a:r>
            <a:r>
              <a:rPr lang="cs-CZ" sz="2800" b="1" dirty="0" smtClean="0"/>
              <a:t> </a:t>
            </a:r>
            <a:r>
              <a:rPr lang="cs-CZ" sz="2800" b="1" dirty="0" err="1" smtClean="0"/>
              <a:t>Verständigung</a:t>
            </a:r>
            <a:r>
              <a:rPr lang="cs-CZ" sz="2800" b="1" dirty="0" smtClean="0"/>
              <a:t> </a:t>
            </a:r>
            <a:r>
              <a:rPr lang="cs-CZ" sz="2800" b="1" dirty="0" err="1" smtClean="0"/>
              <a:t>zwischen</a:t>
            </a:r>
            <a:r>
              <a:rPr lang="cs-CZ" sz="2800" b="1" dirty="0" smtClean="0"/>
              <a:t> den in </a:t>
            </a:r>
            <a:r>
              <a:rPr lang="cs-CZ" sz="2800" b="1" dirty="0" err="1" smtClean="0"/>
              <a:t>diesem</a:t>
            </a:r>
            <a:r>
              <a:rPr lang="cs-CZ" sz="2800" b="1" dirty="0" smtClean="0"/>
              <a:t> </a:t>
            </a:r>
            <a:r>
              <a:rPr lang="cs-CZ" sz="2800" b="1" dirty="0" err="1" smtClean="0"/>
              <a:t>Bereich</a:t>
            </a:r>
            <a:r>
              <a:rPr lang="cs-CZ" sz="2800" b="1" dirty="0" smtClean="0"/>
              <a:t> </a:t>
            </a:r>
            <a:r>
              <a:rPr lang="cs-CZ" sz="2800" b="1" dirty="0" err="1" smtClean="0"/>
              <a:t>tätigen</a:t>
            </a:r>
            <a:r>
              <a:rPr lang="cs-CZ" sz="2800" b="1" dirty="0" smtClean="0"/>
              <a:t> </a:t>
            </a:r>
            <a:r>
              <a:rPr lang="cs-CZ" sz="2800" b="1" dirty="0" err="1" smtClean="0"/>
              <a:t>Menschen</a:t>
            </a:r>
            <a:r>
              <a:rPr lang="cs-CZ" sz="2800" b="1" dirty="0" smtClean="0"/>
              <a:t> </a:t>
            </a:r>
            <a:r>
              <a:rPr lang="cs-CZ" sz="2800" b="1" dirty="0" err="1" smtClean="0"/>
              <a:t>zu</a:t>
            </a:r>
            <a:r>
              <a:rPr lang="cs-CZ" sz="2800" b="1" dirty="0" smtClean="0"/>
              <a:t> </a:t>
            </a:r>
            <a:r>
              <a:rPr lang="cs-CZ" sz="2800" b="1" dirty="0" err="1" smtClean="0"/>
              <a:t>gewährleisten</a:t>
            </a:r>
            <a:r>
              <a:rPr lang="cs-CZ" sz="2800" b="1" dirty="0" smtClean="0"/>
              <a:t>” </a:t>
            </a:r>
            <a:r>
              <a:rPr lang="cs-CZ" sz="2400" b="1" dirty="0" smtClean="0"/>
              <a:t>(</a:t>
            </a:r>
            <a:r>
              <a:rPr lang="cs-CZ" sz="2400" b="1" dirty="0"/>
              <a:t>Hoffmann, </a:t>
            </a:r>
            <a:r>
              <a:rPr lang="cs-CZ" sz="2400" b="1" dirty="0" smtClean="0"/>
              <a:t>1976</a:t>
            </a:r>
            <a:r>
              <a:rPr lang="de-DE" sz="2400" b="1" dirty="0" smtClean="0"/>
              <a:t>)</a:t>
            </a:r>
            <a:endParaRPr lang="de-DE" sz="2400" dirty="0" smtClean="0"/>
          </a:p>
          <a:p>
            <a:r>
              <a:rPr lang="cs-CZ" sz="2400" b="1" dirty="0" err="1" smtClean="0"/>
              <a:t>Handbuch</a:t>
            </a:r>
            <a:r>
              <a:rPr lang="cs-CZ" sz="2400" b="1" dirty="0" smtClean="0"/>
              <a:t> FACHSPRACHEN 1998</a:t>
            </a:r>
            <a:endParaRPr lang="de-DE" sz="2400" b="1" dirty="0" smtClean="0"/>
          </a:p>
          <a:p>
            <a:r>
              <a:rPr lang="cs-CZ" sz="2400" b="1" dirty="0" err="1" smtClean="0"/>
              <a:t>Fluck</a:t>
            </a:r>
            <a:r>
              <a:rPr lang="cs-CZ" sz="2400" b="1" dirty="0"/>
              <a:t>: </a:t>
            </a:r>
            <a:r>
              <a:rPr lang="cs-CZ" sz="2400" b="1" dirty="0" smtClean="0"/>
              <a:t>FACHSPRACHEN</a:t>
            </a:r>
            <a:r>
              <a:rPr lang="de-DE" sz="2400" b="1" dirty="0" smtClean="0"/>
              <a:t> </a:t>
            </a:r>
            <a:r>
              <a:rPr lang="cs-CZ" sz="2400" b="1" dirty="0" smtClean="0"/>
              <a:t>1996</a:t>
            </a:r>
            <a:endParaRPr lang="de-DE" sz="2400" b="1" dirty="0" smtClean="0"/>
          </a:p>
          <a:p>
            <a:r>
              <a:rPr lang="cs-CZ" sz="2400" b="1" dirty="0" smtClean="0"/>
              <a:t>T</a:t>
            </a:r>
            <a:r>
              <a:rPr lang="cs-CZ" sz="2400" b="1" dirty="0"/>
              <a:t>. </a:t>
            </a:r>
            <a:r>
              <a:rPr lang="cs-CZ" sz="2400" b="1" dirty="0" err="1"/>
              <a:t>Roelcke</a:t>
            </a:r>
            <a:r>
              <a:rPr lang="cs-CZ" sz="2400" b="1" dirty="0"/>
              <a:t>: </a:t>
            </a:r>
            <a:r>
              <a:rPr lang="cs-CZ" sz="2400" b="1" dirty="0" err="1"/>
              <a:t>Fachsprachen</a:t>
            </a:r>
            <a:r>
              <a:rPr lang="cs-CZ" sz="2400" b="1" dirty="0"/>
              <a:t> 1999 </a:t>
            </a:r>
            <a:endParaRPr lang="de-DE" sz="2400" b="1" dirty="0" smtClean="0"/>
          </a:p>
          <a:p>
            <a:r>
              <a:rPr lang="cs-CZ" sz="2400" b="1" dirty="0" smtClean="0"/>
              <a:t>Kleine </a:t>
            </a:r>
            <a:r>
              <a:rPr lang="cs-CZ" sz="2400" b="1" dirty="0" err="1"/>
              <a:t>Enzyklopädie</a:t>
            </a:r>
            <a:r>
              <a:rPr lang="cs-CZ" sz="2400" b="1" dirty="0"/>
              <a:t>. </a:t>
            </a:r>
            <a:r>
              <a:rPr lang="cs-CZ" sz="2400" b="1" dirty="0" err="1"/>
              <a:t>Deutsche</a:t>
            </a:r>
            <a:r>
              <a:rPr lang="cs-CZ" sz="2400" b="1" dirty="0"/>
              <a:t> </a:t>
            </a:r>
            <a:r>
              <a:rPr lang="cs-CZ" sz="2400" b="1" dirty="0" err="1" smtClean="0"/>
              <a:t>Sprache</a:t>
            </a:r>
            <a:r>
              <a:rPr lang="cs-CZ" sz="2400" b="1" dirty="0" smtClean="0"/>
              <a:t> 2001</a:t>
            </a:r>
            <a:endParaRPr lang="cs-CZ" sz="2400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500955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 smtClean="0"/>
              <a:t>Richtungen der Fach</a:t>
            </a:r>
            <a:r>
              <a:rPr lang="cs-CZ" b="1" dirty="0" err="1" smtClean="0"/>
              <a:t>kommunikation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z="2400" b="1" dirty="0"/>
              <a:t>Fach-  </a:t>
            </a:r>
            <a:r>
              <a:rPr lang="cs-CZ" sz="2400" b="1" dirty="0" err="1"/>
              <a:t>und</a:t>
            </a:r>
            <a:r>
              <a:rPr lang="cs-CZ" sz="2400" b="1" dirty="0"/>
              <a:t> </a:t>
            </a:r>
            <a:r>
              <a:rPr lang="cs-CZ" sz="2400" b="1" dirty="0" err="1"/>
              <a:t>Wissenschaftssprachen</a:t>
            </a:r>
            <a:r>
              <a:rPr lang="de-DE" sz="2400" b="1" dirty="0"/>
              <a:t>:</a:t>
            </a:r>
          </a:p>
          <a:p>
            <a:pPr eaLnBrk="1" hangingPunct="1"/>
            <a:r>
              <a:rPr lang="cs-CZ" sz="2400" b="1" dirty="0" err="1"/>
              <a:t>Unterscheidung</a:t>
            </a:r>
            <a:r>
              <a:rPr lang="cs-CZ" sz="2400" b="1" dirty="0"/>
              <a:t> von </a:t>
            </a:r>
            <a:r>
              <a:rPr lang="cs-CZ" sz="2400" b="1" dirty="0" err="1"/>
              <a:t>theoriegeleiteten</a:t>
            </a:r>
            <a:r>
              <a:rPr lang="cs-CZ" sz="2400" b="1" dirty="0"/>
              <a:t> </a:t>
            </a:r>
            <a:r>
              <a:rPr lang="cs-CZ" sz="2400" b="1" dirty="0" err="1"/>
              <a:t>und</a:t>
            </a:r>
            <a:r>
              <a:rPr lang="cs-CZ" sz="2400" b="1" dirty="0"/>
              <a:t> </a:t>
            </a:r>
            <a:r>
              <a:rPr lang="cs-CZ" sz="2400" b="1" dirty="0" err="1" smtClean="0"/>
              <a:t>theoriegebundenen</a:t>
            </a:r>
            <a:r>
              <a:rPr lang="cs-CZ" sz="2400" b="1" dirty="0" smtClean="0"/>
              <a:t> </a:t>
            </a:r>
            <a:r>
              <a:rPr lang="cs-CZ" sz="2400" b="1" dirty="0" err="1"/>
              <a:t>wiss</a:t>
            </a:r>
            <a:r>
              <a:rPr lang="cs-CZ" sz="2400" b="1" dirty="0"/>
              <a:t>. </a:t>
            </a:r>
            <a:r>
              <a:rPr lang="cs-CZ" sz="2400" b="1" dirty="0" err="1" smtClean="0"/>
              <a:t>Fachsprachen</a:t>
            </a:r>
            <a:r>
              <a:rPr lang="de-DE" sz="2400" b="1" dirty="0" smtClean="0"/>
              <a:t> und </a:t>
            </a:r>
            <a:r>
              <a:rPr lang="cs-CZ" sz="2400" b="1" dirty="0" err="1" smtClean="0"/>
              <a:t>fachlich-praktischen</a:t>
            </a:r>
            <a:r>
              <a:rPr lang="de-DE" sz="2400" b="1" dirty="0" smtClean="0"/>
              <a:t> Fachsprachen</a:t>
            </a:r>
          </a:p>
          <a:p>
            <a:pPr eaLnBrk="1" hangingPunct="1">
              <a:lnSpc>
                <a:spcPct val="90000"/>
              </a:lnSpc>
            </a:pPr>
            <a:r>
              <a:rPr lang="cs-CZ" sz="2400" b="1" dirty="0" err="1"/>
              <a:t>wissenschaftlicher</a:t>
            </a:r>
            <a:r>
              <a:rPr lang="cs-CZ" sz="2400" b="1" dirty="0"/>
              <a:t> </a:t>
            </a:r>
            <a:r>
              <a:rPr lang="cs-CZ" sz="2400" b="1" dirty="0" err="1"/>
              <a:t>Stil</a:t>
            </a:r>
            <a:r>
              <a:rPr lang="cs-CZ" sz="2400" b="1" dirty="0"/>
              <a:t> – </a:t>
            </a:r>
            <a:r>
              <a:rPr lang="cs-CZ" sz="2400" b="1" dirty="0" err="1"/>
              <a:t>Natur</a:t>
            </a:r>
            <a:r>
              <a:rPr lang="cs-CZ" sz="2400" b="1" dirty="0"/>
              <a:t>- </a:t>
            </a:r>
            <a:r>
              <a:rPr lang="de-DE" sz="2400" b="1" dirty="0" smtClean="0"/>
              <a:t>und </a:t>
            </a:r>
            <a:r>
              <a:rPr lang="cs-CZ" sz="2400" b="1" dirty="0" err="1" smtClean="0"/>
              <a:t>Geisteswissenschaften</a:t>
            </a:r>
            <a:r>
              <a:rPr lang="cs-CZ" sz="2400" b="1" dirty="0"/>
              <a:t>: </a:t>
            </a:r>
            <a:r>
              <a:rPr lang="cs-CZ" sz="2400" b="1" dirty="0" err="1"/>
              <a:t>Medizin</a:t>
            </a:r>
            <a:r>
              <a:rPr lang="cs-CZ" sz="2400" b="1" dirty="0"/>
              <a:t>, </a:t>
            </a:r>
            <a:r>
              <a:rPr lang="cs-CZ" sz="2400" b="1" dirty="0" err="1"/>
              <a:t>Physik</a:t>
            </a:r>
            <a:r>
              <a:rPr lang="cs-CZ" sz="2400" b="1" dirty="0"/>
              <a:t>, Chemie, Biologie…; Psychologie, </a:t>
            </a:r>
            <a:r>
              <a:rPr lang="cs-CZ" sz="2400" b="1" dirty="0" err="1"/>
              <a:t>Soziologie</a:t>
            </a:r>
            <a:r>
              <a:rPr lang="cs-CZ" sz="2400" b="1" dirty="0"/>
              <a:t>, </a:t>
            </a:r>
            <a:r>
              <a:rPr lang="cs-CZ" sz="2400" b="1" dirty="0" err="1"/>
              <a:t>Philologie</a:t>
            </a:r>
            <a:r>
              <a:rPr lang="cs-CZ" sz="2400" b="1" dirty="0"/>
              <a:t>, </a:t>
            </a:r>
            <a:r>
              <a:rPr lang="cs-CZ" sz="2400" b="1" dirty="0" err="1"/>
              <a:t>Geschichte</a:t>
            </a:r>
            <a:r>
              <a:rPr lang="cs-CZ" sz="2400" b="1" dirty="0"/>
              <a:t>…</a:t>
            </a:r>
          </a:p>
          <a:p>
            <a:pPr eaLnBrk="1" hangingPunct="1">
              <a:lnSpc>
                <a:spcPct val="90000"/>
              </a:lnSpc>
            </a:pPr>
            <a:r>
              <a:rPr lang="cs-CZ" sz="2400" b="1" dirty="0" err="1" smtClean="0"/>
              <a:t>schriftlich</a:t>
            </a:r>
            <a:r>
              <a:rPr lang="cs-CZ" sz="2400" b="1" dirty="0"/>
              <a:t>: </a:t>
            </a:r>
            <a:r>
              <a:rPr lang="cs-CZ" sz="2400" b="1" dirty="0" err="1"/>
              <a:t>theoretische</a:t>
            </a:r>
            <a:r>
              <a:rPr lang="cs-CZ" sz="2400" b="1" dirty="0"/>
              <a:t> </a:t>
            </a:r>
            <a:r>
              <a:rPr lang="cs-CZ" sz="2400" b="1" dirty="0" err="1"/>
              <a:t>Fachaufsätze</a:t>
            </a:r>
            <a:r>
              <a:rPr lang="cs-CZ" sz="2400" b="1" dirty="0"/>
              <a:t>, </a:t>
            </a:r>
            <a:r>
              <a:rPr lang="cs-CZ" sz="2400" b="1" dirty="0" err="1"/>
              <a:t>wiss</a:t>
            </a:r>
            <a:r>
              <a:rPr lang="cs-CZ" sz="2400" b="1" dirty="0"/>
              <a:t>. </a:t>
            </a:r>
            <a:r>
              <a:rPr lang="cs-CZ" sz="2400" b="1" dirty="0" err="1"/>
              <a:t>Studien</a:t>
            </a:r>
            <a:r>
              <a:rPr lang="cs-CZ" sz="2400" b="1" dirty="0"/>
              <a:t> in   </a:t>
            </a:r>
          </a:p>
          <a:p>
            <a:pPr eaLnBrk="1" hangingPunct="1">
              <a:lnSpc>
                <a:spcPct val="90000"/>
              </a:lnSpc>
              <a:buNone/>
            </a:pPr>
            <a:r>
              <a:rPr lang="de-DE" sz="2400" b="1" dirty="0"/>
              <a:t> </a:t>
            </a:r>
            <a:r>
              <a:rPr lang="cs-CZ" sz="2400" b="1" dirty="0"/>
              <a:t>    </a:t>
            </a:r>
            <a:r>
              <a:rPr lang="cs-CZ" sz="2400" b="1" dirty="0" err="1"/>
              <a:t>Fachpublikationen</a:t>
            </a:r>
            <a:r>
              <a:rPr lang="cs-CZ" sz="2400" b="1" dirty="0"/>
              <a:t> (</a:t>
            </a:r>
            <a:r>
              <a:rPr lang="cs-CZ" sz="2400" b="1" dirty="0" err="1"/>
              <a:t>Fachzeitschriften</a:t>
            </a:r>
            <a:r>
              <a:rPr lang="cs-CZ" sz="2400" b="1" dirty="0"/>
              <a:t>),  </a:t>
            </a:r>
            <a:r>
              <a:rPr lang="cs-CZ" sz="2400" b="1" dirty="0" err="1"/>
              <a:t>Dissertationen</a:t>
            </a:r>
            <a:r>
              <a:rPr lang="cs-CZ" sz="2400" b="1" dirty="0"/>
              <a:t>, </a:t>
            </a:r>
            <a:r>
              <a:rPr lang="cs-CZ" sz="2400" b="1" dirty="0" err="1"/>
              <a:t>Habilschriften</a:t>
            </a:r>
            <a:r>
              <a:rPr lang="cs-CZ" sz="2400" b="1" dirty="0"/>
              <a:t>, </a:t>
            </a:r>
            <a:r>
              <a:rPr lang="cs-CZ" sz="2400" b="1" dirty="0" err="1"/>
              <a:t>wiss</a:t>
            </a:r>
            <a:r>
              <a:rPr lang="cs-CZ" sz="2400" b="1" dirty="0"/>
              <a:t>. </a:t>
            </a:r>
            <a:r>
              <a:rPr lang="cs-CZ" sz="2400" b="1" dirty="0" err="1"/>
              <a:t>Monographien</a:t>
            </a:r>
            <a:r>
              <a:rPr lang="cs-CZ" sz="2400" b="1" dirty="0"/>
              <a:t>;</a:t>
            </a:r>
          </a:p>
          <a:p>
            <a:pPr eaLnBrk="1" hangingPunct="1">
              <a:lnSpc>
                <a:spcPct val="90000"/>
              </a:lnSpc>
            </a:pPr>
            <a:r>
              <a:rPr lang="cs-CZ" sz="2400" b="1" dirty="0" err="1" smtClean="0"/>
              <a:t>mündlich</a:t>
            </a:r>
            <a:r>
              <a:rPr lang="cs-CZ" sz="2400" b="1" dirty="0"/>
              <a:t>: </a:t>
            </a:r>
            <a:r>
              <a:rPr lang="cs-CZ" sz="2400" b="1" dirty="0" err="1"/>
              <a:t>Fachreferate</a:t>
            </a:r>
            <a:r>
              <a:rPr lang="cs-CZ" sz="2400" b="1" dirty="0"/>
              <a:t> </a:t>
            </a:r>
            <a:r>
              <a:rPr lang="cs-CZ" sz="2400" b="1" dirty="0" err="1"/>
              <a:t>auf</a:t>
            </a:r>
            <a:r>
              <a:rPr lang="cs-CZ" sz="2400" b="1" dirty="0"/>
              <a:t> </a:t>
            </a:r>
            <a:r>
              <a:rPr lang="cs-CZ" sz="2400" b="1" dirty="0" err="1"/>
              <a:t>wissenschaftlichen</a:t>
            </a:r>
            <a:r>
              <a:rPr lang="cs-CZ" sz="2400" b="1" dirty="0"/>
              <a:t> </a:t>
            </a:r>
            <a:r>
              <a:rPr lang="cs-CZ" sz="2400" b="1" dirty="0" err="1"/>
              <a:t>Konferenzen</a:t>
            </a:r>
            <a:r>
              <a:rPr lang="cs-CZ" sz="2400" b="1" dirty="0"/>
              <a:t>, </a:t>
            </a:r>
            <a:r>
              <a:rPr lang="cs-CZ" sz="2400" b="1" dirty="0" err="1"/>
              <a:t>Tagungen</a:t>
            </a:r>
            <a:r>
              <a:rPr lang="cs-CZ" sz="2400" b="1" dirty="0"/>
              <a:t>, </a:t>
            </a:r>
            <a:r>
              <a:rPr lang="cs-CZ" sz="2400" b="1" dirty="0" err="1"/>
              <a:t>Kongressen</a:t>
            </a:r>
            <a:r>
              <a:rPr lang="cs-CZ" sz="2400" b="1" dirty="0"/>
              <a:t>…(</a:t>
            </a:r>
            <a:r>
              <a:rPr lang="cs-CZ" sz="2400" b="1" dirty="0" err="1"/>
              <a:t>Sammelb</a:t>
            </a:r>
            <a:r>
              <a:rPr lang="de-DE" sz="2400" b="1" dirty="0"/>
              <a:t>ä</a:t>
            </a:r>
            <a:r>
              <a:rPr lang="cs-CZ" sz="2400" b="1" dirty="0" err="1"/>
              <a:t>nde</a:t>
            </a:r>
            <a:r>
              <a:rPr lang="cs-CZ" sz="2400" b="1" dirty="0"/>
              <a:t>), </a:t>
            </a:r>
            <a:r>
              <a:rPr lang="cs-CZ" sz="2400" b="1" dirty="0" err="1" smtClean="0"/>
              <a:t>Diskussionsbeiträge</a:t>
            </a:r>
            <a:endParaRPr lang="cs-CZ" sz="2400" b="1" dirty="0"/>
          </a:p>
          <a:p>
            <a:pPr eaLnBrk="1" hangingPunct="1"/>
            <a:endParaRPr lang="de-DE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424938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b="1" dirty="0" smtClean="0"/>
              <a:t>Richtungen der Fachkommunikation</a:t>
            </a:r>
            <a:endParaRPr lang="cs-CZ" b="1" dirty="0" smtClean="0"/>
          </a:p>
        </p:txBody>
      </p:sp>
      <p:sp>
        <p:nvSpPr>
          <p:cNvPr id="16386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z="3000" b="1" dirty="0" err="1" smtClean="0"/>
              <a:t>praktischer</a:t>
            </a:r>
            <a:r>
              <a:rPr lang="cs-CZ" sz="3000" b="1" dirty="0" smtClean="0"/>
              <a:t> </a:t>
            </a:r>
            <a:r>
              <a:rPr lang="cs-CZ" sz="3000" b="1" dirty="0" err="1" smtClean="0"/>
              <a:t>Fachstil</a:t>
            </a:r>
            <a:r>
              <a:rPr lang="cs-CZ" sz="3000" b="1" dirty="0" smtClean="0"/>
              <a:t>: </a:t>
            </a:r>
            <a:r>
              <a:rPr lang="cs-CZ" sz="3000" b="1" dirty="0" err="1" smtClean="0"/>
              <a:t>Wirtschaft</a:t>
            </a:r>
            <a:r>
              <a:rPr lang="cs-CZ" sz="3000" b="1" dirty="0" smtClean="0"/>
              <a:t>, </a:t>
            </a:r>
            <a:r>
              <a:rPr lang="cs-CZ" sz="3000" b="1" dirty="0" err="1" smtClean="0"/>
              <a:t>Justiz</a:t>
            </a:r>
            <a:r>
              <a:rPr lang="cs-CZ" sz="3000" b="1" dirty="0" smtClean="0"/>
              <a:t>, Technik…</a:t>
            </a:r>
          </a:p>
          <a:p>
            <a:pPr eaLnBrk="1" hangingPunct="1"/>
            <a:r>
              <a:rPr lang="cs-CZ" sz="3000" b="1" dirty="0" err="1" smtClean="0"/>
              <a:t>populärwissenschaftlicher</a:t>
            </a:r>
            <a:r>
              <a:rPr lang="cs-CZ" sz="3000" b="1" dirty="0" smtClean="0"/>
              <a:t> </a:t>
            </a:r>
            <a:r>
              <a:rPr lang="cs-CZ" sz="3000" b="1" dirty="0" err="1" smtClean="0"/>
              <a:t>Stil</a:t>
            </a:r>
            <a:r>
              <a:rPr lang="cs-CZ" sz="3000" b="1" dirty="0" smtClean="0"/>
              <a:t>: </a:t>
            </a:r>
            <a:endParaRPr lang="de-DE" sz="3000" b="1" dirty="0" smtClean="0"/>
          </a:p>
          <a:p>
            <a:pPr eaLnBrk="1" hangingPunct="1">
              <a:buFont typeface="Arial" charset="0"/>
              <a:buNone/>
            </a:pPr>
            <a:r>
              <a:rPr lang="de-DE" sz="3000" b="1" dirty="0" smtClean="0"/>
              <a:t>    Le</a:t>
            </a:r>
            <a:r>
              <a:rPr lang="cs-CZ" sz="3000" b="1" dirty="0" err="1" smtClean="0"/>
              <a:t>hrbücher</a:t>
            </a:r>
            <a:r>
              <a:rPr lang="cs-CZ" sz="3000" b="1" dirty="0" smtClean="0"/>
              <a:t>, </a:t>
            </a:r>
            <a:r>
              <a:rPr lang="cs-CZ" sz="3000" b="1" dirty="0" err="1" smtClean="0"/>
              <a:t>Rezensionen</a:t>
            </a:r>
            <a:r>
              <a:rPr lang="cs-CZ" sz="3000" b="1" dirty="0" smtClean="0"/>
              <a:t>, </a:t>
            </a:r>
            <a:r>
              <a:rPr lang="cs-CZ" sz="3000" b="1" dirty="0" err="1" smtClean="0"/>
              <a:t>publizistische</a:t>
            </a:r>
            <a:r>
              <a:rPr lang="cs-CZ" sz="3000" b="1" dirty="0" smtClean="0"/>
              <a:t> </a:t>
            </a:r>
            <a:r>
              <a:rPr lang="cs-CZ" sz="3000" b="1" dirty="0" err="1" smtClean="0"/>
              <a:t>Artikel</a:t>
            </a:r>
            <a:r>
              <a:rPr lang="cs-CZ" sz="3000" b="1" dirty="0" smtClean="0"/>
              <a:t>…</a:t>
            </a:r>
          </a:p>
          <a:p>
            <a:pPr eaLnBrk="1" hangingPunct="1"/>
            <a:r>
              <a:rPr lang="cs-CZ" sz="3000" b="1" dirty="0" err="1" smtClean="0"/>
              <a:t>essayistischer</a:t>
            </a:r>
            <a:r>
              <a:rPr lang="cs-CZ" sz="3000" b="1" dirty="0" smtClean="0"/>
              <a:t> </a:t>
            </a:r>
            <a:r>
              <a:rPr lang="cs-CZ" sz="3000" b="1" dirty="0" err="1" smtClean="0"/>
              <a:t>Stil</a:t>
            </a:r>
            <a:r>
              <a:rPr lang="cs-CZ" sz="3000" b="1" dirty="0" smtClean="0"/>
              <a:t>: </a:t>
            </a:r>
            <a:r>
              <a:rPr lang="cs-CZ" sz="3000" b="1" dirty="0" err="1" smtClean="0"/>
              <a:t>populärwissenschaftliche</a:t>
            </a:r>
            <a:r>
              <a:rPr lang="cs-CZ" sz="3000" b="1" dirty="0" smtClean="0"/>
              <a:t> </a:t>
            </a:r>
            <a:r>
              <a:rPr lang="cs-CZ" sz="3000" b="1" dirty="0" err="1" smtClean="0"/>
              <a:t>Aufsätze</a:t>
            </a:r>
            <a:r>
              <a:rPr lang="cs-CZ" sz="3000" b="1" dirty="0" smtClean="0"/>
              <a:t> in den </a:t>
            </a:r>
            <a:r>
              <a:rPr lang="cs-CZ" sz="3000" b="1" dirty="0" err="1" smtClean="0"/>
              <a:t>Medien</a:t>
            </a:r>
            <a:r>
              <a:rPr lang="cs-CZ" sz="3000" b="1" dirty="0" smtClean="0"/>
              <a:t>, Interview </a:t>
            </a:r>
            <a:r>
              <a:rPr lang="cs-CZ" sz="3000" b="1" dirty="0" err="1" smtClean="0"/>
              <a:t>mit</a:t>
            </a:r>
            <a:r>
              <a:rPr lang="cs-CZ" sz="3000" b="1" dirty="0" smtClean="0"/>
              <a:t> </a:t>
            </a:r>
            <a:r>
              <a:rPr lang="cs-CZ" sz="3000" b="1" dirty="0" err="1" smtClean="0"/>
              <a:t>Experten...das</a:t>
            </a:r>
            <a:r>
              <a:rPr lang="cs-CZ" sz="3000" b="1" dirty="0" smtClean="0"/>
              <a:t> </a:t>
            </a:r>
            <a:r>
              <a:rPr lang="cs-CZ" sz="3000" b="1" dirty="0" err="1" smtClean="0"/>
              <a:t>Individuelle</a:t>
            </a:r>
            <a:r>
              <a:rPr lang="cs-CZ" sz="3000" b="1" dirty="0" smtClean="0"/>
              <a:t>, </a:t>
            </a:r>
            <a:r>
              <a:rPr lang="cs-CZ" sz="3000" b="1" dirty="0" err="1" smtClean="0"/>
              <a:t>belletristische</a:t>
            </a:r>
            <a:r>
              <a:rPr lang="cs-CZ" sz="3000" b="1" dirty="0" smtClean="0"/>
              <a:t> Z</a:t>
            </a:r>
            <a:r>
              <a:rPr lang="de-DE" sz="3000" b="1" dirty="0" smtClean="0"/>
              <a:t>ü</a:t>
            </a:r>
            <a:r>
              <a:rPr lang="cs-CZ" sz="3000" b="1" dirty="0" err="1" smtClean="0"/>
              <a:t>ge</a:t>
            </a:r>
            <a:r>
              <a:rPr lang="cs-CZ" sz="3000" b="1" dirty="0" smtClean="0"/>
              <a:t> (lit.-k</a:t>
            </a:r>
            <a:r>
              <a:rPr lang="de-DE" sz="3000" b="1" dirty="0" smtClean="0"/>
              <a:t>ü</a:t>
            </a:r>
            <a:r>
              <a:rPr lang="cs-CZ" sz="3000" b="1" dirty="0" err="1" smtClean="0"/>
              <a:t>nstlerische</a:t>
            </a:r>
            <a:r>
              <a:rPr lang="cs-CZ" sz="3000" b="1" dirty="0" smtClean="0"/>
              <a:t> </a:t>
            </a:r>
            <a:r>
              <a:rPr lang="cs-CZ" sz="3000" b="1" dirty="0" err="1" smtClean="0"/>
              <a:t>Mittel</a:t>
            </a:r>
            <a:r>
              <a:rPr lang="cs-CZ" sz="3000" b="1" dirty="0" smtClean="0"/>
              <a:t> - </a:t>
            </a:r>
            <a:r>
              <a:rPr lang="cs-CZ" sz="3000" b="1" dirty="0" err="1" smtClean="0"/>
              <a:t>Metapher</a:t>
            </a:r>
            <a:r>
              <a:rPr lang="cs-CZ" sz="3000" b="1" dirty="0" smtClean="0"/>
              <a:t>, </a:t>
            </a:r>
            <a:r>
              <a:rPr lang="cs-CZ" sz="3000" b="1" dirty="0" err="1" smtClean="0"/>
              <a:t>rhetorische</a:t>
            </a:r>
            <a:r>
              <a:rPr lang="cs-CZ" sz="3000" b="1" dirty="0" smtClean="0"/>
              <a:t> </a:t>
            </a:r>
            <a:r>
              <a:rPr lang="cs-CZ" sz="3000" b="1" dirty="0" err="1" smtClean="0"/>
              <a:t>Frage</a:t>
            </a:r>
            <a:r>
              <a:rPr lang="cs-CZ" sz="3000" b="1" dirty="0" smtClean="0"/>
              <a:t>...)</a:t>
            </a:r>
          </a:p>
          <a:p>
            <a:pPr eaLnBrk="1" hangingPunct="1"/>
            <a:endParaRPr lang="cs-CZ" sz="30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3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3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3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3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3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3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63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63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6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/>
              <a:t>Gliederung der Fachsprachen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b="1" dirty="0" err="1">
                <a:solidFill>
                  <a:srgbClr val="FF0000"/>
                </a:solidFill>
              </a:rPr>
              <a:t>horizontale</a:t>
            </a:r>
            <a:r>
              <a:rPr lang="cs-CZ" b="1" dirty="0">
                <a:solidFill>
                  <a:srgbClr val="FF0000"/>
                </a:solidFill>
              </a:rPr>
              <a:t> </a:t>
            </a:r>
            <a:r>
              <a:rPr lang="cs-CZ" b="1" dirty="0" err="1">
                <a:solidFill>
                  <a:srgbClr val="FF0000"/>
                </a:solidFill>
              </a:rPr>
              <a:t>Gliederung</a:t>
            </a:r>
            <a:r>
              <a:rPr lang="cs-CZ" b="1" dirty="0"/>
              <a:t>:  </a:t>
            </a:r>
            <a:r>
              <a:rPr lang="cs-CZ" b="1" dirty="0" err="1"/>
              <a:t>Fachgebiete</a:t>
            </a:r>
            <a:r>
              <a:rPr lang="cs-CZ" b="1" dirty="0"/>
              <a:t>: </a:t>
            </a:r>
            <a:endParaRPr lang="de-DE" b="1" dirty="0"/>
          </a:p>
          <a:p>
            <a:pPr eaLnBrk="1" hangingPunct="1"/>
            <a:r>
              <a:rPr lang="cs-CZ" b="1" dirty="0" err="1"/>
              <a:t>Fachsprache</a:t>
            </a:r>
            <a:r>
              <a:rPr lang="cs-CZ" b="1" dirty="0"/>
              <a:t> </a:t>
            </a:r>
            <a:r>
              <a:rPr lang="cs-CZ" b="1" dirty="0" err="1"/>
              <a:t>Mathematik</a:t>
            </a:r>
            <a:endParaRPr lang="de-DE" b="1" dirty="0"/>
          </a:p>
          <a:p>
            <a:pPr eaLnBrk="1" hangingPunct="1"/>
            <a:r>
              <a:rPr lang="cs-CZ" b="1" dirty="0" err="1"/>
              <a:t>Medizin</a:t>
            </a:r>
            <a:endParaRPr lang="de-DE" b="1" dirty="0"/>
          </a:p>
          <a:p>
            <a:pPr eaLnBrk="1" hangingPunct="1"/>
            <a:r>
              <a:rPr lang="cs-CZ" b="1" dirty="0" err="1"/>
              <a:t>Elektrotechni</a:t>
            </a:r>
            <a:r>
              <a:rPr lang="de-DE" b="1" dirty="0"/>
              <a:t>k</a:t>
            </a:r>
          </a:p>
          <a:p>
            <a:pPr eaLnBrk="1" hangingPunct="1"/>
            <a:r>
              <a:rPr lang="de-DE" b="1" dirty="0"/>
              <a:t>Linguistik</a:t>
            </a:r>
          </a:p>
          <a:p>
            <a:pPr eaLnBrk="1" hangingPunct="1"/>
            <a:r>
              <a:rPr lang="de-DE" b="1" dirty="0"/>
              <a:t>Psychologie, Soziologie, Philosophie</a:t>
            </a:r>
          </a:p>
          <a:p>
            <a:pPr eaLnBrk="1" hangingPunct="1"/>
            <a:r>
              <a:rPr lang="cs-CZ" b="1" dirty="0" err="1">
                <a:solidFill>
                  <a:srgbClr val="00B050"/>
                </a:solidFill>
              </a:rPr>
              <a:t>Zahl</a:t>
            </a:r>
            <a:r>
              <a:rPr lang="cs-CZ" b="1" dirty="0">
                <a:solidFill>
                  <a:srgbClr val="00B050"/>
                </a:solidFill>
              </a:rPr>
              <a:t> der </a:t>
            </a:r>
            <a:r>
              <a:rPr lang="cs-CZ" b="1" dirty="0" err="1">
                <a:solidFill>
                  <a:srgbClr val="00B050"/>
                </a:solidFill>
              </a:rPr>
              <a:t>Fachsprachen</a:t>
            </a:r>
            <a:r>
              <a:rPr lang="cs-CZ" b="1" dirty="0">
                <a:solidFill>
                  <a:srgbClr val="00B050"/>
                </a:solidFill>
              </a:rPr>
              <a:t> </a:t>
            </a:r>
            <a:r>
              <a:rPr lang="cs-CZ" b="1" dirty="0" err="1">
                <a:solidFill>
                  <a:srgbClr val="00B050"/>
                </a:solidFill>
              </a:rPr>
              <a:t>entspricht</a:t>
            </a:r>
            <a:r>
              <a:rPr lang="cs-CZ" b="1" dirty="0">
                <a:solidFill>
                  <a:srgbClr val="00B050"/>
                </a:solidFill>
              </a:rPr>
              <a:t> der </a:t>
            </a:r>
            <a:r>
              <a:rPr lang="cs-CZ" b="1" dirty="0" err="1">
                <a:solidFill>
                  <a:srgbClr val="00B050"/>
                </a:solidFill>
              </a:rPr>
              <a:t>Zahl</a:t>
            </a:r>
            <a:r>
              <a:rPr lang="cs-CZ" b="1" dirty="0">
                <a:solidFill>
                  <a:srgbClr val="00B050"/>
                </a:solidFill>
              </a:rPr>
              <a:t> der </a:t>
            </a:r>
            <a:r>
              <a:rPr lang="cs-CZ" b="1" dirty="0" err="1">
                <a:solidFill>
                  <a:srgbClr val="00B050"/>
                </a:solidFill>
              </a:rPr>
              <a:t>Fächer</a:t>
            </a:r>
            <a:endParaRPr lang="cs-CZ" b="1" dirty="0">
              <a:solidFill>
                <a:srgbClr val="00B050"/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546690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 smtClean="0"/>
              <a:t>Gliederung der Fachsprachen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b="1" dirty="0"/>
              <a:t> </a:t>
            </a:r>
            <a:r>
              <a:rPr lang="cs-CZ" b="1" dirty="0" err="1">
                <a:solidFill>
                  <a:srgbClr val="FF0000"/>
                </a:solidFill>
              </a:rPr>
              <a:t>vertikale</a:t>
            </a:r>
            <a:r>
              <a:rPr lang="cs-CZ" b="1" dirty="0">
                <a:solidFill>
                  <a:srgbClr val="FF0000"/>
                </a:solidFill>
              </a:rPr>
              <a:t> </a:t>
            </a:r>
            <a:r>
              <a:rPr lang="cs-CZ" b="1" dirty="0" err="1">
                <a:solidFill>
                  <a:srgbClr val="FF0000"/>
                </a:solidFill>
              </a:rPr>
              <a:t>Gliederung</a:t>
            </a:r>
            <a:r>
              <a:rPr lang="cs-CZ" b="1" dirty="0"/>
              <a:t>: </a:t>
            </a:r>
            <a:endParaRPr lang="de-DE" b="1" dirty="0"/>
          </a:p>
          <a:p>
            <a:pPr eaLnBrk="1" hangingPunct="1"/>
            <a:r>
              <a:rPr lang="cs-CZ" b="1" dirty="0" err="1"/>
              <a:t>Sprache</a:t>
            </a:r>
            <a:r>
              <a:rPr lang="cs-CZ" b="1" dirty="0"/>
              <a:t> der </a:t>
            </a:r>
            <a:r>
              <a:rPr lang="cs-CZ" b="1" dirty="0" err="1"/>
              <a:t>theoretischen</a:t>
            </a:r>
            <a:r>
              <a:rPr lang="cs-CZ" b="1" dirty="0"/>
              <a:t> </a:t>
            </a:r>
            <a:r>
              <a:rPr lang="cs-CZ" b="1" dirty="0" err="1"/>
              <a:t>Grundlagewissenschaften</a:t>
            </a:r>
            <a:endParaRPr lang="de-DE" b="1" dirty="0"/>
          </a:p>
          <a:p>
            <a:pPr eaLnBrk="1" hangingPunct="1"/>
            <a:r>
              <a:rPr lang="cs-CZ" b="1" dirty="0" err="1"/>
              <a:t>Sprache</a:t>
            </a:r>
            <a:r>
              <a:rPr lang="cs-CZ" b="1" dirty="0"/>
              <a:t> der </a:t>
            </a:r>
            <a:r>
              <a:rPr lang="cs-CZ" b="1" dirty="0" err="1"/>
              <a:t>experimentellen</a:t>
            </a:r>
            <a:r>
              <a:rPr lang="cs-CZ" b="1" dirty="0"/>
              <a:t> </a:t>
            </a:r>
            <a:r>
              <a:rPr lang="cs-CZ" b="1" dirty="0" err="1"/>
              <a:t>Wissenschaften</a:t>
            </a:r>
            <a:r>
              <a:rPr lang="cs-CZ" b="1" dirty="0"/>
              <a:t> </a:t>
            </a:r>
            <a:endParaRPr lang="de-DE" b="1" dirty="0"/>
          </a:p>
          <a:p>
            <a:pPr eaLnBrk="1" hangingPunct="1"/>
            <a:r>
              <a:rPr lang="cs-CZ" b="1" dirty="0" err="1"/>
              <a:t>Sprache</a:t>
            </a:r>
            <a:r>
              <a:rPr lang="cs-CZ" b="1" dirty="0"/>
              <a:t> der </a:t>
            </a:r>
            <a:r>
              <a:rPr lang="cs-CZ" b="1" dirty="0" err="1"/>
              <a:t>angewandten</a:t>
            </a:r>
            <a:r>
              <a:rPr lang="cs-CZ" b="1" dirty="0"/>
              <a:t> </a:t>
            </a:r>
            <a:r>
              <a:rPr lang="cs-CZ" b="1" dirty="0" err="1"/>
              <a:t>Wissenschaften</a:t>
            </a:r>
            <a:r>
              <a:rPr lang="cs-CZ" b="1" dirty="0"/>
              <a:t> </a:t>
            </a:r>
            <a:r>
              <a:rPr lang="cs-CZ" b="1" dirty="0" err="1"/>
              <a:t>und</a:t>
            </a:r>
            <a:r>
              <a:rPr lang="cs-CZ" b="1" dirty="0"/>
              <a:t> der Technik</a:t>
            </a:r>
            <a:endParaRPr lang="de-DE" b="1" dirty="0"/>
          </a:p>
          <a:p>
            <a:pPr eaLnBrk="1" hangingPunct="1"/>
            <a:r>
              <a:rPr lang="cs-CZ" b="1" dirty="0" err="1"/>
              <a:t>Sprache</a:t>
            </a:r>
            <a:r>
              <a:rPr lang="cs-CZ" b="1" dirty="0"/>
              <a:t> der </a:t>
            </a:r>
            <a:r>
              <a:rPr lang="cs-CZ" b="1" dirty="0" err="1"/>
              <a:t>materiellen</a:t>
            </a:r>
            <a:r>
              <a:rPr lang="cs-CZ" b="1" dirty="0"/>
              <a:t> </a:t>
            </a:r>
            <a:r>
              <a:rPr lang="cs-CZ" b="1" dirty="0" err="1"/>
              <a:t>Produktio</a:t>
            </a:r>
            <a:r>
              <a:rPr lang="de-DE" b="1" dirty="0"/>
              <a:t>n</a:t>
            </a:r>
          </a:p>
          <a:p>
            <a:pPr eaLnBrk="1" hangingPunct="1"/>
            <a:r>
              <a:rPr lang="cs-CZ" b="1" dirty="0" err="1"/>
              <a:t>Populär</a:t>
            </a:r>
            <a:r>
              <a:rPr lang="de-DE" b="1" dirty="0"/>
              <a:t>wiss. Stil</a:t>
            </a:r>
            <a:endParaRPr lang="cs-CZ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579406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 dirty="0" err="1" smtClean="0"/>
              <a:t>Hauptmerkmale</a:t>
            </a:r>
            <a:r>
              <a:rPr lang="de-DE" b="1" dirty="0"/>
              <a:t> </a:t>
            </a:r>
            <a:r>
              <a:rPr lang="de-DE" b="1" dirty="0" smtClean="0"/>
              <a:t>(</a:t>
            </a:r>
            <a:r>
              <a:rPr lang="cs-CZ" b="1" dirty="0" smtClean="0"/>
              <a:t>St</a:t>
            </a:r>
            <a:r>
              <a:rPr lang="de-DE" b="1" dirty="0" err="1" smtClean="0"/>
              <a:t>ilzüge</a:t>
            </a:r>
            <a:r>
              <a:rPr lang="de-DE" dirty="0" smtClean="0"/>
              <a:t>) </a:t>
            </a:r>
            <a:r>
              <a:rPr lang="de-DE" b="1" dirty="0" smtClean="0"/>
              <a:t>und Stilelemente</a:t>
            </a:r>
            <a:endParaRPr lang="cs-CZ" b="1" dirty="0" smtClean="0"/>
          </a:p>
        </p:txBody>
      </p:sp>
      <p:sp>
        <p:nvSpPr>
          <p:cNvPr id="17410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sz="2800" b="1" dirty="0" smtClean="0"/>
              <a:t> </a:t>
            </a:r>
            <a:r>
              <a:rPr lang="cs-CZ" sz="2800" b="1" dirty="0" err="1" smtClean="0">
                <a:solidFill>
                  <a:srgbClr val="FF0000"/>
                </a:solidFill>
              </a:rPr>
              <a:t>öffentlicher</a:t>
            </a:r>
            <a:r>
              <a:rPr lang="cs-CZ" sz="2800" b="1" dirty="0" smtClean="0">
                <a:solidFill>
                  <a:srgbClr val="FF0000"/>
                </a:solidFill>
              </a:rPr>
              <a:t> Charakter </a:t>
            </a:r>
            <a:r>
              <a:rPr lang="cs-CZ" sz="2800" b="1" dirty="0" smtClean="0"/>
              <a:t>– </a:t>
            </a:r>
            <a:r>
              <a:rPr lang="cs-CZ" sz="2800" b="1" dirty="0" err="1" smtClean="0"/>
              <a:t>neutraler</a:t>
            </a:r>
            <a:r>
              <a:rPr lang="cs-CZ" sz="2800" b="1" dirty="0" smtClean="0"/>
              <a:t> </a:t>
            </a:r>
            <a:r>
              <a:rPr lang="cs-CZ" sz="2800" b="1" dirty="0" err="1" smtClean="0"/>
              <a:t>Stil</a:t>
            </a:r>
            <a:r>
              <a:rPr lang="de-DE" sz="2800" b="1" dirty="0" smtClean="0"/>
              <a:t>:</a:t>
            </a:r>
            <a:r>
              <a:rPr lang="cs-CZ" sz="2800" b="1" dirty="0" smtClean="0"/>
              <a:t> 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cs-CZ" sz="2800" b="1" dirty="0" smtClean="0"/>
              <a:t>    Standard- (</a:t>
            </a:r>
            <a:r>
              <a:rPr lang="cs-CZ" sz="2800" b="1" dirty="0" err="1" smtClean="0"/>
              <a:t>Schrift</a:t>
            </a:r>
            <a:r>
              <a:rPr lang="cs-CZ" sz="2800" b="1" dirty="0" smtClean="0"/>
              <a:t>)</a:t>
            </a:r>
            <a:r>
              <a:rPr lang="cs-CZ" sz="2800" b="1" dirty="0" err="1" smtClean="0"/>
              <a:t>sprache</a:t>
            </a:r>
            <a:r>
              <a:rPr lang="cs-CZ" sz="2800" b="1" dirty="0" smtClean="0"/>
              <a:t>, ohne </a:t>
            </a:r>
            <a:r>
              <a:rPr lang="cs-CZ" sz="2800" b="1" dirty="0" err="1" smtClean="0"/>
              <a:t>umg</a:t>
            </a:r>
            <a:r>
              <a:rPr lang="cs-CZ" sz="2800" b="1" dirty="0" smtClean="0"/>
              <a:t>. </a:t>
            </a:r>
            <a:r>
              <a:rPr lang="cs-CZ" sz="2800" b="1" dirty="0" err="1" smtClean="0"/>
              <a:t>Stilelemente</a:t>
            </a:r>
            <a:r>
              <a:rPr lang="cs-CZ" sz="2800" b="1" dirty="0" smtClean="0"/>
              <a:t>,  </a:t>
            </a:r>
            <a:r>
              <a:rPr lang="de-DE" sz="2800" b="1" dirty="0" smtClean="0"/>
              <a:t>ohne</a:t>
            </a:r>
            <a:r>
              <a:rPr lang="cs-CZ" sz="2800" b="1" dirty="0" smtClean="0"/>
              <a:t>  </a:t>
            </a:r>
            <a:r>
              <a:rPr lang="cs-CZ" sz="2800" b="1" dirty="0" err="1" smtClean="0"/>
              <a:t>Emotionalität</a:t>
            </a:r>
            <a:r>
              <a:rPr lang="cs-CZ" sz="2800" b="1" dirty="0" smtClean="0"/>
              <a:t> </a:t>
            </a:r>
            <a:r>
              <a:rPr lang="cs-CZ" sz="2800" b="1" dirty="0" err="1" smtClean="0"/>
              <a:t>und</a:t>
            </a:r>
            <a:r>
              <a:rPr lang="cs-CZ" sz="2800" b="1" dirty="0" smtClean="0"/>
              <a:t> </a:t>
            </a:r>
            <a:r>
              <a:rPr lang="cs-CZ" sz="2800" b="1" dirty="0" err="1" smtClean="0"/>
              <a:t>Expressivität</a:t>
            </a:r>
            <a:r>
              <a:rPr lang="cs-CZ" sz="2800" b="1" dirty="0" smtClean="0"/>
              <a:t> (</a:t>
            </a:r>
            <a:r>
              <a:rPr lang="cs-CZ" sz="2800" b="1" dirty="0" err="1" smtClean="0"/>
              <a:t>keine</a:t>
            </a:r>
            <a:r>
              <a:rPr lang="cs-CZ" sz="2800" b="1" dirty="0" smtClean="0"/>
              <a:t> </a:t>
            </a:r>
            <a:r>
              <a:rPr lang="cs-CZ" sz="2800" b="1" dirty="0" err="1" smtClean="0"/>
              <a:t>Vertraulichkeit</a:t>
            </a:r>
            <a:r>
              <a:rPr lang="cs-CZ" sz="2800" b="1" dirty="0" smtClean="0"/>
              <a:t>, </a:t>
            </a:r>
            <a:r>
              <a:rPr lang="cs-CZ" sz="2800" b="1" dirty="0" err="1" smtClean="0"/>
              <a:t>keine</a:t>
            </a:r>
            <a:r>
              <a:rPr lang="cs-CZ" sz="2800" b="1" dirty="0" smtClean="0"/>
              <a:t> Hyperbolik...)</a:t>
            </a:r>
          </a:p>
          <a:p>
            <a:pPr eaLnBrk="1" hangingPunct="1">
              <a:lnSpc>
                <a:spcPct val="80000"/>
              </a:lnSpc>
            </a:pPr>
            <a:r>
              <a:rPr lang="cs-CZ" sz="2800" b="1" dirty="0" err="1" smtClean="0">
                <a:solidFill>
                  <a:srgbClr val="FF0000"/>
                </a:solidFill>
              </a:rPr>
              <a:t>Klarheit</a:t>
            </a:r>
            <a:r>
              <a:rPr lang="cs-CZ" sz="2800" b="1" dirty="0" smtClean="0">
                <a:solidFill>
                  <a:srgbClr val="FF0000"/>
                </a:solidFill>
              </a:rPr>
              <a:t>, Logik, </a:t>
            </a:r>
            <a:r>
              <a:rPr lang="cs-CZ" sz="2800" b="1" dirty="0" err="1" smtClean="0">
                <a:solidFill>
                  <a:srgbClr val="FF0000"/>
                </a:solidFill>
              </a:rPr>
              <a:t>Genauigkeit</a:t>
            </a:r>
            <a:r>
              <a:rPr lang="cs-CZ" sz="2800" b="1" dirty="0" smtClean="0">
                <a:solidFill>
                  <a:srgbClr val="FF0000"/>
                </a:solidFill>
              </a:rPr>
              <a:t> – </a:t>
            </a:r>
            <a:r>
              <a:rPr lang="cs-CZ" sz="2800" b="1" dirty="0" err="1" smtClean="0"/>
              <a:t>logische</a:t>
            </a:r>
            <a:r>
              <a:rPr lang="cs-CZ" sz="2800" b="1" dirty="0" smtClean="0"/>
              <a:t> </a:t>
            </a:r>
            <a:r>
              <a:rPr lang="de-DE" sz="2800" b="1" dirty="0" smtClean="0"/>
              <a:t> </a:t>
            </a:r>
            <a:r>
              <a:rPr lang="cs-CZ" sz="2800" b="1" dirty="0" err="1" smtClean="0"/>
              <a:t>Gedankenführung</a:t>
            </a:r>
            <a:r>
              <a:rPr lang="de-DE" sz="2800" b="1" dirty="0" smtClean="0"/>
              <a:t> –</a:t>
            </a:r>
          </a:p>
          <a:p>
            <a:pPr eaLnBrk="1" hangingPunct="1">
              <a:lnSpc>
                <a:spcPct val="80000"/>
              </a:lnSpc>
            </a:pPr>
            <a:r>
              <a:rPr lang="de-DE" sz="2800" b="1" dirty="0" smtClean="0"/>
              <a:t>Syntax: </a:t>
            </a:r>
            <a:r>
              <a:rPr lang="cs-CZ" sz="2800" b="1" dirty="0" err="1" smtClean="0"/>
              <a:t>lückenloser</a:t>
            </a:r>
            <a:r>
              <a:rPr lang="cs-CZ" sz="2800" b="1" dirty="0" smtClean="0"/>
              <a:t> </a:t>
            </a:r>
            <a:r>
              <a:rPr lang="cs-CZ" sz="2800" b="1" dirty="0" err="1" smtClean="0"/>
              <a:t>Satzbau</a:t>
            </a:r>
            <a:r>
              <a:rPr lang="cs-CZ" sz="2800" b="1" dirty="0" smtClean="0"/>
              <a:t>, </a:t>
            </a:r>
            <a:r>
              <a:rPr lang="cs-CZ" sz="2800" b="1" dirty="0" err="1" smtClean="0"/>
              <a:t>Thema-Rhema-Gliederung</a:t>
            </a:r>
            <a:r>
              <a:rPr lang="cs-CZ" sz="2800" b="1" dirty="0" smtClean="0"/>
              <a:t>, </a:t>
            </a:r>
            <a:r>
              <a:rPr lang="cs-CZ" sz="2800" b="1" dirty="0" err="1" smtClean="0"/>
              <a:t>Kausalität</a:t>
            </a:r>
            <a:r>
              <a:rPr lang="cs-CZ" sz="2800" b="1" dirty="0" smtClean="0"/>
              <a:t> - </a:t>
            </a:r>
            <a:r>
              <a:rPr lang="cs-CZ" sz="2800" b="1" i="1" dirty="0" err="1" smtClean="0"/>
              <a:t>weil</a:t>
            </a:r>
            <a:r>
              <a:rPr lang="cs-CZ" sz="2800" b="1" i="1" dirty="0" smtClean="0"/>
              <a:t>, da, </a:t>
            </a:r>
            <a:r>
              <a:rPr lang="cs-CZ" sz="2800" b="1" i="1" dirty="0" err="1" smtClean="0"/>
              <a:t>denn</a:t>
            </a:r>
            <a:r>
              <a:rPr lang="cs-CZ" sz="2800" b="1" dirty="0" smtClean="0"/>
              <a:t>, </a:t>
            </a:r>
            <a:r>
              <a:rPr lang="cs-CZ" sz="2800" b="1" dirty="0" err="1" smtClean="0"/>
              <a:t>Finalität</a:t>
            </a:r>
            <a:r>
              <a:rPr lang="cs-CZ" sz="2800" b="1" dirty="0" smtClean="0"/>
              <a:t> - </a:t>
            </a:r>
            <a:r>
              <a:rPr lang="cs-CZ" sz="2800" b="1" i="1" dirty="0" err="1" smtClean="0"/>
              <a:t>damit</a:t>
            </a:r>
            <a:r>
              <a:rPr lang="cs-CZ" sz="2800" b="1" dirty="0" smtClean="0"/>
              <a:t>, IK </a:t>
            </a:r>
            <a:r>
              <a:rPr lang="cs-CZ" sz="2800" b="1" i="1" dirty="0" smtClean="0"/>
              <a:t>um ...</a:t>
            </a:r>
            <a:r>
              <a:rPr lang="cs-CZ" sz="2800" b="1" i="1" dirty="0" err="1" smtClean="0"/>
              <a:t>zu</a:t>
            </a:r>
            <a:r>
              <a:rPr lang="cs-CZ" sz="2800" b="1" dirty="0" smtClean="0"/>
              <a:t>)</a:t>
            </a:r>
          </a:p>
          <a:p>
            <a:pPr eaLnBrk="1" hangingPunct="1">
              <a:lnSpc>
                <a:spcPct val="80000"/>
              </a:lnSpc>
            </a:pPr>
            <a:r>
              <a:rPr lang="cs-CZ" sz="2800" b="1" dirty="0" smtClean="0"/>
              <a:t> </a:t>
            </a:r>
            <a:r>
              <a:rPr lang="de-DE" sz="2800" b="1" dirty="0" smtClean="0"/>
              <a:t>Lexik: </a:t>
            </a:r>
            <a:r>
              <a:rPr lang="cs-CZ" sz="2800" b="1" dirty="0" err="1" smtClean="0"/>
              <a:t>Fachbegriffe</a:t>
            </a:r>
            <a:r>
              <a:rPr lang="cs-CZ" sz="2800" b="1" dirty="0" smtClean="0"/>
              <a:t> (</a:t>
            </a:r>
            <a:r>
              <a:rPr lang="cs-CZ" sz="2800" b="1" dirty="0" err="1" smtClean="0"/>
              <a:t>Termini</a:t>
            </a:r>
            <a:r>
              <a:rPr lang="cs-CZ" sz="2800" b="1" dirty="0" smtClean="0"/>
              <a:t>)</a:t>
            </a:r>
            <a:r>
              <a:rPr lang="de-DE" sz="2800" b="1" dirty="0" smtClean="0"/>
              <a:t>: z.B.</a:t>
            </a:r>
            <a:r>
              <a:rPr lang="cs-CZ" sz="2800" b="1" dirty="0" smtClean="0"/>
              <a:t> </a:t>
            </a:r>
            <a:r>
              <a:rPr lang="cs-CZ" sz="2800" b="1" dirty="0" err="1" smtClean="0"/>
              <a:t>Linguistik</a:t>
            </a:r>
            <a:r>
              <a:rPr lang="cs-CZ" sz="2800" b="1" dirty="0" smtClean="0"/>
              <a:t> - </a:t>
            </a:r>
            <a:r>
              <a:rPr lang="cs-CZ" sz="2800" b="1" i="1" dirty="0" err="1" smtClean="0"/>
              <a:t>die</a:t>
            </a:r>
            <a:r>
              <a:rPr lang="cs-CZ" sz="2800" b="1" i="1" dirty="0" smtClean="0"/>
              <a:t> </a:t>
            </a:r>
            <a:r>
              <a:rPr lang="de-DE" sz="2800" b="1" i="1" dirty="0" smtClean="0"/>
              <a:t> </a:t>
            </a:r>
            <a:r>
              <a:rPr lang="cs-CZ" sz="2800" b="1" i="1" dirty="0" err="1" smtClean="0"/>
              <a:t>Flexion</a:t>
            </a:r>
            <a:r>
              <a:rPr lang="de-DE" sz="2800" b="1" i="1" dirty="0" smtClean="0"/>
              <a:t>, </a:t>
            </a:r>
            <a:r>
              <a:rPr lang="cs-CZ" sz="2800" b="1" dirty="0" err="1" smtClean="0"/>
              <a:t>Fremdw</a:t>
            </a:r>
            <a:r>
              <a:rPr lang="de-DE" sz="2800" b="1" dirty="0" smtClean="0"/>
              <a:t>ö</a:t>
            </a:r>
            <a:r>
              <a:rPr lang="cs-CZ" sz="2800" b="1" dirty="0" err="1" smtClean="0"/>
              <a:t>rter</a:t>
            </a:r>
            <a:r>
              <a:rPr lang="cs-CZ" sz="2800" b="1" dirty="0" smtClean="0"/>
              <a:t>, </a:t>
            </a:r>
            <a:r>
              <a:rPr lang="cs-CZ" sz="2800" b="1" dirty="0" err="1" smtClean="0"/>
              <a:t>Internationalismen</a:t>
            </a:r>
            <a:r>
              <a:rPr lang="cs-CZ" sz="2800" b="1" dirty="0" smtClean="0"/>
              <a:t> - </a:t>
            </a:r>
            <a:r>
              <a:rPr lang="cs-CZ" sz="2800" b="1" dirty="0" err="1" smtClean="0"/>
              <a:t>altgr</a:t>
            </a:r>
            <a:r>
              <a:rPr lang="cs-CZ" sz="2800" b="1" dirty="0" smtClean="0"/>
              <a:t>., lat., </a:t>
            </a:r>
            <a:r>
              <a:rPr lang="cs-CZ" sz="2800" b="1" dirty="0" err="1" smtClean="0"/>
              <a:t>eng</a:t>
            </a:r>
            <a:r>
              <a:rPr lang="de-DE" sz="2800" b="1" dirty="0" smtClean="0"/>
              <a:t>l., </a:t>
            </a:r>
            <a:r>
              <a:rPr lang="cs-CZ" sz="2800" b="1" dirty="0" err="1" smtClean="0"/>
              <a:t>ital</a:t>
            </a:r>
            <a:r>
              <a:rPr lang="cs-CZ" sz="2800" b="1" dirty="0" smtClean="0"/>
              <a:t>. (</a:t>
            </a:r>
            <a:r>
              <a:rPr lang="cs-CZ" sz="2800" b="1" dirty="0" err="1" smtClean="0"/>
              <a:t>Musikwiss</a:t>
            </a:r>
            <a:r>
              <a:rPr lang="cs-CZ" sz="2800" b="1" dirty="0" smtClean="0"/>
              <a:t>.)</a:t>
            </a:r>
          </a:p>
          <a:p>
            <a:pPr eaLnBrk="1" hangingPunct="1">
              <a:lnSpc>
                <a:spcPct val="80000"/>
              </a:lnSpc>
            </a:pPr>
            <a:endParaRPr lang="cs-CZ" sz="13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4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4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4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74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4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74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74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74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74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74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0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Nadpis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143000"/>
          </a:xfrm>
        </p:spPr>
        <p:txBody>
          <a:bodyPr/>
          <a:lstStyle/>
          <a:p>
            <a:pPr eaLnBrk="1" hangingPunct="1"/>
            <a:r>
              <a:rPr lang="de-DE" b="1" dirty="0" smtClean="0"/>
              <a:t>Hauptmerkmale </a:t>
            </a:r>
            <a:r>
              <a:rPr lang="de-DE" b="1" dirty="0"/>
              <a:t>(Stilzüge) und Stilelemente</a:t>
            </a:r>
            <a:endParaRPr lang="cs-CZ" b="1" dirty="0" smtClean="0"/>
          </a:p>
        </p:txBody>
      </p:sp>
      <p:sp>
        <p:nvSpPr>
          <p:cNvPr id="18434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z="2000" b="1" dirty="0" err="1" smtClean="0">
                <a:solidFill>
                  <a:srgbClr val="FF0000"/>
                </a:solidFill>
              </a:rPr>
              <a:t>Sachlichkeit</a:t>
            </a:r>
            <a:r>
              <a:rPr lang="cs-CZ" sz="2000" b="1" dirty="0" smtClean="0">
                <a:solidFill>
                  <a:srgbClr val="FF0000"/>
                </a:solidFill>
              </a:rPr>
              <a:t>, </a:t>
            </a:r>
            <a:r>
              <a:rPr lang="cs-CZ" sz="2000" b="1" dirty="0" err="1" smtClean="0">
                <a:solidFill>
                  <a:srgbClr val="FF0000"/>
                </a:solidFill>
              </a:rPr>
              <a:t>Begrifflichkeit</a:t>
            </a:r>
            <a:r>
              <a:rPr lang="cs-CZ" sz="2000" b="1" dirty="0" smtClean="0">
                <a:solidFill>
                  <a:srgbClr val="FF0000"/>
                </a:solidFill>
              </a:rPr>
              <a:t>, </a:t>
            </a:r>
            <a:r>
              <a:rPr lang="cs-CZ" sz="2000" b="1" dirty="0" err="1" smtClean="0">
                <a:solidFill>
                  <a:srgbClr val="FF0000"/>
                </a:solidFill>
              </a:rPr>
              <a:t>Fachlichkeit</a:t>
            </a:r>
            <a:r>
              <a:rPr lang="de-DE" sz="2000" b="1" dirty="0" smtClean="0">
                <a:solidFill>
                  <a:srgbClr val="FF0000"/>
                </a:solidFill>
              </a:rPr>
              <a:t>: </a:t>
            </a:r>
            <a:r>
              <a:rPr lang="cs-CZ" sz="2000" b="1" dirty="0" smtClean="0"/>
              <a:t>Fach- </a:t>
            </a:r>
            <a:r>
              <a:rPr lang="cs-CZ" sz="2000" b="1" dirty="0" err="1" smtClean="0"/>
              <a:t>und</a:t>
            </a:r>
            <a:r>
              <a:rPr lang="cs-CZ" sz="2000" b="1" dirty="0" smtClean="0"/>
              <a:t> </a:t>
            </a:r>
            <a:r>
              <a:rPr lang="cs-CZ" sz="2000" b="1" dirty="0" err="1" smtClean="0"/>
              <a:t>Fremdwörter</a:t>
            </a:r>
            <a:r>
              <a:rPr lang="cs-CZ" sz="2000" b="1" dirty="0" smtClean="0"/>
              <a:t>, </a:t>
            </a:r>
            <a:r>
              <a:rPr lang="cs-CZ" sz="2000" b="1" dirty="0" err="1" smtClean="0"/>
              <a:t>semantische</a:t>
            </a:r>
            <a:r>
              <a:rPr lang="cs-CZ" sz="2000" b="1" dirty="0" smtClean="0"/>
              <a:t> </a:t>
            </a:r>
            <a:r>
              <a:rPr lang="cs-CZ" sz="2000" b="1" dirty="0" err="1" smtClean="0"/>
              <a:t>Eindeutigkeit</a:t>
            </a:r>
            <a:r>
              <a:rPr lang="de-DE" sz="2000" b="1" dirty="0"/>
              <a:t> </a:t>
            </a:r>
            <a:r>
              <a:rPr lang="cs-CZ" sz="2000" b="1" dirty="0" smtClean="0"/>
              <a:t>(</a:t>
            </a:r>
            <a:r>
              <a:rPr lang="cs-CZ" sz="2000" b="1" dirty="0" err="1" smtClean="0"/>
              <a:t>Konnotationen</a:t>
            </a:r>
            <a:r>
              <a:rPr lang="cs-CZ" sz="2000" b="1" dirty="0" smtClean="0"/>
              <a:t>, </a:t>
            </a:r>
            <a:r>
              <a:rPr lang="cs-CZ" sz="2000" b="1" dirty="0" err="1" smtClean="0"/>
              <a:t>Expressivität</a:t>
            </a:r>
            <a:r>
              <a:rPr lang="cs-CZ" sz="2000" b="1" dirty="0" smtClean="0"/>
              <a:t> </a:t>
            </a:r>
            <a:r>
              <a:rPr lang="de-DE" sz="2000" b="1" dirty="0" smtClean="0"/>
              <a:t> </a:t>
            </a:r>
            <a:r>
              <a:rPr lang="cs-CZ" sz="2000" b="1" dirty="0" err="1" smtClean="0"/>
              <a:t>eingeschränkt</a:t>
            </a:r>
            <a:r>
              <a:rPr lang="cs-CZ" sz="2000" b="1" dirty="0" smtClean="0"/>
              <a:t>)</a:t>
            </a:r>
            <a:r>
              <a:rPr lang="de-DE" sz="2000" b="1" dirty="0" smtClean="0"/>
              <a:t>, z.B.</a:t>
            </a:r>
            <a:r>
              <a:rPr lang="de-DE" sz="2000" b="1" dirty="0"/>
              <a:t> </a:t>
            </a:r>
            <a:r>
              <a:rPr lang="cs-CZ" sz="2000" b="1" i="1" dirty="0" smtClean="0"/>
              <a:t>"</a:t>
            </a:r>
            <a:r>
              <a:rPr lang="cs-CZ" sz="2000" b="1" i="1" dirty="0" err="1" smtClean="0"/>
              <a:t>Revolution</a:t>
            </a:r>
            <a:r>
              <a:rPr lang="cs-CZ" sz="2000" b="1" i="1" dirty="0" smtClean="0"/>
              <a:t>" </a:t>
            </a:r>
            <a:r>
              <a:rPr lang="cs-CZ" sz="2000" b="1" dirty="0" smtClean="0"/>
              <a:t>- </a:t>
            </a:r>
            <a:r>
              <a:rPr lang="cs-CZ" sz="2000" b="1" dirty="0" err="1" smtClean="0"/>
              <a:t>neg</a:t>
            </a:r>
            <a:r>
              <a:rPr lang="cs-CZ" sz="2000" b="1" dirty="0" smtClean="0"/>
              <a:t>., </a:t>
            </a:r>
            <a:r>
              <a:rPr lang="cs-CZ" sz="2000" b="1" dirty="0" err="1" smtClean="0"/>
              <a:t>pos</a:t>
            </a:r>
            <a:r>
              <a:rPr lang="cs-CZ" sz="2000" b="1" dirty="0" smtClean="0"/>
              <a:t>. </a:t>
            </a:r>
            <a:r>
              <a:rPr lang="cs-CZ" sz="2000" b="1" dirty="0" err="1" smtClean="0"/>
              <a:t>Konnotationen</a:t>
            </a:r>
            <a:r>
              <a:rPr lang="de-DE" sz="2000" b="1" dirty="0" smtClean="0"/>
              <a:t> – genau definiert</a:t>
            </a:r>
            <a:r>
              <a:rPr lang="cs-CZ" sz="2000" b="1" dirty="0" smtClean="0"/>
              <a:t> </a:t>
            </a:r>
            <a:endParaRPr lang="de-DE" sz="2000" b="1" dirty="0" smtClean="0"/>
          </a:p>
          <a:p>
            <a:pPr eaLnBrk="1" hangingPunct="1"/>
            <a:r>
              <a:rPr lang="cs-CZ" sz="2000" b="1" dirty="0" err="1" smtClean="0">
                <a:solidFill>
                  <a:srgbClr val="FF0000"/>
                </a:solidFill>
              </a:rPr>
              <a:t>unpersönliche</a:t>
            </a:r>
            <a:r>
              <a:rPr lang="cs-CZ" sz="2000" b="1" dirty="0" smtClean="0">
                <a:solidFill>
                  <a:srgbClr val="FF0000"/>
                </a:solidFill>
              </a:rPr>
              <a:t> </a:t>
            </a:r>
            <a:r>
              <a:rPr lang="cs-CZ" sz="2000" b="1" dirty="0" err="1" smtClean="0">
                <a:solidFill>
                  <a:srgbClr val="FF0000"/>
                </a:solidFill>
              </a:rPr>
              <a:t>Ausdrucksweise</a:t>
            </a:r>
            <a:r>
              <a:rPr lang="cs-CZ" sz="2000" b="1" dirty="0" smtClean="0">
                <a:solidFill>
                  <a:srgbClr val="FF0000"/>
                </a:solidFill>
              </a:rPr>
              <a:t>, </a:t>
            </a:r>
            <a:r>
              <a:rPr lang="cs-CZ" sz="2000" b="1" dirty="0" err="1" smtClean="0">
                <a:solidFill>
                  <a:srgbClr val="FF0000"/>
                </a:solidFill>
              </a:rPr>
              <a:t>Objektivität</a:t>
            </a:r>
            <a:r>
              <a:rPr lang="cs-CZ" sz="2000" b="1" dirty="0" smtClean="0">
                <a:solidFill>
                  <a:srgbClr val="FF0000"/>
                </a:solidFill>
              </a:rPr>
              <a:t>:</a:t>
            </a:r>
            <a:r>
              <a:rPr lang="de-DE" sz="2000" b="1" dirty="0" smtClean="0">
                <a:solidFill>
                  <a:srgbClr val="FF0000"/>
                </a:solidFill>
              </a:rPr>
              <a:t> </a:t>
            </a:r>
            <a:r>
              <a:rPr lang="cs-CZ" sz="2000" b="1" i="1" dirty="0" smtClean="0"/>
              <a:t>man, es </a:t>
            </a:r>
            <a:r>
              <a:rPr lang="cs-CZ" sz="2000" b="1" i="1" dirty="0" err="1" smtClean="0"/>
              <a:t>ist</a:t>
            </a:r>
            <a:r>
              <a:rPr lang="cs-CZ" sz="2000" b="1" i="1" dirty="0" smtClean="0"/>
              <a:t> </a:t>
            </a:r>
            <a:r>
              <a:rPr lang="cs-CZ" sz="2000" b="1" i="1" dirty="0" err="1" smtClean="0"/>
              <a:t>anzunehmen</a:t>
            </a:r>
            <a:r>
              <a:rPr lang="cs-CZ" sz="2000" b="1" i="1" dirty="0" smtClean="0"/>
              <a:t>, nach</a:t>
            </a:r>
            <a:r>
              <a:rPr lang="de-DE" sz="2000" b="1" dirty="0"/>
              <a:t> </a:t>
            </a:r>
            <a:r>
              <a:rPr lang="cs-CZ" sz="2000" b="1" i="1" dirty="0" err="1" smtClean="0"/>
              <a:t>Meinung</a:t>
            </a:r>
            <a:r>
              <a:rPr lang="cs-CZ" sz="2000" b="1" i="1" dirty="0" smtClean="0"/>
              <a:t> des </a:t>
            </a:r>
            <a:r>
              <a:rPr lang="cs-CZ" sz="2000" b="1" i="1" dirty="0" err="1" smtClean="0"/>
              <a:t>Verfassers</a:t>
            </a:r>
            <a:r>
              <a:rPr lang="cs-CZ" sz="2000" b="1" i="1" dirty="0" smtClean="0"/>
              <a:t>, </a:t>
            </a:r>
            <a:r>
              <a:rPr lang="cs-CZ" sz="2000" b="1" i="1" dirty="0" err="1" smtClean="0"/>
              <a:t>meines</a:t>
            </a:r>
            <a:r>
              <a:rPr lang="cs-CZ" sz="2000" b="1" i="1" dirty="0" smtClean="0"/>
              <a:t>/</a:t>
            </a:r>
            <a:r>
              <a:rPr lang="cs-CZ" sz="2000" b="1" i="1" dirty="0" err="1" smtClean="0"/>
              <a:t>unseres</a:t>
            </a:r>
            <a:r>
              <a:rPr lang="cs-CZ" sz="2000" b="1" i="1" dirty="0" smtClean="0"/>
              <a:t> </a:t>
            </a:r>
            <a:r>
              <a:rPr lang="cs-CZ" sz="2000" b="1" i="1" dirty="0" err="1" smtClean="0"/>
              <a:t>Erachtens</a:t>
            </a:r>
            <a:r>
              <a:rPr lang="cs-CZ" sz="2000" b="1" i="1" dirty="0" smtClean="0"/>
              <a:t>, </a:t>
            </a:r>
            <a:r>
              <a:rPr lang="cs-CZ" sz="2000" b="1" i="1" dirty="0" err="1" smtClean="0"/>
              <a:t>ich-Form</a:t>
            </a:r>
            <a:r>
              <a:rPr lang="cs-CZ" sz="2000" b="1" i="1" dirty="0" smtClean="0"/>
              <a:t> - </a:t>
            </a:r>
            <a:r>
              <a:rPr lang="cs-CZ" sz="2000" b="1" dirty="0" err="1" smtClean="0"/>
              <a:t>moderne</a:t>
            </a:r>
            <a:r>
              <a:rPr lang="cs-CZ" sz="2000" b="1" dirty="0" smtClean="0"/>
              <a:t> </a:t>
            </a:r>
            <a:r>
              <a:rPr lang="de-DE" sz="2000" b="1" dirty="0" smtClean="0"/>
              <a:t> </a:t>
            </a:r>
            <a:r>
              <a:rPr lang="cs-CZ" sz="2000" b="1" dirty="0" err="1" smtClean="0"/>
              <a:t>Tendenz</a:t>
            </a:r>
            <a:r>
              <a:rPr lang="cs-CZ" sz="2000" b="1" dirty="0" smtClean="0"/>
              <a:t>) </a:t>
            </a:r>
          </a:p>
          <a:p>
            <a:pPr eaLnBrk="1" hangingPunct="1"/>
            <a:r>
              <a:rPr lang="cs-CZ" sz="2000" b="1" dirty="0" smtClean="0"/>
              <a:t> </a:t>
            </a:r>
            <a:r>
              <a:rPr lang="cs-CZ" sz="2000" b="1" dirty="0" err="1" smtClean="0">
                <a:solidFill>
                  <a:srgbClr val="FF0000"/>
                </a:solidFill>
              </a:rPr>
              <a:t>Nominalstil</a:t>
            </a:r>
            <a:r>
              <a:rPr lang="cs-CZ" sz="2000" b="1" dirty="0" smtClean="0">
                <a:solidFill>
                  <a:srgbClr val="FF0000"/>
                </a:solidFill>
              </a:rPr>
              <a:t>: </a:t>
            </a:r>
            <a:r>
              <a:rPr lang="cs-CZ" sz="2000" b="1" dirty="0" err="1" smtClean="0"/>
              <a:t>Nomina</a:t>
            </a:r>
            <a:r>
              <a:rPr lang="cs-CZ" sz="2000" b="1" dirty="0" smtClean="0"/>
              <a:t>, Adjektiv-Substantiv, FVG - </a:t>
            </a:r>
            <a:r>
              <a:rPr lang="cs-CZ" sz="2000" b="1" i="1" dirty="0" err="1" smtClean="0"/>
              <a:t>zur</a:t>
            </a:r>
            <a:r>
              <a:rPr lang="cs-CZ" sz="2000" b="1" i="1" dirty="0" smtClean="0"/>
              <a:t> </a:t>
            </a:r>
            <a:r>
              <a:rPr lang="cs-CZ" sz="2000" b="1" i="1" dirty="0" err="1" smtClean="0"/>
              <a:t>Ausf</a:t>
            </a:r>
            <a:r>
              <a:rPr lang="de-DE" sz="2000" b="1" i="1" dirty="0" smtClean="0"/>
              <a:t>ü</a:t>
            </a:r>
            <a:r>
              <a:rPr lang="cs-CZ" sz="2000" b="1" i="1" dirty="0" err="1" smtClean="0"/>
              <a:t>hrung</a:t>
            </a:r>
            <a:r>
              <a:rPr lang="cs-CZ" sz="2000" b="1" i="1" dirty="0" smtClean="0"/>
              <a:t> </a:t>
            </a:r>
            <a:r>
              <a:rPr lang="cs-CZ" sz="2000" b="1" i="1" dirty="0" err="1" smtClean="0"/>
              <a:t>bringen</a:t>
            </a:r>
            <a:r>
              <a:rPr lang="cs-CZ" sz="2000" b="1" dirty="0" smtClean="0"/>
              <a:t>,</a:t>
            </a:r>
          </a:p>
          <a:p>
            <a:pPr eaLnBrk="1" hangingPunct="1">
              <a:buFont typeface="Arial" charset="0"/>
              <a:buNone/>
            </a:pPr>
            <a:r>
              <a:rPr lang="cs-CZ" sz="2000" b="1" dirty="0" smtClean="0"/>
              <a:t>       </a:t>
            </a:r>
            <a:r>
              <a:rPr lang="cs-CZ" sz="2000" b="1" dirty="0" err="1" smtClean="0"/>
              <a:t>Partizipialkonstruktion</a:t>
            </a:r>
            <a:r>
              <a:rPr lang="cs-CZ" sz="2000" b="1" dirty="0" smtClean="0"/>
              <a:t> - </a:t>
            </a:r>
            <a:r>
              <a:rPr lang="cs-CZ" sz="2000" b="1" i="1" dirty="0" err="1" smtClean="0"/>
              <a:t>das</a:t>
            </a:r>
            <a:r>
              <a:rPr lang="cs-CZ" sz="2000" b="1" i="1" dirty="0" smtClean="0"/>
              <a:t> f</a:t>
            </a:r>
            <a:r>
              <a:rPr lang="de-DE" sz="2000" b="1" i="1" dirty="0" smtClean="0"/>
              <a:t>ü</a:t>
            </a:r>
            <a:r>
              <a:rPr lang="cs-CZ" sz="2000" b="1" i="1" dirty="0" smtClean="0"/>
              <a:t>r den </a:t>
            </a:r>
            <a:r>
              <a:rPr lang="cs-CZ" sz="2000" b="1" i="1" dirty="0" err="1" smtClean="0"/>
              <a:t>Versuch</a:t>
            </a:r>
            <a:r>
              <a:rPr lang="cs-CZ" sz="2000" b="1" i="1" dirty="0" smtClean="0"/>
              <a:t> </a:t>
            </a:r>
            <a:r>
              <a:rPr lang="cs-CZ" sz="2000" b="1" i="1" dirty="0" err="1" smtClean="0"/>
              <a:t>verwendete</a:t>
            </a:r>
            <a:r>
              <a:rPr lang="cs-CZ" sz="2000" b="1" dirty="0" smtClean="0"/>
              <a:t> </a:t>
            </a:r>
            <a:r>
              <a:rPr lang="cs-CZ" sz="2000" b="1" i="1" dirty="0" err="1" smtClean="0"/>
              <a:t>Tier</a:t>
            </a:r>
            <a:r>
              <a:rPr lang="cs-CZ" sz="2000" b="1" i="1" dirty="0" smtClean="0"/>
              <a:t> </a:t>
            </a:r>
            <a:endParaRPr lang="cs-CZ" sz="2000" b="1" dirty="0" smtClean="0"/>
          </a:p>
          <a:p>
            <a:pPr eaLnBrk="1" hangingPunct="1">
              <a:buFont typeface="Arial" charset="0"/>
              <a:buNone/>
            </a:pPr>
            <a:r>
              <a:rPr lang="de-DE" sz="2000" b="1" dirty="0" smtClean="0"/>
              <a:t>       </a:t>
            </a:r>
            <a:r>
              <a:rPr lang="cs-CZ" sz="2000" b="1" dirty="0" err="1" smtClean="0"/>
              <a:t>Attribuierung</a:t>
            </a:r>
            <a:r>
              <a:rPr lang="cs-CZ" sz="2000" b="1" dirty="0" smtClean="0"/>
              <a:t>, </a:t>
            </a:r>
            <a:r>
              <a:rPr lang="cs-CZ" sz="2000" b="1" dirty="0" err="1" smtClean="0"/>
              <a:t>Attributivketten</a:t>
            </a:r>
            <a:r>
              <a:rPr lang="cs-CZ" sz="2000" b="1" dirty="0" smtClean="0"/>
              <a:t> </a:t>
            </a:r>
            <a:r>
              <a:rPr lang="cs-CZ" sz="2000" b="1" dirty="0" err="1" smtClean="0"/>
              <a:t>statt</a:t>
            </a:r>
            <a:r>
              <a:rPr lang="cs-CZ" sz="2000" b="1" dirty="0" smtClean="0"/>
              <a:t> </a:t>
            </a:r>
            <a:r>
              <a:rPr lang="cs-CZ" sz="2000" b="1" dirty="0" err="1" smtClean="0"/>
              <a:t>relative</a:t>
            </a:r>
            <a:r>
              <a:rPr lang="cs-CZ" sz="2000" b="1" dirty="0" smtClean="0"/>
              <a:t> </a:t>
            </a:r>
            <a:r>
              <a:rPr lang="cs-CZ" sz="2000" b="1" dirty="0" err="1" smtClean="0"/>
              <a:t>Nebens</a:t>
            </a:r>
            <a:r>
              <a:rPr lang="de-DE" sz="2000" b="1" dirty="0" smtClean="0"/>
              <a:t>ä</a:t>
            </a:r>
            <a:r>
              <a:rPr lang="cs-CZ" sz="2000" b="1" dirty="0" err="1" smtClean="0"/>
              <a:t>tze</a:t>
            </a:r>
            <a:endParaRPr lang="de-DE" sz="2000" b="1" dirty="0" smtClean="0"/>
          </a:p>
          <a:p>
            <a:pPr eaLnBrk="1" hangingPunct="1"/>
            <a:r>
              <a:rPr lang="cs-CZ" sz="2000" b="1" dirty="0" err="1" smtClean="0"/>
              <a:t>Passivkonstruktionen</a:t>
            </a:r>
            <a:r>
              <a:rPr lang="cs-CZ" sz="2000" b="1" dirty="0" smtClean="0"/>
              <a:t> - </a:t>
            </a:r>
            <a:r>
              <a:rPr lang="cs-CZ" sz="2000" b="1" dirty="0" err="1" smtClean="0"/>
              <a:t>die</a:t>
            </a:r>
            <a:r>
              <a:rPr lang="cs-CZ" sz="2000" b="1" dirty="0" smtClean="0"/>
              <a:t> </a:t>
            </a:r>
            <a:r>
              <a:rPr lang="cs-CZ" sz="2000" b="1" dirty="0" err="1" smtClean="0"/>
              <a:t>Handlung</a:t>
            </a:r>
            <a:r>
              <a:rPr lang="cs-CZ" sz="2000" b="1" dirty="0" smtClean="0"/>
              <a:t> </a:t>
            </a:r>
            <a:r>
              <a:rPr lang="cs-CZ" sz="2000" b="1" dirty="0" err="1" smtClean="0"/>
              <a:t>im</a:t>
            </a:r>
            <a:r>
              <a:rPr lang="cs-CZ" sz="2000" b="1" dirty="0" smtClean="0"/>
              <a:t> </a:t>
            </a:r>
            <a:r>
              <a:rPr lang="cs-CZ" sz="2000" b="1" dirty="0" err="1" smtClean="0"/>
              <a:t>Vordergrund</a:t>
            </a:r>
            <a:endParaRPr lang="de-DE" sz="2000" b="1" dirty="0" smtClean="0"/>
          </a:p>
          <a:p>
            <a:pPr eaLnBrk="1" hangingPunct="1"/>
            <a:r>
              <a:rPr lang="cs-CZ" sz="2000" b="1" dirty="0" err="1">
                <a:solidFill>
                  <a:srgbClr val="FF0000"/>
                </a:solidFill>
              </a:rPr>
              <a:t>Gliederung</a:t>
            </a:r>
            <a:r>
              <a:rPr lang="cs-CZ" sz="2000" b="1" dirty="0">
                <a:solidFill>
                  <a:srgbClr val="FF0000"/>
                </a:solidFill>
              </a:rPr>
              <a:t>: </a:t>
            </a:r>
            <a:r>
              <a:rPr lang="cs-CZ" sz="2000" b="1" dirty="0" err="1"/>
              <a:t>Abs</a:t>
            </a:r>
            <a:r>
              <a:rPr lang="de-DE" sz="2000" b="1" dirty="0"/>
              <a:t>ä</a:t>
            </a:r>
            <a:r>
              <a:rPr lang="cs-CZ" sz="2000" b="1" dirty="0" err="1"/>
              <a:t>tze</a:t>
            </a:r>
            <a:r>
              <a:rPr lang="de-DE" sz="2000" b="1" dirty="0"/>
              <a:t>,</a:t>
            </a:r>
            <a:r>
              <a:rPr lang="cs-CZ" sz="2000" b="1" dirty="0"/>
              <a:t> </a:t>
            </a:r>
            <a:r>
              <a:rPr lang="cs-CZ" sz="2000" b="1" dirty="0" err="1"/>
              <a:t>Infografik</a:t>
            </a:r>
            <a:r>
              <a:rPr lang="de-DE" sz="2000" b="1" dirty="0"/>
              <a:t>: Bilder, Tabellen, Grafen, Diagramme</a:t>
            </a:r>
            <a:r>
              <a:rPr lang="de-DE" sz="2000" b="1" dirty="0" smtClean="0"/>
              <a:t>…</a:t>
            </a:r>
          </a:p>
          <a:p>
            <a:pPr eaLnBrk="1" hangingPunct="1"/>
            <a:r>
              <a:rPr lang="de-DE" sz="2000" b="1" dirty="0">
                <a:solidFill>
                  <a:srgbClr val="00B050"/>
                </a:solidFill>
              </a:rPr>
              <a:t> </a:t>
            </a:r>
            <a:r>
              <a:rPr lang="cs-CZ" sz="2000" b="1" dirty="0" err="1" smtClean="0">
                <a:solidFill>
                  <a:srgbClr val="00B050"/>
                </a:solidFill>
              </a:rPr>
              <a:t>Unterschiede</a:t>
            </a:r>
            <a:r>
              <a:rPr lang="cs-CZ" sz="2000" b="1" dirty="0" smtClean="0">
                <a:solidFill>
                  <a:srgbClr val="00B050"/>
                </a:solidFill>
              </a:rPr>
              <a:t> </a:t>
            </a:r>
            <a:r>
              <a:rPr lang="cs-CZ" sz="2000" b="1" dirty="0" err="1" smtClean="0">
                <a:solidFill>
                  <a:srgbClr val="00B050"/>
                </a:solidFill>
              </a:rPr>
              <a:t>zwischen</a:t>
            </a:r>
            <a:r>
              <a:rPr lang="cs-CZ" sz="2000" b="1" dirty="0" smtClean="0">
                <a:solidFill>
                  <a:srgbClr val="00B050"/>
                </a:solidFill>
              </a:rPr>
              <a:t> </a:t>
            </a:r>
            <a:r>
              <a:rPr lang="cs-CZ" sz="2000" b="1" dirty="0" err="1" smtClean="0">
                <a:solidFill>
                  <a:srgbClr val="00B050"/>
                </a:solidFill>
              </a:rPr>
              <a:t>streng</a:t>
            </a:r>
            <a:r>
              <a:rPr lang="cs-CZ" sz="2000" b="1" dirty="0" smtClean="0">
                <a:solidFill>
                  <a:srgbClr val="00B050"/>
                </a:solidFill>
              </a:rPr>
              <a:t> </a:t>
            </a:r>
            <a:r>
              <a:rPr lang="cs-CZ" sz="2000" b="1" dirty="0" err="1" smtClean="0">
                <a:solidFill>
                  <a:srgbClr val="00B050"/>
                </a:solidFill>
              </a:rPr>
              <a:t>wissenschaftlichen</a:t>
            </a:r>
            <a:r>
              <a:rPr lang="cs-CZ" sz="2000" b="1" dirty="0" smtClean="0">
                <a:solidFill>
                  <a:srgbClr val="00B050"/>
                </a:solidFill>
              </a:rPr>
              <a:t> </a:t>
            </a:r>
            <a:r>
              <a:rPr lang="cs-CZ" sz="2000" b="1" dirty="0" err="1" smtClean="0">
                <a:solidFill>
                  <a:srgbClr val="00B050"/>
                </a:solidFill>
              </a:rPr>
              <a:t>und</a:t>
            </a:r>
            <a:r>
              <a:rPr lang="cs-CZ" sz="2000" b="1" dirty="0" smtClean="0">
                <a:solidFill>
                  <a:srgbClr val="00B050"/>
                </a:solidFill>
              </a:rPr>
              <a:t> </a:t>
            </a:r>
            <a:r>
              <a:rPr lang="cs-CZ" sz="2000" b="1" dirty="0" err="1" smtClean="0">
                <a:solidFill>
                  <a:srgbClr val="00B050"/>
                </a:solidFill>
              </a:rPr>
              <a:t>populärwissenschaftlichen</a:t>
            </a:r>
            <a:r>
              <a:rPr lang="cs-CZ" sz="2000" b="1" dirty="0" smtClean="0">
                <a:solidFill>
                  <a:srgbClr val="00B050"/>
                </a:solidFill>
              </a:rPr>
              <a:t> </a:t>
            </a:r>
            <a:r>
              <a:rPr lang="cs-CZ" sz="2000" b="1" dirty="0" err="1" smtClean="0">
                <a:solidFill>
                  <a:srgbClr val="00B050"/>
                </a:solidFill>
              </a:rPr>
              <a:t>Textsorten</a:t>
            </a:r>
            <a:r>
              <a:rPr lang="cs-CZ" sz="2000" b="1" dirty="0" smtClean="0">
                <a:solidFill>
                  <a:srgbClr val="00B050"/>
                </a:solidFill>
              </a:rPr>
              <a:t>!</a:t>
            </a:r>
            <a:endParaRPr lang="cs-CZ" sz="2000" dirty="0" smtClean="0">
              <a:solidFill>
                <a:srgbClr val="00B050"/>
              </a:solidFill>
            </a:endParaRPr>
          </a:p>
          <a:p>
            <a:pPr eaLnBrk="1" hangingPunct="1">
              <a:buFont typeface="Arial" charset="0"/>
              <a:buNone/>
            </a:pPr>
            <a:endParaRPr lang="cs-CZ" sz="16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4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4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84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84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84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84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84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84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84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84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843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843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843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843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843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843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4" grpId="0" build="p"/>
    </p:bld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255</TotalTime>
  <Words>875</Words>
  <Application>Microsoft Office PowerPoint</Application>
  <PresentationFormat>Předvádění na obrazovce (4:3)</PresentationFormat>
  <Paragraphs>95</Paragraphs>
  <Slides>16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17" baseType="lpstr">
      <vt:lpstr>Motiv sady Office</vt:lpstr>
      <vt:lpstr>  2. Kommunikationsbereich Fachkommunikation und seine         Textsorten </vt:lpstr>
      <vt:lpstr>Fachkommunikation</vt:lpstr>
      <vt:lpstr>Definition und Fachliteratur</vt:lpstr>
      <vt:lpstr>Richtungen der Fachkommunikation</vt:lpstr>
      <vt:lpstr>Richtungen der Fachkommunikation</vt:lpstr>
      <vt:lpstr>Gliederung der Fachsprachen</vt:lpstr>
      <vt:lpstr>Gliederung der Fachsprachen</vt:lpstr>
      <vt:lpstr>Hauptmerkmale (Stilzüge) und Stilelemente</vt:lpstr>
      <vt:lpstr>Hauptmerkmale (Stilzüge) und Stilelemente</vt:lpstr>
      <vt:lpstr>Fachwortschatz</vt:lpstr>
      <vt:lpstr>Lexik</vt:lpstr>
      <vt:lpstr>  Textsorten: </vt:lpstr>
      <vt:lpstr>Stilverfahren</vt:lpstr>
      <vt:lpstr>„Vagheitsreduzierung…“ (1987)</vt:lpstr>
      <vt:lpstr>„Sprache und Emotion“ (2007)</vt:lpstr>
      <vt:lpstr>Lehrbuchtext 6. Klasse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2. Kommunikationsbereich Fachkommunikation und seine         Textsorten</dc:title>
  <dc:creator>Jiřina Malá</dc:creator>
  <cp:lastModifiedBy>Jiřina Malá</cp:lastModifiedBy>
  <cp:revision>31</cp:revision>
  <dcterms:created xsi:type="dcterms:W3CDTF">2009-03-13T09:45:57Z</dcterms:created>
  <dcterms:modified xsi:type="dcterms:W3CDTF">2017-03-13T07:45:51Z</dcterms:modified>
</cp:coreProperties>
</file>