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8" r:id="rId4"/>
    <p:sldId id="259" r:id="rId5"/>
    <p:sldId id="260" r:id="rId6"/>
    <p:sldId id="261" r:id="rId7"/>
    <p:sldId id="262" r:id="rId8"/>
    <p:sldId id="265" r:id="rId9"/>
    <p:sldId id="266" r:id="rId10"/>
    <p:sldId id="263" r:id="rId11"/>
    <p:sldId id="264" r:id="rId12"/>
    <p:sldId id="267" r:id="rId13"/>
    <p:sldId id="26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790833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47509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662738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nb-NO">
                <a:solidFill>
                  <a:srgbClr val="000000"/>
                </a:solidFill>
              </a:endParaRPr>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nb-NO"/>
              <a:t>Klikk for å redigere tittelstil</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nb-NO"/>
              <a:t>Klikk for å redigere undertittelstil i malen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nb-NO">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nb-NO">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AE22EA9E-3C32-4BBA-9B0C-AE8A80E470B5}" type="slidenum">
              <a:rPr lang="nb-NO">
                <a:solidFill>
                  <a:srgbClr val="1C1C1C"/>
                </a:solidFill>
              </a:rPr>
              <a:pPr>
                <a:defRPr/>
              </a:pPr>
              <a:t>‹#›</a:t>
            </a:fld>
            <a:endParaRPr lang="nb-NO">
              <a:solidFill>
                <a:srgbClr val="1C1C1C"/>
              </a:solidFill>
            </a:endParaRPr>
          </a:p>
        </p:txBody>
      </p:sp>
    </p:spTree>
    <p:extLst>
      <p:ext uri="{BB962C8B-B14F-4D97-AF65-F5344CB8AC3E}">
        <p14:creationId xmlns:p14="http://schemas.microsoft.com/office/powerpoint/2010/main" val="3721767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1416DC09-C869-4CE7-83F9-4C669EA16D45}"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2860318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BA1ECC3-BFC6-467B-B0C0-6D401FACB4D7}"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2145236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DC6C1D6-D430-4F9C-81EF-EA6E290159C1}"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1144801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C69B6DB2-D503-45D3-BE7D-9E59CA464696}"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1001966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5778BCDB-95C3-4D84-9C62-4E5091AD3BE7}"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4266211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ACBCCB3-F062-41E0-B03E-11459F36D8DE}"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4183927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7624BBE-E565-410E-89C9-8331423D5A39}"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7691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3332114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4269C1F-6215-429C-83D6-9BA04DF3789B}"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3996521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8D0D03-2DF8-4351-8072-068B8BA58C9E}"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1281326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004050" y="214313"/>
            <a:ext cx="1951038" cy="59182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150938" y="214313"/>
            <a:ext cx="5700712" cy="59182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1"/>
          <p:cNvSpPr>
            <a:spLocks noGrp="1" noChangeArrowheads="1"/>
          </p:cNvSpPr>
          <p:nvPr>
            <p:ph type="dt" sz="half" idx="10"/>
          </p:nvPr>
        </p:nvSpPr>
        <p:spPr>
          <a:ln/>
        </p:spPr>
        <p:txBody>
          <a:bodyPr/>
          <a:lstStyle>
            <a:lvl1pPr>
              <a:defRPr/>
            </a:lvl1pPr>
          </a:lstStyle>
          <a:p>
            <a:pPr>
              <a:defRPr/>
            </a:pPr>
            <a:endParaRPr lang="nb-NO">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b-NO">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3FE638D-2649-4156-9A6E-122BBA40E5D1}" type="slidenum">
              <a:rPr lang="nb-NO">
                <a:solidFill>
                  <a:srgbClr val="000000"/>
                </a:solidFill>
              </a:rPr>
              <a:pPr>
                <a:defRPr/>
              </a:pPr>
              <a:t>‹#›</a:t>
            </a:fld>
            <a:endParaRPr lang="nb-NO">
              <a:solidFill>
                <a:srgbClr val="000000"/>
              </a:solidFill>
            </a:endParaRPr>
          </a:p>
        </p:txBody>
      </p:sp>
    </p:spTree>
    <p:extLst>
      <p:ext uri="{BB962C8B-B14F-4D97-AF65-F5344CB8AC3E}">
        <p14:creationId xmlns:p14="http://schemas.microsoft.com/office/powerpoint/2010/main" val="209671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50897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55C9594-BFE8-4336-9A26-77B129079B5B}"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3395589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55C9594-BFE8-4336-9A26-77B129079B5B}" type="datetimeFigureOut">
              <a:rPr lang="cs-CZ" smtClean="0"/>
              <a:t>1.10.2018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35481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55C9594-BFE8-4336-9A26-77B129079B5B}" type="datetimeFigureOut">
              <a:rPr lang="cs-CZ" smtClean="0"/>
              <a:t>1.10.2018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15307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55C9594-BFE8-4336-9A26-77B129079B5B}" type="datetimeFigureOut">
              <a:rPr lang="cs-CZ" smtClean="0"/>
              <a:t>1.10.2018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176142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55C9594-BFE8-4336-9A26-77B129079B5B}"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3132412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55C9594-BFE8-4336-9A26-77B129079B5B}"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AC922B-9269-4A0E-9102-35A1BC350837}" type="slidenum">
              <a:rPr lang="cs-CZ" smtClean="0"/>
              <a:t>‹#›</a:t>
            </a:fld>
            <a:endParaRPr lang="cs-CZ"/>
          </a:p>
        </p:txBody>
      </p:sp>
    </p:spTree>
    <p:extLst>
      <p:ext uri="{BB962C8B-B14F-4D97-AF65-F5344CB8AC3E}">
        <p14:creationId xmlns:p14="http://schemas.microsoft.com/office/powerpoint/2010/main" val="378789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C9594-BFE8-4336-9A26-77B129079B5B}" type="datetimeFigureOut">
              <a:rPr lang="cs-CZ" smtClean="0"/>
              <a:t>1.10.2018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C922B-9269-4A0E-9102-35A1BC350837}" type="slidenum">
              <a:rPr lang="cs-CZ" smtClean="0"/>
              <a:t>‹#›</a:t>
            </a:fld>
            <a:endParaRPr lang="cs-CZ"/>
          </a:p>
        </p:txBody>
      </p:sp>
    </p:spTree>
    <p:extLst>
      <p:ext uri="{BB962C8B-B14F-4D97-AF65-F5344CB8AC3E}">
        <p14:creationId xmlns:p14="http://schemas.microsoft.com/office/powerpoint/2010/main" val="127024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0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1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1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1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1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41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nb-NO" sz="2400">
              <a:solidFill>
                <a:srgbClr val="000000"/>
              </a:solidFill>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b-NO" altLang="cs-CZ" smtClean="0"/>
              <a:t>Klikk for å redigere tittelstil</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cs-CZ" smtClean="0"/>
              <a:t>Klikk for å redigere tekststiler i malen</a:t>
            </a:r>
          </a:p>
          <a:p>
            <a:pPr lvl="1"/>
            <a:r>
              <a:rPr lang="nb-NO" altLang="cs-CZ" smtClean="0"/>
              <a:t>Andre nivå</a:t>
            </a:r>
          </a:p>
          <a:p>
            <a:pPr lvl="2"/>
            <a:r>
              <a:rPr lang="nb-NO" altLang="cs-CZ" smtClean="0"/>
              <a:t>Tredje nivå</a:t>
            </a:r>
          </a:p>
          <a:p>
            <a:pPr lvl="3"/>
            <a:r>
              <a:rPr lang="nb-NO" altLang="cs-CZ" smtClean="0"/>
              <a:t>Fjerde nivå</a:t>
            </a:r>
          </a:p>
          <a:p>
            <a:pPr lvl="4"/>
            <a:r>
              <a:rPr lang="nb-NO" altLang="cs-CZ" smtClean="0"/>
              <a:t>Femte nivå</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ahoma" charset="0"/>
              </a:defRPr>
            </a:lvl1pPr>
          </a:lstStyle>
          <a:p>
            <a:pPr fontAlgn="base">
              <a:spcBef>
                <a:spcPct val="0"/>
              </a:spcBef>
              <a:spcAft>
                <a:spcPct val="0"/>
              </a:spcAft>
              <a:defRPr/>
            </a:pPr>
            <a:endParaRPr lang="nb-NO">
              <a:solidFill>
                <a:srgbClr val="000000"/>
              </a:solidFill>
            </a:endParaRPr>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ahoma" charset="0"/>
              </a:defRPr>
            </a:lvl1pPr>
          </a:lstStyle>
          <a:p>
            <a:pPr fontAlgn="base">
              <a:spcBef>
                <a:spcPct val="0"/>
              </a:spcBef>
              <a:spcAft>
                <a:spcPct val="0"/>
              </a:spcAft>
              <a:defRPr/>
            </a:pPr>
            <a:endParaRPr lang="nb-NO">
              <a:solidFill>
                <a:srgbClr val="000000"/>
              </a:solidFill>
            </a:endParaRPr>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ahoma" charset="0"/>
              </a:defRPr>
            </a:lvl1pPr>
          </a:lstStyle>
          <a:p>
            <a:pPr fontAlgn="base">
              <a:spcBef>
                <a:spcPct val="0"/>
              </a:spcBef>
              <a:spcAft>
                <a:spcPct val="0"/>
              </a:spcAft>
              <a:defRPr/>
            </a:pPr>
            <a:fld id="{FB097152-2C27-474E-B2EF-79A893CAEDC3}" type="slidenum">
              <a:rPr lang="nb-NO">
                <a:solidFill>
                  <a:srgbClr val="000000"/>
                </a:solidFill>
              </a:rPr>
              <a:pPr fontAlgn="base">
                <a:spcBef>
                  <a:spcPct val="0"/>
                </a:spcBef>
                <a:spcAft>
                  <a:spcPct val="0"/>
                </a:spcAft>
                <a:defRPr/>
              </a:pPr>
              <a:t>‹#›</a:t>
            </a:fld>
            <a:endParaRPr lang="nb-NO">
              <a:solidFill>
                <a:srgbClr val="000000"/>
              </a:solidFill>
            </a:endParaRPr>
          </a:p>
        </p:txBody>
      </p:sp>
    </p:spTree>
    <p:extLst>
      <p:ext uri="{BB962C8B-B14F-4D97-AF65-F5344CB8AC3E}">
        <p14:creationId xmlns:p14="http://schemas.microsoft.com/office/powerpoint/2010/main" val="811308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nb-NO" altLang="cs-CZ" dirty="0" smtClean="0"/>
              <a:t>Noveller og kortprosa på 1900-tallet</a:t>
            </a:r>
            <a:br>
              <a:rPr lang="nb-NO" altLang="cs-CZ" dirty="0" smtClean="0"/>
            </a:br>
            <a:endParaRPr lang="cs-CZ" dirty="0"/>
          </a:p>
        </p:txBody>
      </p:sp>
      <p:sp>
        <p:nvSpPr>
          <p:cNvPr id="3" name="Podnadpis 2"/>
          <p:cNvSpPr>
            <a:spLocks noGrp="1"/>
          </p:cNvSpPr>
          <p:nvPr>
            <p:ph type="subTitle" idx="1"/>
          </p:nvPr>
        </p:nvSpPr>
        <p:spPr/>
        <p:txBody>
          <a:bodyPr/>
          <a:lstStyle/>
          <a:p>
            <a:r>
              <a:rPr lang="cs-CZ" dirty="0" smtClean="0"/>
              <a:t>NORGE</a:t>
            </a:r>
            <a:endParaRPr lang="cs-CZ" dirty="0"/>
          </a:p>
        </p:txBody>
      </p:sp>
    </p:spTree>
    <p:extLst>
      <p:ext uri="{BB962C8B-B14F-4D97-AF65-F5344CB8AC3E}">
        <p14:creationId xmlns:p14="http://schemas.microsoft.com/office/powerpoint/2010/main" val="3166912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tel 1"/>
          <p:cNvSpPr>
            <a:spLocks noGrp="1"/>
          </p:cNvSpPr>
          <p:nvPr>
            <p:ph type="title"/>
          </p:nvPr>
        </p:nvSpPr>
        <p:spPr/>
        <p:txBody>
          <a:bodyPr/>
          <a:lstStyle/>
          <a:p>
            <a:pPr eaLnBrk="1" hangingPunct="1"/>
            <a:r>
              <a:rPr lang="nb-NO" altLang="cs-CZ" smtClean="0"/>
              <a:t>”Hundene i Tessaloniki” av Kjell Askildsen</a:t>
            </a:r>
          </a:p>
        </p:txBody>
      </p:sp>
      <p:sp>
        <p:nvSpPr>
          <p:cNvPr id="31747" name="Plassholder for innhold 2"/>
          <p:cNvSpPr>
            <a:spLocks noGrp="1"/>
          </p:cNvSpPr>
          <p:nvPr>
            <p:ph idx="1"/>
          </p:nvPr>
        </p:nvSpPr>
        <p:spPr/>
        <p:txBody>
          <a:bodyPr/>
          <a:lstStyle/>
          <a:p>
            <a:pPr eaLnBrk="1" hangingPunct="1"/>
            <a:r>
              <a:rPr lang="nb-NO" altLang="cs-CZ" sz="2000" smtClean="0"/>
              <a:t>Fra </a:t>
            </a:r>
            <a:r>
              <a:rPr lang="nb-NO" altLang="cs-CZ" sz="2000" i="1" smtClean="0"/>
              <a:t>Hundene i Tessaloniki </a:t>
            </a:r>
            <a:r>
              <a:rPr lang="nb-NO" altLang="cs-CZ" sz="2000" smtClean="0"/>
              <a:t>(1996)</a:t>
            </a:r>
          </a:p>
          <a:p>
            <a:pPr eaLnBrk="1" hangingPunct="1"/>
            <a:r>
              <a:rPr lang="nb-NO" altLang="cs-CZ" sz="2000" smtClean="0"/>
              <a:t>Askildsens samlivsnoveller </a:t>
            </a:r>
          </a:p>
          <a:p>
            <a:pPr lvl="1" eaLnBrk="1" hangingPunct="1"/>
            <a:r>
              <a:rPr lang="nb-NO" altLang="cs-CZ" sz="2000" smtClean="0"/>
              <a:t>Isolerte menneskers ensomhet og desillusjon</a:t>
            </a:r>
          </a:p>
          <a:p>
            <a:pPr eaLnBrk="1" hangingPunct="1"/>
            <a:r>
              <a:rPr lang="nb-NO" altLang="cs-CZ" sz="2000" smtClean="0"/>
              <a:t>Askildsens noveller har blitt beskrevet som metafor-fattige og hyperrealistiske</a:t>
            </a:r>
          </a:p>
          <a:p>
            <a:pPr lvl="1" eaLnBrk="1" hangingPunct="1"/>
            <a:r>
              <a:rPr lang="nb-NO" altLang="cs-CZ" sz="2000" smtClean="0"/>
              <a:t>Fortellemåten er konkret. Det innebærer bl.a. at alt som har med eksistensielle temaer å gjøre, er koplet til konkrete, ofte trivielle rekvisitter som sigaretter og vinflasker</a:t>
            </a:r>
          </a:p>
          <a:p>
            <a:pPr lvl="1" eaLnBrk="1" hangingPunct="1"/>
            <a:r>
              <a:rPr lang="nb-NO" altLang="cs-CZ" sz="2000" smtClean="0"/>
              <a:t>Et språklig og sosialt spill</a:t>
            </a:r>
          </a:p>
          <a:p>
            <a:pPr eaLnBrk="1" hangingPunct="1"/>
            <a:r>
              <a:rPr lang="nb-NO" altLang="cs-CZ" sz="2000" smtClean="0"/>
              <a:t>Det paradoksale forholdet mellom taushet og tale</a:t>
            </a:r>
          </a:p>
          <a:p>
            <a:pPr lvl="1" eaLnBrk="1" hangingPunct="1"/>
            <a:r>
              <a:rPr lang="nb-NO" altLang="cs-CZ" sz="2000" smtClean="0"/>
              <a:t>Mislykket kommunikasjon mellom mennesker i nære relasjoner</a:t>
            </a:r>
          </a:p>
          <a:p>
            <a:pPr eaLnBrk="1" hangingPunct="1"/>
            <a:r>
              <a:rPr lang="nb-NO" altLang="cs-CZ" sz="2000" smtClean="0"/>
              <a:t>Det mimetiske begjær, René Girard</a:t>
            </a:r>
          </a:p>
        </p:txBody>
      </p:sp>
    </p:spTree>
    <p:extLst>
      <p:ext uri="{BB962C8B-B14F-4D97-AF65-F5344CB8AC3E}">
        <p14:creationId xmlns:p14="http://schemas.microsoft.com/office/powerpoint/2010/main" val="1879005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žánru novely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smtClean="0"/>
              <a:t>Brander</a:t>
            </a:r>
            <a:r>
              <a:rPr lang="cs-CZ" dirty="0" smtClean="0"/>
              <a:t> MATTHEWS:</a:t>
            </a:r>
            <a:r>
              <a:rPr lang="cs-CZ" dirty="0" err="1" smtClean="0"/>
              <a:t>The</a:t>
            </a:r>
            <a:r>
              <a:rPr lang="cs-CZ" dirty="0" smtClean="0"/>
              <a:t> </a:t>
            </a:r>
            <a:r>
              <a:rPr lang="cs-CZ" dirty="0" err="1" smtClean="0"/>
              <a:t>Philosophy</a:t>
            </a:r>
            <a:r>
              <a:rPr lang="cs-CZ" dirty="0" smtClean="0"/>
              <a:t> </a:t>
            </a:r>
            <a:r>
              <a:rPr lang="cs-CZ" dirty="0" err="1" smtClean="0"/>
              <a:t>of</a:t>
            </a:r>
            <a:r>
              <a:rPr lang="cs-CZ" dirty="0" smtClean="0"/>
              <a:t> </a:t>
            </a:r>
            <a:r>
              <a:rPr lang="cs-CZ" dirty="0" err="1" smtClean="0"/>
              <a:t>the</a:t>
            </a:r>
            <a:r>
              <a:rPr lang="cs-CZ" dirty="0" smtClean="0"/>
              <a:t> </a:t>
            </a:r>
          </a:p>
          <a:p>
            <a:pPr>
              <a:buNone/>
            </a:pPr>
            <a:r>
              <a:rPr lang="cs-CZ" dirty="0" err="1" smtClean="0"/>
              <a:t>Short</a:t>
            </a:r>
            <a:r>
              <a:rPr lang="cs-CZ" dirty="0" smtClean="0"/>
              <a:t>-story 1892</a:t>
            </a:r>
          </a:p>
          <a:p>
            <a:r>
              <a:rPr lang="cs-CZ" dirty="0" smtClean="0"/>
              <a:t>Walter </a:t>
            </a:r>
            <a:r>
              <a:rPr lang="cs-CZ" dirty="0" err="1" smtClean="0"/>
              <a:t>Pabst</a:t>
            </a:r>
            <a:r>
              <a:rPr lang="cs-CZ" dirty="0" smtClean="0"/>
              <a:t>: </a:t>
            </a:r>
            <a:r>
              <a:rPr lang="cs-CZ" dirty="0" err="1" smtClean="0"/>
              <a:t>Novellentheorie</a:t>
            </a:r>
            <a:r>
              <a:rPr lang="cs-CZ" dirty="0" smtClean="0"/>
              <a:t> </a:t>
            </a:r>
            <a:r>
              <a:rPr lang="cs-CZ" dirty="0" err="1" smtClean="0"/>
              <a:t>und</a:t>
            </a:r>
            <a:r>
              <a:rPr lang="cs-CZ" dirty="0" smtClean="0"/>
              <a:t> </a:t>
            </a:r>
            <a:r>
              <a:rPr lang="cs-CZ" dirty="0" err="1" smtClean="0"/>
              <a:t>Novellen</a:t>
            </a:r>
            <a:r>
              <a:rPr lang="cs-CZ" dirty="0" smtClean="0"/>
              <a:t> </a:t>
            </a:r>
            <a:r>
              <a:rPr lang="cs-CZ" dirty="0" err="1" smtClean="0"/>
              <a:t>dichtung</a:t>
            </a:r>
            <a:r>
              <a:rPr lang="cs-CZ" dirty="0" smtClean="0"/>
              <a:t> 1967</a:t>
            </a:r>
          </a:p>
          <a:p>
            <a:r>
              <a:rPr lang="cs-CZ" dirty="0" smtClean="0"/>
              <a:t>Paul </a:t>
            </a:r>
            <a:r>
              <a:rPr lang="cs-CZ" dirty="0" err="1" smtClean="0"/>
              <a:t>Hernadi</a:t>
            </a:r>
            <a:r>
              <a:rPr lang="cs-CZ" dirty="0" smtClean="0"/>
              <a:t>: </a:t>
            </a:r>
            <a:r>
              <a:rPr lang="cs-CZ" dirty="0" err="1" smtClean="0"/>
              <a:t>Beyond</a:t>
            </a:r>
            <a:r>
              <a:rPr lang="cs-CZ" dirty="0" smtClean="0"/>
              <a:t> </a:t>
            </a:r>
            <a:r>
              <a:rPr lang="cs-CZ" dirty="0" err="1" smtClean="0"/>
              <a:t>Genre</a:t>
            </a:r>
            <a:r>
              <a:rPr lang="cs-CZ" dirty="0" smtClean="0"/>
              <a:t>: </a:t>
            </a:r>
            <a:r>
              <a:rPr lang="cs-CZ" dirty="0" err="1" smtClean="0"/>
              <a:t>new</a:t>
            </a:r>
            <a:r>
              <a:rPr lang="cs-CZ" dirty="0" smtClean="0"/>
              <a:t> </a:t>
            </a:r>
            <a:r>
              <a:rPr lang="cs-CZ" dirty="0" err="1" smtClean="0"/>
              <a:t>directions</a:t>
            </a:r>
            <a:r>
              <a:rPr lang="cs-CZ" dirty="0" smtClean="0"/>
              <a:t> in </a:t>
            </a:r>
            <a:r>
              <a:rPr lang="cs-CZ" dirty="0" err="1" smtClean="0"/>
              <a:t>literary</a:t>
            </a:r>
            <a:r>
              <a:rPr lang="cs-CZ" dirty="0" smtClean="0"/>
              <a:t> </a:t>
            </a:r>
            <a:r>
              <a:rPr lang="cs-CZ" dirty="0" err="1" smtClean="0"/>
              <a:t>classification</a:t>
            </a:r>
            <a:r>
              <a:rPr lang="cs-CZ" dirty="0" smtClean="0"/>
              <a:t> 1972</a:t>
            </a:r>
          </a:p>
          <a:p>
            <a:r>
              <a:rPr lang="cs-CZ" dirty="0" err="1" smtClean="0"/>
              <a:t>Asbj</a:t>
            </a:r>
            <a:r>
              <a:rPr lang="nb-NO" dirty="0" smtClean="0"/>
              <a:t>ørn Aarseth: Novelleteori 1981</a:t>
            </a:r>
            <a:endParaRPr lang="cs-CZ" dirty="0" smtClean="0"/>
          </a:p>
          <a:p>
            <a:r>
              <a:rPr lang="cs-CZ" dirty="0" err="1" smtClean="0"/>
              <a:t>Alastair</a:t>
            </a:r>
            <a:r>
              <a:rPr lang="cs-CZ" dirty="0" smtClean="0"/>
              <a:t> </a:t>
            </a:r>
            <a:r>
              <a:rPr lang="cs-CZ" dirty="0" err="1" smtClean="0"/>
              <a:t>Fowler</a:t>
            </a:r>
            <a:r>
              <a:rPr lang="cs-CZ" dirty="0" smtClean="0"/>
              <a:t>: </a:t>
            </a:r>
            <a:r>
              <a:rPr lang="cs-CZ" dirty="0" err="1" smtClean="0"/>
              <a:t>Kinds</a:t>
            </a:r>
            <a:r>
              <a:rPr lang="cs-CZ" dirty="0" smtClean="0"/>
              <a:t> </a:t>
            </a:r>
            <a:r>
              <a:rPr lang="cs-CZ" dirty="0" err="1" smtClean="0"/>
              <a:t>of</a:t>
            </a:r>
            <a:r>
              <a:rPr lang="cs-CZ" dirty="0" smtClean="0"/>
              <a:t> </a:t>
            </a:r>
            <a:r>
              <a:rPr lang="cs-CZ" dirty="0" err="1" smtClean="0"/>
              <a:t>literature</a:t>
            </a:r>
            <a:r>
              <a:rPr lang="cs-CZ" dirty="0" smtClean="0"/>
              <a:t>: </a:t>
            </a:r>
            <a:r>
              <a:rPr lang="cs-CZ" dirty="0" err="1" smtClean="0"/>
              <a:t>an</a:t>
            </a:r>
            <a:r>
              <a:rPr lang="cs-CZ" dirty="0" smtClean="0"/>
              <a:t> </a:t>
            </a:r>
            <a:r>
              <a:rPr lang="cs-CZ" dirty="0" err="1" smtClean="0"/>
              <a:t>introduction</a:t>
            </a:r>
            <a:r>
              <a:rPr lang="cs-CZ" dirty="0" smtClean="0"/>
              <a:t> to </a:t>
            </a:r>
            <a:r>
              <a:rPr lang="cs-CZ" dirty="0" err="1" smtClean="0"/>
              <a:t>the</a:t>
            </a:r>
            <a:r>
              <a:rPr lang="cs-CZ" dirty="0" smtClean="0"/>
              <a:t> </a:t>
            </a:r>
            <a:r>
              <a:rPr lang="cs-CZ" dirty="0" err="1" smtClean="0"/>
              <a:t>theory</a:t>
            </a:r>
            <a:r>
              <a:rPr lang="cs-CZ" dirty="0" smtClean="0"/>
              <a:t> </a:t>
            </a:r>
            <a:r>
              <a:rPr lang="cs-CZ" dirty="0" err="1" smtClean="0"/>
              <a:t>of</a:t>
            </a:r>
            <a:r>
              <a:rPr lang="cs-CZ" dirty="0" smtClean="0"/>
              <a:t> </a:t>
            </a:r>
            <a:r>
              <a:rPr lang="cs-CZ" dirty="0" err="1" smtClean="0"/>
              <a:t>genres</a:t>
            </a:r>
            <a:r>
              <a:rPr lang="cs-CZ" dirty="0" smtClean="0"/>
              <a:t> </a:t>
            </a:r>
            <a:r>
              <a:rPr lang="cs-CZ" dirty="0" err="1" smtClean="0"/>
              <a:t>and</a:t>
            </a:r>
            <a:r>
              <a:rPr lang="cs-CZ" dirty="0" smtClean="0"/>
              <a:t> </a:t>
            </a:r>
            <a:r>
              <a:rPr lang="cs-CZ" dirty="0" err="1" smtClean="0"/>
              <a:t>modes</a:t>
            </a:r>
            <a:r>
              <a:rPr lang="cs-CZ" dirty="0" smtClean="0"/>
              <a:t> 1982</a:t>
            </a:r>
          </a:p>
          <a:p>
            <a:r>
              <a:rPr lang="cs-CZ" dirty="0" smtClean="0"/>
              <a:t>Petr </a:t>
            </a:r>
            <a:r>
              <a:rPr lang="cs-CZ" dirty="0" err="1" smtClean="0"/>
              <a:t>Zajac</a:t>
            </a:r>
            <a:r>
              <a:rPr lang="cs-CZ" dirty="0" smtClean="0"/>
              <a:t>: </a:t>
            </a:r>
            <a:r>
              <a:rPr lang="cs-CZ" dirty="0" err="1" smtClean="0"/>
              <a:t>Pulzovanie</a:t>
            </a:r>
            <a:r>
              <a:rPr lang="cs-CZ" dirty="0" smtClean="0"/>
              <a:t> </a:t>
            </a:r>
            <a:r>
              <a:rPr lang="cs-CZ" dirty="0" err="1" smtClean="0"/>
              <a:t>literúry</a:t>
            </a:r>
            <a:r>
              <a:rPr lang="cs-CZ" dirty="0" smtClean="0"/>
              <a:t> 1993</a:t>
            </a:r>
          </a:p>
          <a:p>
            <a:r>
              <a:rPr lang="cs-CZ" dirty="0" smtClean="0"/>
              <a:t>Martin Pilař: Pokus o žánrové vymezení povídky 1994</a:t>
            </a:r>
          </a:p>
          <a:p>
            <a:r>
              <a:rPr lang="cs-CZ" dirty="0" smtClean="0"/>
              <a:t>Ivo Pospíšil: </a:t>
            </a:r>
            <a:r>
              <a:rPr lang="cs-CZ" dirty="0" err="1" smtClean="0"/>
              <a:t>Genologie</a:t>
            </a:r>
            <a:r>
              <a:rPr lang="cs-CZ" dirty="0" smtClean="0"/>
              <a:t> a proměny literatury 1998</a:t>
            </a:r>
          </a:p>
          <a:p>
            <a:endParaRPr lang="cs-CZ" dirty="0" smtClean="0"/>
          </a:p>
          <a:p>
            <a:endParaRPr lang="cs-CZ" dirty="0"/>
          </a:p>
        </p:txBody>
      </p:sp>
    </p:spTree>
    <p:extLst>
      <p:ext uri="{BB962C8B-B14F-4D97-AF65-F5344CB8AC3E}">
        <p14:creationId xmlns:p14="http://schemas.microsoft.com/office/powerpoint/2010/main" val="310329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David </a:t>
            </a:r>
            <a:r>
              <a:rPr lang="cs-CZ" dirty="0" err="1" smtClean="0"/>
              <a:t>Damrosch</a:t>
            </a:r>
            <a:endParaRPr lang="cs-CZ" dirty="0"/>
          </a:p>
        </p:txBody>
      </p:sp>
      <p:sp>
        <p:nvSpPr>
          <p:cNvPr id="3" name="Zástupný symbol pro obsah 2"/>
          <p:cNvSpPr>
            <a:spLocks noGrp="1"/>
          </p:cNvSpPr>
          <p:nvPr>
            <p:ph idx="1"/>
          </p:nvPr>
        </p:nvSpPr>
        <p:spPr/>
        <p:txBody>
          <a:bodyPr>
            <a:normAutofit fontScale="77500" lnSpcReduction="20000"/>
          </a:bodyPr>
          <a:lstStyle/>
          <a:p>
            <a:pPr lvl="0"/>
            <a:r>
              <a:rPr lang="en-GB" dirty="0" smtClean="0"/>
              <a:t>A lot of papers are talking about different aspects of the fact that world literature has a kind of a double life and it exists in a way between a local or national point of origin and an international or transnational or global reception or audience. So it is, I think, always marked by both poles. It is sort of between its point of origin and its point of reception. I think it is bad if world literature gets purely trapped in its moment of origin. If it becomes a kind of exotic, ethnic curiosity, that is not good. But it is also not good if it gets purely internationalized and you forget where it comes from. </a:t>
            </a:r>
            <a:endParaRPr lang="cs-CZ" dirty="0" smtClean="0"/>
          </a:p>
          <a:p>
            <a:endParaRPr lang="cs-CZ" dirty="0"/>
          </a:p>
        </p:txBody>
      </p:sp>
    </p:spTree>
    <p:extLst>
      <p:ext uri="{BB962C8B-B14F-4D97-AF65-F5344CB8AC3E}">
        <p14:creationId xmlns:p14="http://schemas.microsoft.com/office/powerpoint/2010/main" val="48273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p:txBody>
          <a:bodyPr/>
          <a:lstStyle/>
          <a:p>
            <a:pPr eaLnBrk="1" hangingPunct="1"/>
            <a:r>
              <a:rPr lang="nb-NO" altLang="cs-CZ" smtClean="0"/>
              <a:t>Litt historikk</a:t>
            </a:r>
          </a:p>
        </p:txBody>
      </p:sp>
      <p:sp>
        <p:nvSpPr>
          <p:cNvPr id="4099" name="Plassholder for innhold 2"/>
          <p:cNvSpPr>
            <a:spLocks noGrp="1"/>
          </p:cNvSpPr>
          <p:nvPr>
            <p:ph idx="1"/>
          </p:nvPr>
        </p:nvSpPr>
        <p:spPr/>
        <p:txBody>
          <a:bodyPr/>
          <a:lstStyle/>
          <a:p>
            <a:pPr eaLnBrk="1" hangingPunct="1"/>
            <a:r>
              <a:rPr lang="nb-NO" altLang="cs-CZ" sz="2800" dirty="0" smtClean="0"/>
              <a:t>Novelle kommer av det latinske ’novus’ som betyr ’nyhet’.</a:t>
            </a:r>
          </a:p>
          <a:p>
            <a:pPr eaLnBrk="1" hangingPunct="1"/>
            <a:r>
              <a:rPr lang="nb-NO" altLang="cs-CZ" sz="2800" dirty="0" smtClean="0"/>
              <a:t>Med Giovanni Boccaccios verk </a:t>
            </a:r>
            <a:r>
              <a:rPr lang="nb-NO" altLang="cs-CZ" sz="2800" i="1" dirty="0" smtClean="0"/>
              <a:t>Dekameronen </a:t>
            </a:r>
            <a:r>
              <a:rPr lang="nb-NO" altLang="cs-CZ" sz="2800" dirty="0" smtClean="0"/>
              <a:t>fra rundt 1350, ble novelle også bruk som litterær sjangerbetegnelse.</a:t>
            </a:r>
          </a:p>
          <a:p>
            <a:pPr eaLnBrk="1" hangingPunct="1"/>
            <a:r>
              <a:rPr lang="nb-NO" altLang="cs-CZ" sz="2800" dirty="0" smtClean="0"/>
              <a:t>Andre knytter novellen tilbake til middelalderens fabler, legender og anekdoter. </a:t>
            </a:r>
            <a:r>
              <a:rPr lang="nb-NO" altLang="cs-CZ" sz="2800" i="1" dirty="0" smtClean="0"/>
              <a:t>Tusen og en natt </a:t>
            </a:r>
            <a:r>
              <a:rPr lang="nb-NO" altLang="cs-CZ" sz="2800" dirty="0" smtClean="0"/>
              <a:t>fra rundt år 900 blir også vist til som noveller.</a:t>
            </a:r>
          </a:p>
        </p:txBody>
      </p:sp>
    </p:spTree>
    <p:extLst>
      <p:ext uri="{BB962C8B-B14F-4D97-AF65-F5344CB8AC3E}">
        <p14:creationId xmlns:p14="http://schemas.microsoft.com/office/powerpoint/2010/main" val="1122411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tel 1"/>
          <p:cNvSpPr>
            <a:spLocks noGrp="1"/>
          </p:cNvSpPr>
          <p:nvPr>
            <p:ph type="title"/>
          </p:nvPr>
        </p:nvSpPr>
        <p:spPr/>
        <p:txBody>
          <a:bodyPr/>
          <a:lstStyle/>
          <a:p>
            <a:pPr eaLnBrk="1" hangingPunct="1"/>
            <a:r>
              <a:rPr lang="nb-NO" altLang="cs-CZ" smtClean="0"/>
              <a:t>Mulig sjangerdefinisjon</a:t>
            </a:r>
          </a:p>
        </p:txBody>
      </p:sp>
      <p:sp>
        <p:nvSpPr>
          <p:cNvPr id="5123" name="Plassholder for innhold 2"/>
          <p:cNvSpPr>
            <a:spLocks noGrp="1"/>
          </p:cNvSpPr>
          <p:nvPr>
            <p:ph idx="1"/>
          </p:nvPr>
        </p:nvSpPr>
        <p:spPr/>
        <p:txBody>
          <a:bodyPr/>
          <a:lstStyle/>
          <a:p>
            <a:pPr eaLnBrk="1" hangingPunct="1">
              <a:buFont typeface="Wingdings" pitchFamily="2" charset="2"/>
              <a:buNone/>
            </a:pPr>
            <a:r>
              <a:rPr lang="nb-NO" altLang="cs-CZ" smtClean="0"/>
              <a:t>	I </a:t>
            </a:r>
            <a:r>
              <a:rPr lang="nb-NO" altLang="cs-CZ" i="1" smtClean="0"/>
              <a:t>Litteraturvitenskapelig leksikon </a:t>
            </a:r>
            <a:r>
              <a:rPr lang="nb-NO" altLang="cs-CZ" smtClean="0"/>
              <a:t>finner vi følgende definisjon av novellen: ”[…] underavdeling av episk diktning, relativt kort fiksjonsfortelling som innenfor sjangeren epikk kan innplasseres mellom andre kortformer som eventyr, fabel, anekdote og parabel på den ene side, og epos og roman på den andre side.” </a:t>
            </a:r>
            <a:r>
              <a:rPr lang="nb-NO" altLang="cs-CZ" sz="2000" smtClean="0"/>
              <a:t>(Lothe 1997:175)</a:t>
            </a:r>
          </a:p>
          <a:p>
            <a:pPr eaLnBrk="1" hangingPunct="1"/>
            <a:endParaRPr lang="nb-NO" altLang="cs-CZ" smtClean="0"/>
          </a:p>
        </p:txBody>
      </p:sp>
    </p:spTree>
    <p:extLst>
      <p:ext uri="{BB962C8B-B14F-4D97-AF65-F5344CB8AC3E}">
        <p14:creationId xmlns:p14="http://schemas.microsoft.com/office/powerpoint/2010/main" val="1238110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tel 1"/>
          <p:cNvSpPr>
            <a:spLocks noGrp="1"/>
          </p:cNvSpPr>
          <p:nvPr>
            <p:ph type="title"/>
          </p:nvPr>
        </p:nvSpPr>
        <p:spPr>
          <a:xfrm>
            <a:off x="1150938" y="214313"/>
            <a:ext cx="7793037" cy="1126455"/>
          </a:xfrm>
        </p:spPr>
        <p:txBody>
          <a:bodyPr/>
          <a:lstStyle/>
          <a:p>
            <a:r>
              <a:rPr lang="nb-NO" altLang="cs-CZ" sz="3600" dirty="0" smtClean="0"/>
              <a:t>Novelle – noen mulige sjangertrekk </a:t>
            </a:r>
          </a:p>
        </p:txBody>
      </p:sp>
      <p:sp>
        <p:nvSpPr>
          <p:cNvPr id="15363" name="Plassholder for innhold 2"/>
          <p:cNvSpPr>
            <a:spLocks noGrp="1"/>
          </p:cNvSpPr>
          <p:nvPr>
            <p:ph idx="1"/>
          </p:nvPr>
        </p:nvSpPr>
        <p:spPr/>
        <p:txBody>
          <a:bodyPr/>
          <a:lstStyle/>
          <a:p>
            <a:r>
              <a:rPr lang="nb-NO" altLang="cs-CZ" sz="2400" smtClean="0"/>
              <a:t>En novelle er kort i forhold til en roman.</a:t>
            </a:r>
          </a:p>
          <a:p>
            <a:r>
              <a:rPr lang="nb-NO" altLang="cs-CZ" sz="2400" smtClean="0"/>
              <a:t>En novelle starter ofte in medias res.</a:t>
            </a:r>
          </a:p>
          <a:p>
            <a:r>
              <a:rPr lang="nb-NO" altLang="cs-CZ" sz="2400" smtClean="0"/>
              <a:t>Novellen foregår som oftest innenfor et kort tidsrom, på begrenset plass og med få hovedpersoner og bipersoner. </a:t>
            </a:r>
          </a:p>
          <a:p>
            <a:r>
              <a:rPr lang="nb-NO" altLang="cs-CZ" sz="2400" smtClean="0"/>
              <a:t>Noveller har som oftest en spenningskurve som stiger mot en topp mot slutten av novellen eller vendepunktet. </a:t>
            </a:r>
          </a:p>
          <a:p>
            <a:r>
              <a:rPr lang="nb-NO" altLang="cs-CZ" sz="2400" smtClean="0"/>
              <a:t>Slutten er gjerne åpen, Sammenlignet med en roman er novellen ofte komprimert, kun det viktige er tatt med.</a:t>
            </a:r>
          </a:p>
          <a:p>
            <a:r>
              <a:rPr lang="nb-NO" altLang="cs-CZ" sz="2400" smtClean="0"/>
              <a:t> Man bruker ofte antydninger fremfor klartekst. </a:t>
            </a:r>
          </a:p>
          <a:p>
            <a:endParaRPr lang="nb-NO" altLang="cs-CZ" sz="2400" smtClean="0"/>
          </a:p>
        </p:txBody>
      </p:sp>
    </p:spTree>
    <p:extLst>
      <p:ext uri="{BB962C8B-B14F-4D97-AF65-F5344CB8AC3E}">
        <p14:creationId xmlns:p14="http://schemas.microsoft.com/office/powerpoint/2010/main" val="25582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50938" y="214313"/>
            <a:ext cx="7793037" cy="1198463"/>
          </a:xfrm>
        </p:spPr>
        <p:txBody>
          <a:bodyPr/>
          <a:lstStyle/>
          <a:p>
            <a:pPr eaLnBrk="1" hangingPunct="1"/>
            <a:r>
              <a:rPr lang="nb-NO" altLang="cs-CZ" sz="3600" dirty="0" smtClean="0"/>
              <a:t>Novelle – noen mulige sjangertrekk</a:t>
            </a:r>
          </a:p>
        </p:txBody>
      </p:sp>
      <p:sp>
        <p:nvSpPr>
          <p:cNvPr id="17411" name="Rectangle 3"/>
          <p:cNvSpPr>
            <a:spLocks noGrp="1" noChangeArrowheads="1"/>
          </p:cNvSpPr>
          <p:nvPr>
            <p:ph type="body" idx="1"/>
          </p:nvPr>
        </p:nvSpPr>
        <p:spPr/>
        <p:txBody>
          <a:bodyPr/>
          <a:lstStyle/>
          <a:p>
            <a:pPr eaLnBrk="1" hangingPunct="1">
              <a:lnSpc>
                <a:spcPct val="80000"/>
              </a:lnSpc>
            </a:pPr>
            <a:r>
              <a:rPr lang="nb-NO" altLang="cs-CZ" sz="2000" dirty="0" smtClean="0"/>
              <a:t>Lengde</a:t>
            </a:r>
          </a:p>
          <a:p>
            <a:pPr lvl="1" eaLnBrk="1" hangingPunct="1">
              <a:lnSpc>
                <a:spcPct val="80000"/>
              </a:lnSpc>
            </a:pPr>
            <a:r>
              <a:rPr lang="en-GB" altLang="cs-CZ" sz="1800" dirty="0" smtClean="0"/>
              <a:t>”a short story can be read in one sitting.” (Edgar Allan Poe)</a:t>
            </a:r>
            <a:endParaRPr lang="nb-NO" altLang="cs-CZ" sz="1800" dirty="0" smtClean="0"/>
          </a:p>
          <a:p>
            <a:pPr eaLnBrk="1" hangingPunct="1">
              <a:lnSpc>
                <a:spcPct val="80000"/>
              </a:lnSpc>
            </a:pPr>
            <a:r>
              <a:rPr lang="nb-NO" altLang="cs-CZ" sz="2000" dirty="0" smtClean="0"/>
              <a:t>En muntlig fortellertradisjon</a:t>
            </a:r>
          </a:p>
          <a:p>
            <a:pPr lvl="1" eaLnBrk="1" hangingPunct="1">
              <a:lnSpc>
                <a:spcPct val="80000"/>
              </a:lnSpc>
            </a:pPr>
            <a:r>
              <a:rPr lang="nb-NO" altLang="cs-CZ" sz="1800" dirty="0" smtClean="0"/>
              <a:t>”Ei novelle bør ikkje vare lenger enn det tar å drikke ei flaske raudvin.” (Ragnar Hovland)</a:t>
            </a:r>
          </a:p>
          <a:p>
            <a:pPr eaLnBrk="1" hangingPunct="1">
              <a:lnSpc>
                <a:spcPct val="80000"/>
              </a:lnSpc>
            </a:pPr>
            <a:r>
              <a:rPr lang="nb-NO" altLang="cs-CZ" sz="2000" dirty="0" smtClean="0"/>
              <a:t>Begivenhet</a:t>
            </a:r>
          </a:p>
          <a:p>
            <a:pPr lvl="1" eaLnBrk="1" hangingPunct="1">
              <a:lnSpc>
                <a:spcPct val="80000"/>
              </a:lnSpc>
            </a:pPr>
            <a:r>
              <a:rPr lang="nb-NO" altLang="cs-CZ" sz="1800" dirty="0" smtClean="0"/>
              <a:t>”Hva er vel en novelle, annet enn en uhørt, inntruffet begivenhet.” (Johan Wolfgang Goethe)</a:t>
            </a:r>
          </a:p>
          <a:p>
            <a:pPr eaLnBrk="1" hangingPunct="1">
              <a:lnSpc>
                <a:spcPct val="80000"/>
              </a:lnSpc>
            </a:pPr>
            <a:r>
              <a:rPr lang="nb-NO" altLang="cs-CZ" sz="2000" dirty="0" smtClean="0"/>
              <a:t>Tematikk</a:t>
            </a:r>
          </a:p>
          <a:p>
            <a:pPr lvl="1" eaLnBrk="1" hangingPunct="1">
              <a:lnSpc>
                <a:spcPct val="80000"/>
              </a:lnSpc>
            </a:pPr>
            <a:r>
              <a:rPr lang="nb-NO" altLang="cs-CZ" sz="1800" dirty="0" smtClean="0"/>
              <a:t>”Novelleskriving er ein krevjande sport, ein slags litteraturens 400-meter.” (Ragnar Hovland)</a:t>
            </a:r>
          </a:p>
          <a:p>
            <a:pPr eaLnBrk="1" hangingPunct="1">
              <a:lnSpc>
                <a:spcPct val="80000"/>
              </a:lnSpc>
            </a:pPr>
            <a:r>
              <a:rPr lang="nb-NO" altLang="cs-CZ" sz="2000" dirty="0" smtClean="0"/>
              <a:t>Begynnelser og avslutninger</a:t>
            </a:r>
          </a:p>
          <a:p>
            <a:pPr lvl="1" eaLnBrk="1" hangingPunct="1">
              <a:lnSpc>
                <a:spcPct val="80000"/>
              </a:lnSpc>
            </a:pPr>
            <a:r>
              <a:rPr lang="nb-NO" altLang="cs-CZ" sz="1800" dirty="0" smtClean="0"/>
              <a:t>”Novellen skal være som et godt utført sleggekast.” (Jan Kjærstad)</a:t>
            </a:r>
          </a:p>
          <a:p>
            <a:pPr eaLnBrk="1" hangingPunct="1">
              <a:lnSpc>
                <a:spcPct val="80000"/>
              </a:lnSpc>
            </a:pPr>
            <a:r>
              <a:rPr lang="nb-NO" altLang="cs-CZ" sz="2000" dirty="0" smtClean="0"/>
              <a:t>Sjanger som en forventning til teksten</a:t>
            </a:r>
          </a:p>
          <a:p>
            <a:pPr eaLnBrk="1" hangingPunct="1">
              <a:lnSpc>
                <a:spcPct val="80000"/>
              </a:lnSpc>
            </a:pPr>
            <a:endParaRPr lang="nb-NO" altLang="cs-CZ" sz="2000" dirty="0" smtClean="0"/>
          </a:p>
        </p:txBody>
      </p:sp>
    </p:spTree>
    <p:extLst>
      <p:ext uri="{BB962C8B-B14F-4D97-AF65-F5344CB8AC3E}">
        <p14:creationId xmlns:p14="http://schemas.microsoft.com/office/powerpoint/2010/main" val="179797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nb-NO" altLang="cs-CZ" smtClean="0"/>
              <a:t>Norsk, svensk og dansk litteratur ved tusenårsskiftet</a:t>
            </a:r>
          </a:p>
        </p:txBody>
      </p:sp>
      <p:sp>
        <p:nvSpPr>
          <p:cNvPr id="28675" name="Rectangle 3"/>
          <p:cNvSpPr>
            <a:spLocks noGrp="1" noChangeArrowheads="1"/>
          </p:cNvSpPr>
          <p:nvPr>
            <p:ph type="body" idx="1"/>
          </p:nvPr>
        </p:nvSpPr>
        <p:spPr/>
        <p:txBody>
          <a:bodyPr/>
          <a:lstStyle/>
          <a:p>
            <a:pPr>
              <a:buFont typeface="Wingdings" pitchFamily="2" charset="2"/>
              <a:buNone/>
            </a:pPr>
            <a:r>
              <a:rPr lang="nb-NO" altLang="cs-CZ" sz="2800" dirty="0" smtClean="0"/>
              <a:t>Vi ser flere tendenser på samme tid:</a:t>
            </a:r>
          </a:p>
          <a:p>
            <a:r>
              <a:rPr lang="nb-NO" altLang="cs-CZ" sz="2800" dirty="0" smtClean="0"/>
              <a:t>Narrativ utfoldelse (Saabye Christensen, Jan Kjærstad, Kjartan Fløgstad, Tore Renberg, Karl Ove Knausgård, Sara Stridsberg (</a:t>
            </a:r>
            <a:r>
              <a:rPr lang="nb-NO" altLang="cs-CZ" sz="2800" i="1" dirty="0" smtClean="0"/>
              <a:t>Drömfakulteten</a:t>
            </a:r>
            <a:r>
              <a:rPr lang="nb-NO" altLang="cs-CZ" sz="2800" dirty="0" smtClean="0"/>
              <a:t>), Carsten Jensen).</a:t>
            </a:r>
          </a:p>
          <a:p>
            <a:r>
              <a:rPr lang="nb-NO" altLang="cs-CZ" sz="2800" dirty="0" smtClean="0"/>
              <a:t>En utvikling mot </a:t>
            </a:r>
            <a:r>
              <a:rPr lang="nb-NO" altLang="cs-CZ" sz="2800" i="1" dirty="0" smtClean="0"/>
              <a:t>det enkle</a:t>
            </a:r>
            <a:r>
              <a:rPr lang="nb-NO" altLang="cs-CZ" sz="2800" dirty="0" smtClean="0"/>
              <a:t>, enten i form av </a:t>
            </a:r>
            <a:r>
              <a:rPr lang="nb-NO" altLang="cs-CZ" sz="2800" i="1" dirty="0" smtClean="0"/>
              <a:t>naivisme </a:t>
            </a:r>
            <a:r>
              <a:rPr lang="nb-NO" altLang="cs-CZ" sz="2800" dirty="0" smtClean="0"/>
              <a:t>(Erlend Loe og Beate Grimsrud) eller </a:t>
            </a:r>
            <a:r>
              <a:rPr lang="nb-NO" altLang="cs-CZ" sz="2800" i="1" dirty="0" smtClean="0"/>
              <a:t>minimalisme </a:t>
            </a:r>
            <a:r>
              <a:rPr lang="nb-NO" altLang="cs-CZ" sz="2800" dirty="0" smtClean="0"/>
              <a:t>(Hanne Ørstavik, Kjell Askildsen, Helle Helle (</a:t>
            </a:r>
            <a:r>
              <a:rPr lang="nb-NO" altLang="cs-CZ" sz="2800" i="1" dirty="0" smtClean="0"/>
              <a:t>Ned til hundene</a:t>
            </a:r>
            <a:r>
              <a:rPr lang="nb-NO" altLang="cs-CZ" sz="2800" dirty="0" smtClean="0"/>
              <a:t>) og Naja Marie Aidt (</a:t>
            </a:r>
            <a:r>
              <a:rPr lang="nb-NO" altLang="cs-CZ" sz="2800" i="1" dirty="0" smtClean="0"/>
              <a:t>Bavian</a:t>
            </a:r>
            <a:r>
              <a:rPr lang="nb-NO" altLang="cs-CZ" sz="2800" dirty="0" smtClean="0"/>
              <a:t>))  </a:t>
            </a:r>
          </a:p>
          <a:p>
            <a:endParaRPr lang="nb-NO" altLang="cs-CZ" sz="2800" dirty="0" smtClean="0"/>
          </a:p>
        </p:txBody>
      </p:sp>
    </p:spTree>
    <p:extLst>
      <p:ext uri="{BB962C8B-B14F-4D97-AF65-F5344CB8AC3E}">
        <p14:creationId xmlns:p14="http://schemas.microsoft.com/office/powerpoint/2010/main" val="306820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t>
            </a:r>
          </a:p>
        </p:txBody>
      </p:sp>
      <p:sp>
        <p:nvSpPr>
          <p:cNvPr id="3" name="Zástupný symbol pro text 2"/>
          <p:cNvSpPr>
            <a:spLocks noGrp="1"/>
          </p:cNvSpPr>
          <p:nvPr>
            <p:ph type="body" idx="1"/>
          </p:nvPr>
        </p:nvSpPr>
        <p:spPr/>
        <p:txBody>
          <a:bodyPr/>
          <a:lstStyle/>
          <a:p>
            <a:r>
              <a:rPr lang="cs-CZ" smtClean="0"/>
              <a:t>Světová literatura</a:t>
            </a:r>
            <a:endParaRPr lang="cs-CZ" dirty="0"/>
          </a:p>
        </p:txBody>
      </p:sp>
      <p:sp>
        <p:nvSpPr>
          <p:cNvPr id="4" name="Zástupný symbol pro obsah 3"/>
          <p:cNvSpPr>
            <a:spLocks noGrp="1"/>
          </p:cNvSpPr>
          <p:nvPr>
            <p:ph sz="half" idx="2"/>
          </p:nvPr>
        </p:nvSpPr>
        <p:spPr/>
        <p:txBody>
          <a:bodyPr>
            <a:normAutofit fontScale="92500"/>
          </a:bodyPr>
          <a:lstStyle/>
          <a:p>
            <a:r>
              <a:rPr lang="nb-NO" dirty="0" smtClean="0"/>
              <a:t>Goethe</a:t>
            </a:r>
            <a:r>
              <a:rPr lang="cs-CZ" dirty="0" smtClean="0"/>
              <a:t>: </a:t>
            </a:r>
            <a:r>
              <a:rPr lang="cs-CZ" dirty="0" err="1" smtClean="0"/>
              <a:t>Novelle</a:t>
            </a:r>
            <a:r>
              <a:rPr lang="nb-NO" dirty="0" smtClean="0"/>
              <a:t> 1827</a:t>
            </a:r>
            <a:endParaRPr lang="cs-CZ" dirty="0" smtClean="0"/>
          </a:p>
          <a:p>
            <a:r>
              <a:rPr lang="cs-CZ" dirty="0" smtClean="0"/>
              <a:t>Gogol: Nos 1836</a:t>
            </a:r>
          </a:p>
          <a:p>
            <a:r>
              <a:rPr lang="cs-CZ" dirty="0" smtClean="0"/>
              <a:t>Gogol: Plášť 1842</a:t>
            </a:r>
          </a:p>
          <a:p>
            <a:r>
              <a:rPr lang="cs-CZ" dirty="0" err="1" smtClean="0"/>
              <a:t>Poe</a:t>
            </a:r>
            <a:r>
              <a:rPr lang="cs-CZ" dirty="0" smtClean="0"/>
              <a:t>: Zánik domu </a:t>
            </a:r>
            <a:r>
              <a:rPr lang="cs-CZ" dirty="0" err="1" smtClean="0"/>
              <a:t>Usherů</a:t>
            </a:r>
            <a:r>
              <a:rPr lang="cs-CZ" dirty="0" smtClean="0"/>
              <a:t> 1848</a:t>
            </a:r>
          </a:p>
          <a:p>
            <a:r>
              <a:rPr lang="cs-CZ" dirty="0" err="1" smtClean="0"/>
              <a:t>Poe</a:t>
            </a:r>
            <a:r>
              <a:rPr lang="cs-CZ" dirty="0" smtClean="0"/>
              <a:t>: Jáma a kyvadlo 1842</a:t>
            </a:r>
          </a:p>
          <a:p>
            <a:r>
              <a:rPr lang="cs-CZ" dirty="0" err="1" smtClean="0"/>
              <a:t>Turgeněv</a:t>
            </a:r>
            <a:r>
              <a:rPr lang="cs-CZ" dirty="0" smtClean="0"/>
              <a:t>: Lovcovy zápisky 1852</a:t>
            </a:r>
          </a:p>
          <a:p>
            <a:r>
              <a:rPr lang="cs-CZ" dirty="0" smtClean="0"/>
              <a:t>A. </a:t>
            </a:r>
            <a:r>
              <a:rPr lang="cs-CZ" dirty="0" err="1" smtClean="0"/>
              <a:t>Schnitzler</a:t>
            </a:r>
            <a:r>
              <a:rPr lang="cs-CZ" dirty="0" smtClean="0"/>
              <a:t>: Die </a:t>
            </a:r>
            <a:r>
              <a:rPr lang="cs-CZ" dirty="0" err="1" smtClean="0"/>
              <a:t>Traumnovelle</a:t>
            </a:r>
            <a:r>
              <a:rPr lang="cs-CZ" dirty="0" smtClean="0"/>
              <a:t> (1928)</a:t>
            </a:r>
            <a:endParaRPr lang="nb-NO" dirty="0" smtClean="0"/>
          </a:p>
        </p:txBody>
      </p:sp>
      <p:sp>
        <p:nvSpPr>
          <p:cNvPr id="5" name="Zástupný symbol pro text 4"/>
          <p:cNvSpPr>
            <a:spLocks noGrp="1"/>
          </p:cNvSpPr>
          <p:nvPr>
            <p:ph type="body" sz="quarter" idx="3"/>
          </p:nvPr>
        </p:nvSpPr>
        <p:spPr/>
        <p:txBody>
          <a:bodyPr/>
          <a:lstStyle/>
          <a:p>
            <a:r>
              <a:rPr lang="nb-NO" dirty="0" smtClean="0"/>
              <a:t>Skandin</a:t>
            </a:r>
            <a:r>
              <a:rPr lang="cs-CZ" dirty="0" err="1" smtClean="0"/>
              <a:t>ávie</a:t>
            </a:r>
            <a:endParaRPr lang="cs-CZ" dirty="0"/>
          </a:p>
        </p:txBody>
      </p:sp>
      <p:sp>
        <p:nvSpPr>
          <p:cNvPr id="6" name="Zástupný symbol pro obsah 5"/>
          <p:cNvSpPr>
            <a:spLocks noGrp="1"/>
          </p:cNvSpPr>
          <p:nvPr>
            <p:ph sz="quarter" idx="4"/>
          </p:nvPr>
        </p:nvSpPr>
        <p:spPr/>
        <p:txBody>
          <a:bodyPr/>
          <a:lstStyle/>
          <a:p>
            <a:r>
              <a:rPr lang="cs-CZ" dirty="0" err="1" smtClean="0"/>
              <a:t>St.St</a:t>
            </a:r>
            <a:r>
              <a:rPr lang="cs-CZ" dirty="0" smtClean="0"/>
              <a:t>. </a:t>
            </a:r>
            <a:r>
              <a:rPr lang="nb-NO" dirty="0" smtClean="0"/>
              <a:t>Blicher 1832-33</a:t>
            </a:r>
            <a:endParaRPr lang="cs-CZ" dirty="0" smtClean="0"/>
          </a:p>
          <a:p>
            <a:r>
              <a:rPr lang="cs-CZ" dirty="0" smtClean="0"/>
              <a:t>Křesadlo 1835</a:t>
            </a:r>
          </a:p>
          <a:p>
            <a:r>
              <a:rPr lang="cs-CZ" dirty="0" smtClean="0"/>
              <a:t>Stín 1847</a:t>
            </a:r>
          </a:p>
          <a:p>
            <a:r>
              <a:rPr lang="nb-NO" dirty="0" smtClean="0"/>
              <a:t>Synnøve Solbakken </a:t>
            </a:r>
            <a:r>
              <a:rPr lang="cs-CZ" dirty="0" smtClean="0"/>
              <a:t>1857</a:t>
            </a:r>
          </a:p>
          <a:p>
            <a:r>
              <a:rPr lang="cs-CZ" dirty="0" err="1" smtClean="0"/>
              <a:t>Faderen</a:t>
            </a:r>
            <a:r>
              <a:rPr lang="cs-CZ" dirty="0" smtClean="0"/>
              <a:t> 1860 (</a:t>
            </a:r>
            <a:r>
              <a:rPr lang="cs-CZ" dirty="0" err="1" smtClean="0"/>
              <a:t>Sm</a:t>
            </a:r>
            <a:r>
              <a:rPr lang="nb-NO" dirty="0" smtClean="0"/>
              <a:t>åstykker)</a:t>
            </a:r>
          </a:p>
          <a:p>
            <a:r>
              <a:rPr lang="nb-NO" dirty="0" smtClean="0"/>
              <a:t>Noveletter 1882 </a:t>
            </a:r>
            <a:r>
              <a:rPr lang="cs-CZ" dirty="0" smtClean="0"/>
              <a:t>(</a:t>
            </a:r>
            <a:r>
              <a:rPr lang="nb-NO" dirty="0" smtClean="0"/>
              <a:t>Karen 5 s.</a:t>
            </a:r>
            <a:r>
              <a:rPr lang="cs-CZ" dirty="0" smtClean="0"/>
              <a:t>)</a:t>
            </a:r>
            <a:endParaRPr lang="cs-CZ" dirty="0"/>
          </a:p>
        </p:txBody>
      </p:sp>
    </p:spTree>
    <p:extLst>
      <p:ext uri="{BB962C8B-B14F-4D97-AF65-F5344CB8AC3E}">
        <p14:creationId xmlns:p14="http://schemas.microsoft.com/office/powerpoint/2010/main" val="529198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Norske</a:t>
            </a:r>
            <a:r>
              <a:rPr lang="cs-CZ" dirty="0" smtClean="0"/>
              <a:t> </a:t>
            </a:r>
            <a:r>
              <a:rPr lang="cs-CZ" dirty="0" err="1" smtClean="0"/>
              <a:t>forfattere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Tarjei</a:t>
            </a:r>
            <a:r>
              <a:rPr lang="cs-CZ" dirty="0" smtClean="0"/>
              <a:t> </a:t>
            </a:r>
            <a:r>
              <a:rPr lang="cs-CZ" dirty="0" err="1" smtClean="0"/>
              <a:t>Vesaas</a:t>
            </a:r>
            <a:r>
              <a:rPr lang="cs-CZ" dirty="0" smtClean="0"/>
              <a:t> (1897-1970)</a:t>
            </a:r>
          </a:p>
          <a:p>
            <a:r>
              <a:rPr lang="cs-CZ" dirty="0" smtClean="0"/>
              <a:t>Johan </a:t>
            </a:r>
            <a:r>
              <a:rPr lang="cs-CZ" dirty="0" err="1" smtClean="0"/>
              <a:t>Borgen</a:t>
            </a:r>
            <a:r>
              <a:rPr lang="cs-CZ" dirty="0" smtClean="0"/>
              <a:t> (1902-1979)</a:t>
            </a:r>
            <a:endParaRPr lang="nb-NO" dirty="0" smtClean="0"/>
          </a:p>
          <a:p>
            <a:r>
              <a:rPr lang="cs-CZ" dirty="0" err="1" smtClean="0"/>
              <a:t>Torborg</a:t>
            </a:r>
            <a:r>
              <a:rPr lang="cs-CZ" dirty="0" smtClean="0"/>
              <a:t> </a:t>
            </a:r>
            <a:r>
              <a:rPr lang="cs-CZ" dirty="0" err="1" smtClean="0"/>
              <a:t>Nedraas</a:t>
            </a:r>
            <a:r>
              <a:rPr lang="cs-CZ" dirty="0" smtClean="0"/>
              <a:t> (1906-1987)</a:t>
            </a:r>
          </a:p>
          <a:p>
            <a:r>
              <a:rPr lang="nb-NO" dirty="0" smtClean="0"/>
              <a:t>Cora Sandel</a:t>
            </a:r>
            <a:r>
              <a:rPr lang="cs-CZ" dirty="0" smtClean="0"/>
              <a:t> (1880-1974)</a:t>
            </a:r>
            <a:endParaRPr lang="nb-NO" dirty="0" smtClean="0"/>
          </a:p>
          <a:p>
            <a:r>
              <a:rPr lang="nb-NO" dirty="0" smtClean="0"/>
              <a:t>Gunvor Hofmo </a:t>
            </a:r>
            <a:r>
              <a:rPr lang="cs-CZ" dirty="0" smtClean="0"/>
              <a:t>(1921-1995)</a:t>
            </a:r>
          </a:p>
          <a:p>
            <a:r>
              <a:rPr lang="cs-CZ" dirty="0" smtClean="0"/>
              <a:t>Tor </a:t>
            </a:r>
            <a:r>
              <a:rPr lang="cs-CZ" dirty="0" err="1" smtClean="0"/>
              <a:t>Ulven</a:t>
            </a:r>
            <a:r>
              <a:rPr lang="cs-CZ" dirty="0" smtClean="0"/>
              <a:t> (1953-1995)</a:t>
            </a:r>
          </a:p>
          <a:p>
            <a:r>
              <a:rPr lang="cs-CZ" dirty="0" err="1" smtClean="0"/>
              <a:t>Gro</a:t>
            </a:r>
            <a:r>
              <a:rPr lang="cs-CZ" dirty="0" smtClean="0"/>
              <a:t> </a:t>
            </a:r>
            <a:r>
              <a:rPr lang="cs-CZ" dirty="0" err="1" smtClean="0"/>
              <a:t>Dahle</a:t>
            </a:r>
            <a:r>
              <a:rPr lang="cs-CZ" dirty="0" smtClean="0"/>
              <a:t> (1962)</a:t>
            </a:r>
          </a:p>
          <a:p>
            <a:r>
              <a:rPr lang="cs-CZ" dirty="0" err="1" smtClean="0"/>
              <a:t>Frode</a:t>
            </a:r>
            <a:r>
              <a:rPr lang="cs-CZ" dirty="0" smtClean="0"/>
              <a:t> </a:t>
            </a:r>
            <a:r>
              <a:rPr lang="cs-CZ" dirty="0" err="1" smtClean="0"/>
              <a:t>Grytten</a:t>
            </a:r>
            <a:r>
              <a:rPr lang="cs-CZ" dirty="0" smtClean="0"/>
              <a:t> (1960)</a:t>
            </a:r>
          </a:p>
          <a:p>
            <a:r>
              <a:rPr lang="cs-CZ" dirty="0" smtClean="0"/>
              <a:t>Johan </a:t>
            </a:r>
            <a:r>
              <a:rPr lang="cs-CZ" dirty="0" err="1" smtClean="0"/>
              <a:t>Harstad</a:t>
            </a:r>
            <a:r>
              <a:rPr lang="cs-CZ" dirty="0" smtClean="0"/>
              <a:t> (1979)</a:t>
            </a:r>
          </a:p>
          <a:p>
            <a:r>
              <a:rPr lang="cs-CZ" dirty="0" err="1" smtClean="0"/>
              <a:t>Bjarte</a:t>
            </a:r>
            <a:r>
              <a:rPr lang="cs-CZ" dirty="0" smtClean="0"/>
              <a:t> </a:t>
            </a:r>
            <a:r>
              <a:rPr lang="cs-CZ" dirty="0" err="1" smtClean="0"/>
              <a:t>Breiteig</a:t>
            </a:r>
            <a:r>
              <a:rPr lang="cs-CZ" dirty="0" smtClean="0"/>
              <a:t> (1974)</a:t>
            </a:r>
          </a:p>
          <a:p>
            <a:endParaRPr lang="cs-CZ" dirty="0"/>
          </a:p>
        </p:txBody>
      </p:sp>
    </p:spTree>
    <p:extLst>
      <p:ext uri="{BB962C8B-B14F-4D97-AF65-F5344CB8AC3E}">
        <p14:creationId xmlns:p14="http://schemas.microsoft.com/office/powerpoint/2010/main" val="29663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tel 1"/>
          <p:cNvSpPr>
            <a:spLocks noGrp="1"/>
          </p:cNvSpPr>
          <p:nvPr>
            <p:ph type="title"/>
          </p:nvPr>
        </p:nvSpPr>
        <p:spPr/>
        <p:txBody>
          <a:bodyPr/>
          <a:lstStyle/>
          <a:p>
            <a:r>
              <a:rPr lang="nb-NO" altLang="cs-CZ" smtClean="0"/>
              <a:t>”Hundene i Tessaloniki” av Kjell Askildsen</a:t>
            </a:r>
          </a:p>
        </p:txBody>
      </p:sp>
      <p:sp>
        <p:nvSpPr>
          <p:cNvPr id="30723" name="Plassholder for innhold 2"/>
          <p:cNvSpPr>
            <a:spLocks noGrp="1"/>
          </p:cNvSpPr>
          <p:nvPr>
            <p:ph idx="1"/>
          </p:nvPr>
        </p:nvSpPr>
        <p:spPr/>
        <p:txBody>
          <a:bodyPr/>
          <a:lstStyle/>
          <a:p>
            <a:r>
              <a:rPr lang="nb-NO" altLang="cs-CZ" sz="2800" dirty="0" smtClean="0"/>
              <a:t>Kjell Askildsen debuterte i 1953 med novellesamlingen </a:t>
            </a:r>
            <a:r>
              <a:rPr lang="nb-NO" altLang="cs-CZ" sz="2800" i="1" dirty="0" smtClean="0"/>
              <a:t>Heretter følger jeg deg helt hjem</a:t>
            </a:r>
            <a:r>
              <a:rPr lang="nb-NO" altLang="cs-CZ" sz="2800" dirty="0" smtClean="0"/>
              <a:t>.</a:t>
            </a:r>
          </a:p>
          <a:p>
            <a:r>
              <a:rPr lang="nb-NO" altLang="cs-CZ" sz="2800" dirty="0" smtClean="0"/>
              <a:t>Det virkelige gjennombruddet kom først på 1980-tallet med de stilistisk utsøkte minimalistiske novellene, bl.a. </a:t>
            </a:r>
            <a:r>
              <a:rPr lang="nb-NO" altLang="cs-CZ" sz="2800" i="1" dirty="0" smtClean="0"/>
              <a:t>Thomas F’s siste nedtegnelser til almenheten </a:t>
            </a:r>
            <a:r>
              <a:rPr lang="nb-NO" altLang="cs-CZ" sz="2800" dirty="0" smtClean="0"/>
              <a:t>(1983).</a:t>
            </a:r>
          </a:p>
          <a:p>
            <a:r>
              <a:rPr lang="nb-NO" altLang="cs-CZ" sz="2800" dirty="0" smtClean="0"/>
              <a:t>Han ble tildelt Svenska Akademiens nordiske pris 2009.</a:t>
            </a:r>
          </a:p>
          <a:p>
            <a:endParaRPr lang="nb-NO" altLang="cs-CZ" sz="2800" dirty="0" smtClean="0"/>
          </a:p>
          <a:p>
            <a:endParaRPr lang="nb-NO" altLang="cs-CZ" dirty="0" smtClean="0"/>
          </a:p>
        </p:txBody>
      </p:sp>
    </p:spTree>
    <p:extLst>
      <p:ext uri="{BB962C8B-B14F-4D97-AF65-F5344CB8AC3E}">
        <p14:creationId xmlns:p14="http://schemas.microsoft.com/office/powerpoint/2010/main" val="187159466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armoni">
  <a:themeElements>
    <a:clrScheme name="Harmoni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Harmoni">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rmon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Harmoni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Harmoni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Harmoni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Harmon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Harmon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TotalTime>
  <Words>811</Words>
  <Application>Microsoft Office PowerPoint</Application>
  <PresentationFormat>Předvádění na obrazovce (4:3)</PresentationFormat>
  <Paragraphs>84</Paragraphs>
  <Slides>12</Slides>
  <Notes>0</Notes>
  <HiddenSlides>0</HiddenSlides>
  <MMClips>0</MMClips>
  <ScaleCrop>false</ScaleCrop>
  <HeadingPairs>
    <vt:vector size="4" baseType="variant">
      <vt:variant>
        <vt:lpstr>Motiv</vt:lpstr>
      </vt:variant>
      <vt:variant>
        <vt:i4>2</vt:i4>
      </vt:variant>
      <vt:variant>
        <vt:lpstr>Nadpisy snímků</vt:lpstr>
      </vt:variant>
      <vt:variant>
        <vt:i4>12</vt:i4>
      </vt:variant>
    </vt:vector>
  </HeadingPairs>
  <TitlesOfParts>
    <vt:vector size="14" baseType="lpstr">
      <vt:lpstr>Motiv systému Office</vt:lpstr>
      <vt:lpstr>Harmoni</vt:lpstr>
      <vt:lpstr>Noveller og kortprosa på 1900-tallet </vt:lpstr>
      <vt:lpstr>Litt historikk</vt:lpstr>
      <vt:lpstr>Mulig sjangerdefinisjon</vt:lpstr>
      <vt:lpstr>Novelle – noen mulige sjangertrekk </vt:lpstr>
      <vt:lpstr>Novelle – noen mulige sjangertrekk</vt:lpstr>
      <vt:lpstr>Norsk, svensk og dansk litteratur ved tusenårsskiftet</vt:lpstr>
      <vt:lpstr>.</vt:lpstr>
      <vt:lpstr>Norske forfattere</vt:lpstr>
      <vt:lpstr>”Hundene i Tessaloniki” av Kjell Askildsen</vt:lpstr>
      <vt:lpstr>”Hundene i Tessaloniki” av Kjell Askildsen</vt:lpstr>
      <vt:lpstr>Teorie žánru novely</vt:lpstr>
      <vt:lpstr>David Damrosch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Noveller og kortprosa på 1900-tallet</dc:title>
  <dc:creator>user</dc:creator>
  <cp:lastModifiedBy>user</cp:lastModifiedBy>
  <cp:revision>3</cp:revision>
  <dcterms:created xsi:type="dcterms:W3CDTF">2018-04-09T05:37:57Z</dcterms:created>
  <dcterms:modified xsi:type="dcterms:W3CDTF">2018-10-01T18:15:38Z</dcterms:modified>
</cp:coreProperties>
</file>