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6" r:id="rId8"/>
    <p:sldId id="269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A944F6C-BD6A-44A0-85F3-89758C9ECABA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6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09F414A-30A0-4806-AC16-0A9A241EDA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CE44E-539A-4F7E-99C5-CFA971719853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15646-4D2F-4708-AC3C-10D416323A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0347-CEE4-44DE-94B6-E33B5296DB7D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2755D-6AC1-4063-8CD1-DCE20A07E3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D38203-96D2-4F97-9D2C-0471C5AB6722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19EA8E-6558-42B0-9ABF-1E51485713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8C09A9F-E7D8-49F2-B2F6-C25EDA7B7EE1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6A91AF1-AD57-4B15-8EDC-0DD36ED30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333E34-EE58-4E1A-A09A-61CF54A0974E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CD58AF-5F82-4C02-B796-CF1D9CB8A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94CA4E-998D-4FA6-83C3-F15CFB28038A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5F7BA6-9F5C-4749-9FCA-A099F6A9F6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3D0D69-C100-4197-B789-C3BC99CBDDCD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FFD810-4130-448F-B354-1963CC5B4C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C8313-01A5-410D-A436-37973470DE90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F199A-F09C-4E21-8BCC-56657D070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4290D26-6E13-44EB-AAFC-0DFABF5A064A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CF32A47-129F-4A82-86DE-5BDD6DC55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61C972F-D61D-47C4-B6C0-E870E6ED7202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0A8AC9C-AAD9-42F1-ADB8-6868755C73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1178A8-785E-4DC1-98B7-B98A6FD8BCC5}" type="datetimeFigureOut">
              <a:rPr lang="cs-CZ"/>
              <a:pPr>
                <a:defRPr/>
              </a:pPr>
              <a:t>24.09.2017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DCC29DB-565B-4FED-9F7A-C77D0D97D6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09" r:id="rId7"/>
    <p:sldLayoutId id="2147484218" r:id="rId8"/>
    <p:sldLayoutId id="2147484219" r:id="rId9"/>
    <p:sldLayoutId id="2147484210" r:id="rId10"/>
    <p:sldLayoutId id="2147484211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FFFF4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B32C16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B32C16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B32C16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Profesní etika </a:t>
            </a:r>
            <a: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 </a:t>
            </a:r>
            <a:b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sociální pedagogy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/>
              <a:t>Organizační pokyny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EC012-BC9A-4E31-99EC-B0EC9642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Sebereflexe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BAFE8-F57F-4CB1-97D4-1678038F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Pokuse se o jakousi sebeanalýzu toho, co mohlo vést k Vašemu postoji v této situaci. </a:t>
            </a:r>
          </a:p>
          <a:p>
            <a:r>
              <a:rPr lang="cs-CZ" dirty="0"/>
              <a:t>Pokuste se to vztáhnout na řešení dilematu – jak to ovlivňuje Váš přístup k řešení a na co byste si měli dát pozor. </a:t>
            </a:r>
          </a:p>
          <a:p>
            <a:r>
              <a:rPr lang="cs-CZ" dirty="0"/>
              <a:t>Nejde o názor!</a:t>
            </a:r>
          </a:p>
        </p:txBody>
      </p:sp>
    </p:spTree>
    <p:extLst>
      <p:ext uri="{BB962C8B-B14F-4D97-AF65-F5344CB8AC3E}">
        <p14:creationId xmlns:p14="http://schemas.microsoft.com/office/powerpoint/2010/main" val="84796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Kopřiva, K. (1997). Lidský vztah  jako součást profese. Praha: Portál.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err="1"/>
              <a:t>Henriksen</a:t>
            </a:r>
            <a:r>
              <a:rPr lang="cs-CZ" dirty="0"/>
              <a:t>, J.-O., </a:t>
            </a:r>
            <a:r>
              <a:rPr lang="cs-CZ" dirty="0" err="1"/>
              <a:t>Vetlsen</a:t>
            </a:r>
            <a:r>
              <a:rPr lang="cs-CZ" dirty="0"/>
              <a:t> A. J., Juříčková, M.(</a:t>
            </a:r>
            <a:r>
              <a:rPr lang="cs-CZ" dirty="0" err="1"/>
              <a:t>Eds</a:t>
            </a:r>
            <a:r>
              <a:rPr lang="cs-CZ" dirty="0"/>
              <a:t>.) (2000). Blízké a vzdálené : etické teorie a principy práce s lidmi.       Boskovice: Albert.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Jankovský, J. (2003). Etika pro pomáhající profese. Praha: Triton.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Haškovcová, H. (2002). Lékařská etika. Praha: </a:t>
            </a:r>
            <a:r>
              <a:rPr lang="cs-CZ" dirty="0" err="1"/>
              <a:t>Galén</a:t>
            </a:r>
            <a:endParaRPr lang="cs-CZ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Cíle předmětu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seznámit se </a:t>
            </a:r>
          </a:p>
          <a:p>
            <a:pPr lvl="1"/>
            <a:r>
              <a:rPr lang="cs-CZ" dirty="0"/>
              <a:t>s etickými problémy a dilematy z různých oblastí praxe</a:t>
            </a:r>
          </a:p>
          <a:p>
            <a:pPr lvl="1"/>
            <a:r>
              <a:rPr lang="cs-CZ" dirty="0"/>
              <a:t>s etickými profesními standardy</a:t>
            </a:r>
          </a:p>
          <a:p>
            <a:pPr lvl="1"/>
            <a:r>
              <a:rPr lang="cs-CZ" dirty="0"/>
              <a:t>s modely etického rozhodování</a:t>
            </a:r>
          </a:p>
          <a:p>
            <a:pPr lvl="1"/>
            <a:endParaRPr lang="cs-CZ" dirty="0"/>
          </a:p>
          <a:p>
            <a:r>
              <a:rPr lang="cs-CZ" dirty="0"/>
              <a:t>zvýšit vnímavost k etickým otázkám</a:t>
            </a:r>
          </a:p>
          <a:p>
            <a:r>
              <a:rPr lang="cs-CZ" dirty="0"/>
              <a:t>rozvíjet poznání vlastních hodnot a schopnosti etického rozhodování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Organizace výuky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seminářů diskuse a praktická cvičení</a:t>
            </a:r>
          </a:p>
          <a:p>
            <a:r>
              <a:rPr lang="cs-CZ" dirty="0"/>
              <a:t>některé přednášky za účasti odborníků </a:t>
            </a:r>
            <a:br>
              <a:rPr lang="cs-CZ" dirty="0"/>
            </a:br>
            <a:r>
              <a:rPr lang="cs-CZ" dirty="0"/>
              <a:t>z praxe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možnosti regulace odborné činnosti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etické rozhodování ve složitých situacích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etické problémy pracovníka Probační a mediační služby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etické problémy pracovníka OSPOD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etické problémy v práci s klientem v krizi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etické problémy sociálních kurátorů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Ukončení předmětu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dirty="0"/>
              <a:t>podmínky úspěšného absolvování předmětu:</a:t>
            </a:r>
          </a:p>
          <a:p>
            <a:pPr>
              <a:buFont typeface="Wingdings 2" pitchFamily="18" charset="2"/>
              <a:buNone/>
            </a:pPr>
            <a:endParaRPr lang="cs-CZ" dirty="0"/>
          </a:p>
          <a:p>
            <a:r>
              <a:rPr lang="cs-CZ" dirty="0"/>
              <a:t>aktivní účast na seminářích (80%)</a:t>
            </a:r>
          </a:p>
          <a:p>
            <a:r>
              <a:rPr lang="cs-CZ" dirty="0"/>
              <a:t>domácí seminární práce </a:t>
            </a:r>
          </a:p>
          <a:p>
            <a:pPr marL="0" indent="0">
              <a:buNone/>
            </a:pPr>
            <a:r>
              <a:rPr lang="cs-CZ" dirty="0"/>
              <a:t>   (odevzdání do 20.11.2017)</a:t>
            </a:r>
          </a:p>
          <a:p>
            <a:r>
              <a:rPr lang="cs-CZ" dirty="0"/>
              <a:t>zkouška (formou diskuse o seminární práci)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EC012-BC9A-4E31-99EC-B0EC9642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Seminární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BAFE8-F57F-4CB1-97D4-1678038F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OSNOVA pro vypracování eseje</a:t>
            </a:r>
          </a:p>
          <a:p>
            <a:endParaRPr lang="cs-CZ" dirty="0"/>
          </a:p>
          <a:p>
            <a:r>
              <a:rPr lang="cs-CZ" dirty="0"/>
              <a:t>1. Popis etického dilematu (s tím souvisí prozkoumání dostupných řešení a vodítek pro řešení, abyste se ujistili, že jde opravdu o dilema)</a:t>
            </a:r>
          </a:p>
          <a:p>
            <a:r>
              <a:rPr lang="cs-CZ" dirty="0"/>
              <a:t>2. Identifikace střetávajících se principů a popis, co v tom konkrétním dilematu znamenají (představují)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01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EC012-BC9A-4E31-99EC-B0EC9642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Seminární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BAFE8-F57F-4CB1-97D4-1678038F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Všechny strany dilematu (zahrňte účastníky, kterých se to může dotknout), identifikujte jejich zodpovědnost, práva a zranitelnost (identifikujte nejzranitelnější článek).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4. Deontologický přístup k řešení – zaměřený nikoli na důsledky, ale na hodnoty.</a:t>
            </a:r>
          </a:p>
        </p:txBody>
      </p:sp>
    </p:spTree>
    <p:extLst>
      <p:ext uri="{BB962C8B-B14F-4D97-AF65-F5344CB8AC3E}">
        <p14:creationId xmlns:p14="http://schemas.microsoft.com/office/powerpoint/2010/main" val="80673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EC012-BC9A-4E31-99EC-B0EC9642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Seminární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BAFE8-F57F-4CB1-97D4-1678038F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5. Možnosti řešení (včetně vyjádření, k čemu se přikláníte a proč)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6. Vlastní sebereflexe, co ovlivňuje rozhodování</a:t>
            </a:r>
          </a:p>
        </p:txBody>
      </p:sp>
    </p:spTree>
    <p:extLst>
      <p:ext uri="{BB962C8B-B14F-4D97-AF65-F5344CB8AC3E}">
        <p14:creationId xmlns:p14="http://schemas.microsoft.com/office/powerpoint/2010/main" val="331478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EC012-BC9A-4E31-99EC-B0EC9642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Dilema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BAFE8-F57F-4CB1-97D4-1678038FF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Situace, ve které máme zpravidla alespoň dvě možnosti řešení, ale ani jedna není správná nebo příjemná.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Pokud existuje třetí možnost řešení, které bude významně lepší nebo vnímané jako správné, pak se nejedná o dilema. </a:t>
            </a:r>
          </a:p>
        </p:txBody>
      </p:sp>
    </p:spTree>
    <p:extLst>
      <p:ext uri="{BB962C8B-B14F-4D97-AF65-F5344CB8AC3E}">
        <p14:creationId xmlns:p14="http://schemas.microsoft.com/office/powerpoint/2010/main" val="3292872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97</TotalTime>
  <Words>407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Rockwell</vt:lpstr>
      <vt:lpstr>Wingdings 2</vt:lpstr>
      <vt:lpstr>Lití písma</vt:lpstr>
      <vt:lpstr>Profesní etika pro  sociální pedagogy</vt:lpstr>
      <vt:lpstr>Cíle předmětu</vt:lpstr>
      <vt:lpstr>Organizace výuky</vt:lpstr>
      <vt:lpstr>Témata</vt:lpstr>
      <vt:lpstr>Ukončení předmětu</vt:lpstr>
      <vt:lpstr>Seminární práce</vt:lpstr>
      <vt:lpstr>Seminární práce</vt:lpstr>
      <vt:lpstr>Seminární práce</vt:lpstr>
      <vt:lpstr>Dilema</vt:lpstr>
      <vt:lpstr>Sebereflexe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helena</dc:creator>
  <cp:lastModifiedBy>Danka Cieślarová</cp:lastModifiedBy>
  <cp:revision>16</cp:revision>
  <dcterms:created xsi:type="dcterms:W3CDTF">2010-09-28T19:09:32Z</dcterms:created>
  <dcterms:modified xsi:type="dcterms:W3CDTF">2017-09-24T17:55:52Z</dcterms:modified>
</cp:coreProperties>
</file>