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3" r:id="rId4"/>
    <p:sldId id="284" r:id="rId5"/>
    <p:sldId id="285" r:id="rId6"/>
    <p:sldId id="286" r:id="rId7"/>
    <p:sldId id="287" r:id="rId8"/>
    <p:sldId id="272" r:id="rId9"/>
    <p:sldId id="273" r:id="rId10"/>
    <p:sldId id="274" r:id="rId11"/>
    <p:sldId id="288" r:id="rId12"/>
    <p:sldId id="289" r:id="rId13"/>
    <p:sldId id="293" r:id="rId14"/>
    <p:sldId id="290" r:id="rId15"/>
    <p:sldId id="291" r:id="rId16"/>
    <p:sldId id="292" r:id="rId17"/>
    <p:sldId id="267" r:id="rId18"/>
  </p:sldIdLst>
  <p:sldSz cx="9144000" cy="6858000" type="screen4x3"/>
  <p:notesSz cx="9942513" cy="6808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jcal Jakub" initials="P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67" d="100"/>
          <a:sy n="67" d="100"/>
        </p:scale>
        <p:origin x="1464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ZUZANA\Desktop\zaloha%2020111001\SUNI,%20VH,%20PHD\rozbory,aris\celkove%20finance%20do%20zaveru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238641506018646E-2"/>
          <c:y val="2.4647544056992875E-3"/>
          <c:w val="0.65196874640092617"/>
          <c:h val="0.99753521975830761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8175389175490994"/>
                  <c:y val="-0.1252915846456692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931-495A-B970-AB624F3186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792458593537878"/>
                  <c:y val="-0.1189737200571447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931-495A-B970-AB624F3186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1609195402298854E-2"/>
                  <c:y val="-0.1327793282168842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931-495A-B970-AB624F3186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7960341667479055E-2"/>
                  <c:y val="0.10686427900302632"/>
                </c:manualLayout>
              </c:layout>
              <c:tx>
                <c:rich>
                  <a:bodyPr/>
                  <a:lstStyle/>
                  <a:p>
                    <a:r>
                      <a:rPr lang="en-US" sz="1050" baseline="0"/>
                      <a:t>Nedotační</a:t>
                    </a:r>
                    <a:r>
                      <a:rPr lang="en-US" sz="1050" b="0" i="1" u="none" strike="noStrike" baseline="0"/>
                      <a:t> </a:t>
                    </a:r>
                    <a:r>
                      <a:rPr lang="en-US" sz="1050" baseline="0"/>
                      <a:t> transfery 
0,1%</a:t>
                    </a:r>
                    <a:endParaRPr lang="en-US" sz="105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931-495A-B970-AB624F3186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4775885070979643E-2"/>
                  <c:y val="0.18906868307972338"/>
                </c:manualLayout>
              </c:layout>
              <c:tx>
                <c:rich>
                  <a:bodyPr/>
                  <a:lstStyle/>
                  <a:p>
                    <a:r>
                      <a:rPr lang="en-US" sz="1050" baseline="0" dirty="0" err="1"/>
                      <a:t>Dary</a:t>
                    </a:r>
                    <a:r>
                      <a:rPr lang="en-US" sz="1050" baseline="0" dirty="0"/>
                      <a:t> 
2,5%</a:t>
                    </a:r>
                    <a:endParaRPr lang="en-US" sz="105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931-495A-B970-AB624F3186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931-495A-B970-AB624F3186C0}"/>
                </c:ex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aseline="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'[celkove finance do zaveru.xlsx]List2'!$A$4:$A$8,'[celkove finance do zaveru.xlsx]List2'!$A$10</c:f>
              <c:strCache>
                <c:ptCount val="6"/>
                <c:pt idx="0">
                  <c:v>    Dotační transfery</c:v>
                </c:pt>
                <c:pt idx="1">
                  <c:v>    Veřejné zakázky</c:v>
                </c:pt>
                <c:pt idx="2">
                  <c:v>    Půjčky</c:v>
                </c:pt>
                <c:pt idx="3">
                  <c:v>    Nedotační transfery *</c:v>
                </c:pt>
                <c:pt idx="4">
                  <c:v>    Dary **</c:v>
                </c:pt>
                <c:pt idx="5">
                  <c:v>     Daňové zvýhodnění podle </c:v>
                </c:pt>
              </c:strCache>
            </c:strRef>
          </c:cat>
          <c:val>
            <c:numRef>
              <c:f>'[celkove finance do zaveru.xlsx]List2'!$H$4:$H$8,'[celkove finance do zaveru.xlsx]List2'!$H$10</c:f>
              <c:numCache>
                <c:formatCode>#,##0</c:formatCode>
                <c:ptCount val="6"/>
                <c:pt idx="0">
                  <c:v>10335589.054770041</c:v>
                </c:pt>
                <c:pt idx="1">
                  <c:v>586762</c:v>
                </c:pt>
                <c:pt idx="2">
                  <c:v>100845.01000000001</c:v>
                </c:pt>
                <c:pt idx="3">
                  <c:v>13195.310000000001</c:v>
                </c:pt>
                <c:pt idx="4">
                  <c:v>281535</c:v>
                </c:pt>
                <c:pt idx="5">
                  <c:v>70695.768000000011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931-495A-B970-AB624F3186C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91"/>
      </c:pie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800" baseline="0">
          <a:latin typeface="Cambria" pitchFamily="18" charset="0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0.05987</cdr:x>
      <cdr:y>0.10127</cdr:y>
    </cdr:from>
    <cdr:to>
      <cdr:x>0.16332</cdr:x>
      <cdr:y>0.25316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529244" y="609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9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68348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91" y="6468348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790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866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252" y="3234175"/>
            <a:ext cx="7954010" cy="306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67167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790" y="6467167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lada.cz/assets/ppov/rnno/dokumenty/rozbor_2016_prilohy_pro_web.pdf" TargetMode="External"/><Relationship Id="rId2" Type="http://schemas.openxmlformats.org/officeDocument/2006/relationships/hyperlink" Target="https://www.vlada.cz/assets/ppov/rnno/dokumenty/rozbor_2016_material_pro_web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 smtClean="0"/>
              <a:pPr/>
              <a:t>1</a:t>
            </a:fld>
            <a:r>
              <a:rPr lang="cs-CZ" altLang="cs-CZ" dirty="0" smtClean="0"/>
              <a:t>/17</a:t>
            </a:r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2800" dirty="0" smtClean="0"/>
              <a:t>Financování NNO z veřejných rozpočtů (přímé a nepřímé)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1400" dirty="0"/>
              <a:t>Jakub Pejcal </a:t>
            </a:r>
            <a:r>
              <a:rPr lang="en-US" altLang="cs-CZ" sz="1400" dirty="0"/>
              <a:t>(322799@mail.muni.cz</a:t>
            </a:r>
            <a:r>
              <a:rPr lang="en-US" altLang="cs-CZ" sz="1400" dirty="0" smtClean="0"/>
              <a:t>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>Centrum </a:t>
            </a:r>
            <a:r>
              <a:rPr lang="cs-CZ" altLang="cs-CZ" sz="1400" dirty="0"/>
              <a:t>pro výzkum neziskového sektoru (cvns.econ.muni.cz)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>3</a:t>
            </a:r>
            <a:r>
              <a:rPr lang="en-US" altLang="cs-CZ" sz="1400" dirty="0" smtClean="0"/>
              <a:t>0</a:t>
            </a:r>
            <a:r>
              <a:rPr lang="cs-CZ" altLang="cs-CZ" sz="1400" dirty="0" smtClean="0"/>
              <a:t>. </a:t>
            </a:r>
            <a:r>
              <a:rPr lang="cs-CZ" altLang="cs-CZ" sz="1400" dirty="0" smtClean="0"/>
              <a:t>října </a:t>
            </a:r>
            <a:r>
              <a:rPr lang="en-US" altLang="cs-CZ" sz="1400" dirty="0" smtClean="0"/>
              <a:t>201</a:t>
            </a:r>
            <a:r>
              <a:rPr lang="cs-CZ" altLang="cs-CZ" sz="1400" dirty="0"/>
              <a:t>8</a:t>
            </a:r>
            <a:r>
              <a:rPr lang="en-US" altLang="cs-CZ" sz="1400" dirty="0" smtClean="0"/>
              <a:t>, </a:t>
            </a:r>
            <a:r>
              <a:rPr lang="cs-CZ" altLang="cs-CZ" sz="1400" dirty="0" smtClean="0"/>
              <a:t>Brno</a:t>
            </a:r>
            <a:r>
              <a:rPr lang="en-US" altLang="cs-CZ" sz="1400" dirty="0"/>
              <a:t/>
            </a:r>
            <a:br>
              <a:rPr lang="en-US" altLang="cs-CZ" sz="1400" dirty="0"/>
            </a:br>
            <a:r>
              <a:rPr lang="en-US" altLang="cs-CZ" sz="1400" dirty="0" smtClean="0"/>
              <a:t>PBSNPB2</a:t>
            </a:r>
            <a:endParaRPr lang="cs-CZ" altLang="cs-CZ" sz="1400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PBSNPB2</a:t>
            </a:r>
            <a:r>
              <a:rPr lang="cs-CZ" altLang="cs-CZ" sz="1200" dirty="0" smtClean="0">
                <a:solidFill>
                  <a:srgbClr val="969696"/>
                </a:solidFill>
              </a:rPr>
              <a:t>: </a:t>
            </a:r>
            <a:r>
              <a:rPr lang="cs-CZ" altLang="cs-CZ" sz="1200" dirty="0" smtClean="0">
                <a:solidFill>
                  <a:srgbClr val="969696"/>
                </a:solidFill>
              </a:rPr>
              <a:t>Jakub Pejcal, </a:t>
            </a:r>
            <a:r>
              <a:rPr lang="en-US" altLang="cs-CZ" sz="1200" dirty="0" smtClean="0">
                <a:solidFill>
                  <a:srgbClr val="969696"/>
                </a:solidFill>
              </a:rPr>
              <a:t>30</a:t>
            </a:r>
            <a:r>
              <a:rPr lang="cs-CZ" altLang="cs-CZ" sz="1200" dirty="0" smtClean="0">
                <a:solidFill>
                  <a:srgbClr val="969696"/>
                </a:solidFill>
              </a:rPr>
              <a:t>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275136"/>
          </a:xfrm>
        </p:spPr>
        <p:txBody>
          <a:bodyPr/>
          <a:lstStyle/>
          <a:p>
            <a:r>
              <a:rPr lang="cs-CZ" dirty="0" smtClean="0"/>
              <a:t>Realizace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následně…</a:t>
            </a:r>
            <a:r>
              <a:rPr lang="cs-CZ" dirty="0"/>
              <a:t> p</a:t>
            </a:r>
            <a:r>
              <a:rPr lang="cs-CZ" dirty="0" smtClean="0"/>
              <a:t>rezentace úkolů!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co ještě čekáte?!? Šup do práce…</a:t>
            </a:r>
          </a:p>
          <a:p>
            <a:pPr marL="0" indent="0">
              <a:buNone/>
            </a:pPr>
            <a:r>
              <a:rPr lang="cs-CZ" sz="1400" dirty="0"/>
              <a:t>				</a:t>
            </a:r>
            <a:r>
              <a:rPr lang="cs-CZ" sz="1400" dirty="0" smtClean="0"/>
              <a:t>  (</a:t>
            </a:r>
            <a:r>
              <a:rPr lang="cs-CZ" sz="1400" dirty="0"/>
              <a:t>potkáme se za </a:t>
            </a:r>
            <a:r>
              <a:rPr lang="cs-CZ" sz="1400" dirty="0" smtClean="0"/>
              <a:t>30 </a:t>
            </a:r>
            <a:r>
              <a:rPr lang="cs-CZ" sz="1400" dirty="0"/>
              <a:t>minut, tj. ve </a:t>
            </a:r>
            <a:r>
              <a:rPr lang="cs-CZ" sz="1400" dirty="0">
                <a:solidFill>
                  <a:srgbClr val="FF0000"/>
                </a:solidFill>
              </a:rPr>
              <a:t>XXX</a:t>
            </a:r>
            <a:r>
              <a:rPr lang="cs-CZ" sz="1400" dirty="0"/>
              <a:t>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PBSNPB2</a:t>
            </a:r>
            <a:r>
              <a:rPr lang="cs-CZ" altLang="cs-CZ" sz="1200" dirty="0" smtClean="0">
                <a:solidFill>
                  <a:srgbClr val="969696"/>
                </a:solidFill>
              </a:rPr>
              <a:t>: </a:t>
            </a:r>
            <a:r>
              <a:rPr lang="cs-CZ" altLang="cs-CZ" sz="1200" dirty="0" smtClean="0">
                <a:solidFill>
                  <a:srgbClr val="969696"/>
                </a:solidFill>
              </a:rPr>
              <a:t>Jakub Pejcal, </a:t>
            </a:r>
            <a:r>
              <a:rPr lang="en-US" altLang="cs-CZ" sz="1200" dirty="0" smtClean="0">
                <a:solidFill>
                  <a:srgbClr val="969696"/>
                </a:solidFill>
              </a:rPr>
              <a:t>30</a:t>
            </a:r>
            <a:r>
              <a:rPr lang="cs-CZ" altLang="cs-CZ" sz="1200" dirty="0" smtClean="0">
                <a:solidFill>
                  <a:srgbClr val="969696"/>
                </a:solidFill>
              </a:rPr>
              <a:t>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17974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KONKRÉTNÍ ÚDAJE O VEŘEJNÉ PODPOŘE – I.</a:t>
            </a:r>
            <a:endParaRPr lang="cs-CZ" sz="2400" dirty="0"/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err="1"/>
              <a:t>ve</a:t>
            </a:r>
            <a:r>
              <a:rPr lang="en-US" sz="1600" dirty="0"/>
              <a:t> </a:t>
            </a:r>
            <a:r>
              <a:rPr lang="en-US" sz="1600" dirty="0" err="1"/>
              <a:t>formě</a:t>
            </a:r>
            <a:r>
              <a:rPr lang="en-US" sz="1600" dirty="0"/>
              <a:t> </a:t>
            </a:r>
            <a:r>
              <a:rPr lang="en-US" sz="1600" dirty="0" err="1"/>
              <a:t>dotací</a:t>
            </a:r>
            <a:r>
              <a:rPr lang="en-US" sz="1600" dirty="0"/>
              <a:t> </a:t>
            </a:r>
            <a:r>
              <a:rPr lang="en-US" sz="1600" dirty="0" err="1"/>
              <a:t>bylo</a:t>
            </a:r>
            <a:r>
              <a:rPr lang="en-US" sz="1600" dirty="0"/>
              <a:t> v </a:t>
            </a:r>
            <a:r>
              <a:rPr lang="en-US" sz="1600" dirty="0" err="1"/>
              <a:t>roce</a:t>
            </a:r>
            <a:r>
              <a:rPr lang="en-US" sz="1600" dirty="0"/>
              <a:t> </a:t>
            </a:r>
            <a:r>
              <a:rPr lang="en-US" sz="1600" b="1" dirty="0"/>
              <a:t>201</a:t>
            </a:r>
            <a:r>
              <a:rPr lang="cs-CZ" sz="1600" b="1" dirty="0"/>
              <a:t>6</a:t>
            </a:r>
            <a:r>
              <a:rPr lang="en-US" sz="1600" b="1" dirty="0"/>
              <a:t> </a:t>
            </a:r>
            <a:r>
              <a:rPr lang="en-US" sz="1600" dirty="0"/>
              <a:t>NNO </a:t>
            </a:r>
            <a:r>
              <a:rPr lang="en-US" sz="1600" dirty="0" err="1"/>
              <a:t>poskytnuto</a:t>
            </a:r>
            <a:r>
              <a:rPr lang="en-US" sz="1600" dirty="0"/>
              <a:t> </a:t>
            </a:r>
            <a:r>
              <a:rPr lang="en-US" sz="1600" dirty="0" err="1"/>
              <a:t>celkem</a:t>
            </a:r>
            <a:r>
              <a:rPr lang="en-US" sz="1600" dirty="0"/>
              <a:t> </a:t>
            </a:r>
            <a:r>
              <a:rPr lang="cs-CZ" altLang="cs-CZ" sz="1600" b="1" dirty="0">
                <a:solidFill>
                  <a:schemeClr val="accent4"/>
                </a:solidFill>
              </a:rPr>
              <a:t>17.889,7</a:t>
            </a:r>
            <a:r>
              <a:rPr lang="en-US" sz="1600" b="1" dirty="0"/>
              <a:t> </a:t>
            </a:r>
            <a:r>
              <a:rPr lang="en-US" sz="1600" dirty="0"/>
              <a:t>mil. </a:t>
            </a:r>
            <a:r>
              <a:rPr lang="en-US" sz="1600" dirty="0" err="1"/>
              <a:t>Kč</a:t>
            </a:r>
            <a:r>
              <a:rPr lang="en-US" sz="1600" dirty="0"/>
              <a:t>, z </a:t>
            </a:r>
            <a:r>
              <a:rPr lang="en-US" sz="1600" dirty="0" err="1"/>
              <a:t>toho</a:t>
            </a:r>
            <a:r>
              <a:rPr lang="en-US" sz="1600" dirty="0"/>
              <a:t>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err="1"/>
              <a:t>ze</a:t>
            </a:r>
            <a:r>
              <a:rPr lang="en-US" sz="1600" b="1" dirty="0"/>
              <a:t> </a:t>
            </a:r>
            <a:r>
              <a:rPr lang="en-US" sz="1600" b="1" dirty="0" err="1"/>
              <a:t>státního</a:t>
            </a:r>
            <a:r>
              <a:rPr lang="en-US" sz="1600" b="1" dirty="0"/>
              <a:t> </a:t>
            </a:r>
            <a:r>
              <a:rPr lang="en-US" sz="1600" b="1" dirty="0" err="1"/>
              <a:t>rozpočtu</a:t>
            </a:r>
            <a:r>
              <a:rPr lang="en-US" sz="1600" b="1" dirty="0"/>
              <a:t>: 60,8 </a:t>
            </a:r>
            <a:r>
              <a:rPr lang="en-US" sz="1600" b="1" dirty="0" smtClean="0"/>
              <a:t>%</a:t>
            </a:r>
          </a:p>
          <a:p>
            <a:r>
              <a:rPr lang="cs-CZ" sz="1400" dirty="0" smtClean="0"/>
              <a:t>13</a:t>
            </a:r>
            <a:r>
              <a:rPr lang="en-US" sz="1400" dirty="0"/>
              <a:t>.</a:t>
            </a:r>
            <a:r>
              <a:rPr lang="cs-CZ" sz="1400" dirty="0"/>
              <a:t>442</a:t>
            </a:r>
            <a:r>
              <a:rPr lang="en-US" sz="1400" dirty="0"/>
              <a:t> </a:t>
            </a:r>
            <a:r>
              <a:rPr lang="en-US" sz="1400" dirty="0" err="1"/>
              <a:t>dotací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</a:t>
            </a:r>
            <a:r>
              <a:rPr lang="cs-CZ" sz="1400" dirty="0"/>
              <a:t>10</a:t>
            </a:r>
            <a:r>
              <a:rPr lang="en-US" sz="1400" dirty="0"/>
              <a:t>.</a:t>
            </a:r>
            <a:r>
              <a:rPr lang="cs-CZ" sz="1400" dirty="0"/>
              <a:t>873</a:t>
            </a:r>
            <a:r>
              <a:rPr lang="en-US" sz="1400" dirty="0"/>
              <a:t>,</a:t>
            </a:r>
            <a:r>
              <a:rPr lang="cs-CZ" sz="1400" dirty="0"/>
              <a:t>4</a:t>
            </a:r>
            <a:r>
              <a:rPr lang="en-US" sz="1400" dirty="0"/>
              <a:t> mil. </a:t>
            </a:r>
            <a:r>
              <a:rPr lang="en-US" sz="1400" dirty="0" err="1"/>
              <a:t>Kč</a:t>
            </a:r>
            <a:r>
              <a:rPr lang="en-US" sz="1400" dirty="0"/>
              <a:t> (+11,3 %) </a:t>
            </a:r>
            <a:r>
              <a:rPr lang="en-US" sz="1400" dirty="0" err="1"/>
              <a:t>obdrželo</a:t>
            </a:r>
            <a:r>
              <a:rPr lang="en-US" sz="1400" dirty="0"/>
              <a:t> 6.941 </a:t>
            </a:r>
            <a:r>
              <a:rPr lang="en-US" sz="1400" dirty="0" err="1"/>
              <a:t>subjektů</a:t>
            </a:r>
            <a:endParaRPr lang="en-US" sz="1400" dirty="0"/>
          </a:p>
          <a:p>
            <a:pPr algn="just"/>
            <a:r>
              <a:rPr lang="en-US" sz="1400" dirty="0" smtClean="0"/>
              <a:t>(</a:t>
            </a:r>
            <a:r>
              <a:rPr lang="en-US" sz="1400" dirty="0"/>
              <a:t>z </a:t>
            </a:r>
            <a:r>
              <a:rPr lang="en-US" sz="1400" dirty="0" err="1"/>
              <a:t>toho</a:t>
            </a:r>
            <a:r>
              <a:rPr lang="en-US" sz="1400" dirty="0"/>
              <a:t> EU a EHP </a:t>
            </a:r>
            <a:r>
              <a:rPr lang="en-US" sz="1400" dirty="0" err="1"/>
              <a:t>kofinancováno</a:t>
            </a:r>
            <a:r>
              <a:rPr lang="en-US" sz="1400" dirty="0"/>
              <a:t> 1.434 </a:t>
            </a:r>
            <a:r>
              <a:rPr lang="en-US" sz="1400" dirty="0" err="1"/>
              <a:t>dotací</a:t>
            </a:r>
            <a:r>
              <a:rPr lang="en-US" sz="1400" dirty="0"/>
              <a:t> a </a:t>
            </a:r>
            <a:r>
              <a:rPr lang="en-US" sz="1400" dirty="0" err="1"/>
              <a:t>administrováno</a:t>
            </a:r>
            <a:r>
              <a:rPr lang="en-US" sz="1400" dirty="0"/>
              <a:t> 153 </a:t>
            </a:r>
            <a:r>
              <a:rPr lang="en-US" sz="1400" dirty="0" err="1"/>
              <a:t>projetků</a:t>
            </a:r>
            <a:r>
              <a:rPr lang="en-US" sz="1400" dirty="0"/>
              <a:t> pro 791 </a:t>
            </a:r>
            <a:r>
              <a:rPr lang="en-US" sz="1400" dirty="0" err="1" smtClean="0"/>
              <a:t>subjektů</a:t>
            </a:r>
            <a:r>
              <a:rPr lang="en-US" sz="1400" dirty="0" smtClean="0"/>
              <a:t>, </a:t>
            </a:r>
            <a:r>
              <a:rPr lang="en-US" sz="1400" dirty="0" err="1" smtClean="0"/>
              <a:t>vygenerováno</a:t>
            </a:r>
            <a:r>
              <a:rPr lang="en-US" sz="1400" dirty="0" smtClean="0"/>
              <a:t> </a:t>
            </a:r>
            <a:r>
              <a:rPr lang="en-US" sz="1400" dirty="0" err="1"/>
              <a:t>dalších</a:t>
            </a:r>
            <a:r>
              <a:rPr lang="en-US" sz="1400" dirty="0"/>
              <a:t> 1.276,2 mil. </a:t>
            </a:r>
            <a:r>
              <a:rPr lang="en-US" sz="1400" dirty="0" err="1"/>
              <a:t>Kč</a:t>
            </a:r>
            <a:r>
              <a:rPr lang="en-US" sz="1400" dirty="0"/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z </a:t>
            </a:r>
            <a:r>
              <a:rPr lang="en-US" sz="1600" b="1" dirty="0" err="1"/>
              <a:t>rozpočtů</a:t>
            </a:r>
            <a:r>
              <a:rPr lang="en-US" sz="1600" b="1" dirty="0"/>
              <a:t> </a:t>
            </a:r>
            <a:r>
              <a:rPr lang="en-US" sz="1600" b="1" dirty="0" err="1"/>
              <a:t>krajů</a:t>
            </a:r>
            <a:r>
              <a:rPr lang="en-US" sz="1600" b="1" dirty="0"/>
              <a:t> a </a:t>
            </a:r>
            <a:r>
              <a:rPr lang="en-US" sz="1600" b="1" dirty="0" err="1"/>
              <a:t>hl.m.Prahy</a:t>
            </a:r>
            <a:r>
              <a:rPr lang="en-US" sz="1600" b="1" dirty="0"/>
              <a:t>: 15,9 % </a:t>
            </a:r>
          </a:p>
          <a:p>
            <a:r>
              <a:rPr lang="en-US" sz="1400" dirty="0" smtClean="0"/>
              <a:t>15.547 </a:t>
            </a:r>
            <a:r>
              <a:rPr lang="en-US" sz="1400" dirty="0" err="1"/>
              <a:t>dotací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2.846,7 mil. </a:t>
            </a:r>
            <a:r>
              <a:rPr lang="en-US" sz="1400" dirty="0" err="1"/>
              <a:t>Kč</a:t>
            </a:r>
            <a:r>
              <a:rPr lang="en-US" sz="1400" dirty="0"/>
              <a:t> (+24 %)</a:t>
            </a:r>
            <a:r>
              <a:rPr lang="cs-CZ" sz="1400" dirty="0"/>
              <a:t> </a:t>
            </a:r>
            <a:r>
              <a:rPr lang="en-US" sz="1400" dirty="0" err="1"/>
              <a:t>obdrželo</a:t>
            </a:r>
            <a:r>
              <a:rPr lang="en-US" sz="1400" dirty="0"/>
              <a:t> 8.397 </a:t>
            </a:r>
            <a:r>
              <a:rPr lang="en-US" sz="1400" dirty="0" err="1"/>
              <a:t>subjektů</a:t>
            </a:r>
            <a:endParaRPr lang="en-US" sz="1400" dirty="0"/>
          </a:p>
          <a:p>
            <a:pPr algn="just"/>
            <a:r>
              <a:rPr lang="en-US" sz="1400" dirty="0" smtClean="0"/>
              <a:t>(</a:t>
            </a:r>
            <a:r>
              <a:rPr lang="en-US" sz="1400" dirty="0"/>
              <a:t>z </a:t>
            </a:r>
            <a:r>
              <a:rPr lang="en-US" sz="1400" dirty="0" err="1"/>
              <a:t>toho</a:t>
            </a:r>
            <a:r>
              <a:rPr lang="en-US" sz="1400" dirty="0"/>
              <a:t> EU a EHP </a:t>
            </a:r>
            <a:r>
              <a:rPr lang="en-US" sz="1400" dirty="0" err="1"/>
              <a:t>kofinancováno</a:t>
            </a:r>
            <a:r>
              <a:rPr lang="en-US" sz="1400" dirty="0"/>
              <a:t> 225 </a:t>
            </a:r>
            <a:r>
              <a:rPr lang="en-US" sz="1400" dirty="0" err="1"/>
              <a:t>dotací</a:t>
            </a:r>
            <a:r>
              <a:rPr lang="en-US" sz="1400" dirty="0"/>
              <a:t> a </a:t>
            </a:r>
            <a:r>
              <a:rPr lang="en-US" sz="1400" dirty="0" err="1"/>
              <a:t>administrován</a:t>
            </a:r>
            <a:r>
              <a:rPr lang="en-US" sz="1400" dirty="0"/>
              <a:t> 1 </a:t>
            </a:r>
            <a:r>
              <a:rPr lang="en-US" sz="1400" dirty="0" err="1"/>
              <a:t>projekt</a:t>
            </a:r>
            <a:r>
              <a:rPr lang="en-US" sz="1400" dirty="0"/>
              <a:t> pro 131 </a:t>
            </a:r>
            <a:r>
              <a:rPr lang="en-US" sz="1400" dirty="0" err="1"/>
              <a:t>subjektů</a:t>
            </a:r>
            <a:r>
              <a:rPr lang="en-US" sz="1400" dirty="0"/>
              <a:t>, </a:t>
            </a:r>
            <a:r>
              <a:rPr lang="en-US" sz="1400" dirty="0" err="1" smtClean="0"/>
              <a:t>vygenerováno</a:t>
            </a:r>
            <a:r>
              <a:rPr lang="en-US" sz="1400" dirty="0" smtClean="0"/>
              <a:t> </a:t>
            </a:r>
            <a:r>
              <a:rPr lang="en-US" sz="1400" dirty="0" err="1"/>
              <a:t>dalších</a:t>
            </a:r>
            <a:r>
              <a:rPr lang="en-US" sz="1400" dirty="0"/>
              <a:t> 244,8 mil. </a:t>
            </a:r>
            <a:r>
              <a:rPr lang="en-US" sz="1400" dirty="0" err="1"/>
              <a:t>Kč</a:t>
            </a:r>
            <a:r>
              <a:rPr lang="en-US" sz="1400" dirty="0"/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z </a:t>
            </a:r>
            <a:r>
              <a:rPr lang="en-US" sz="1600" b="1" dirty="0" err="1"/>
              <a:t>rozpočtů</a:t>
            </a:r>
            <a:r>
              <a:rPr lang="en-US" sz="1600" b="1" dirty="0"/>
              <a:t> </a:t>
            </a:r>
            <a:r>
              <a:rPr lang="en-US" sz="1600" b="1" dirty="0" err="1"/>
              <a:t>obcí</a:t>
            </a:r>
            <a:r>
              <a:rPr lang="en-US" sz="1600" b="1" dirty="0"/>
              <a:t>: 22,1 % </a:t>
            </a:r>
            <a:endParaRPr lang="cs-CZ" sz="1600" b="1" dirty="0"/>
          </a:p>
          <a:p>
            <a:r>
              <a:rPr lang="en-US" sz="1400" dirty="0" err="1" smtClean="0"/>
              <a:t>dotace</a:t>
            </a:r>
            <a:r>
              <a:rPr lang="en-US" sz="1400" dirty="0" smtClean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3.948,7 mil. </a:t>
            </a:r>
            <a:r>
              <a:rPr lang="en-US" sz="1400" dirty="0" err="1"/>
              <a:t>Kč</a:t>
            </a:r>
            <a:r>
              <a:rPr lang="en-US" sz="1400" dirty="0"/>
              <a:t> (+7 %)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z </a:t>
            </a:r>
            <a:r>
              <a:rPr lang="en-US" sz="1600" b="1" dirty="0" err="1"/>
              <a:t>rozpočtů</a:t>
            </a:r>
            <a:r>
              <a:rPr lang="en-US" sz="1600" b="1" dirty="0"/>
              <a:t> </a:t>
            </a:r>
            <a:r>
              <a:rPr lang="en-US" sz="1600" b="1" dirty="0" err="1"/>
              <a:t>státních</a:t>
            </a:r>
            <a:r>
              <a:rPr lang="en-US" sz="1600" b="1" dirty="0"/>
              <a:t> </a:t>
            </a:r>
            <a:r>
              <a:rPr lang="en-US" sz="1600" b="1" dirty="0" err="1"/>
              <a:t>fondů</a:t>
            </a:r>
            <a:r>
              <a:rPr lang="en-US" sz="1600" b="1" dirty="0"/>
              <a:t>: 1,2 %</a:t>
            </a:r>
          </a:p>
          <a:p>
            <a:r>
              <a:rPr lang="en-US" sz="1400" dirty="0" err="1" smtClean="0"/>
              <a:t>dotace</a:t>
            </a:r>
            <a:r>
              <a:rPr lang="en-US" sz="1400" dirty="0" smtClean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výši</a:t>
            </a:r>
            <a:r>
              <a:rPr lang="en-US" sz="1400" dirty="0"/>
              <a:t> 220,9 mil. </a:t>
            </a:r>
            <a:r>
              <a:rPr lang="en-US" sz="1400" dirty="0" err="1"/>
              <a:t>Kč</a:t>
            </a:r>
            <a:r>
              <a:rPr lang="en-US" sz="1400" dirty="0"/>
              <a:t> (-70 %)</a:t>
            </a:r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533492-7529-4B15-897A-2AD4A2F02EAD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PBSNPB2</a:t>
            </a:r>
            <a:r>
              <a:rPr lang="cs-CZ" altLang="cs-CZ" sz="1200" dirty="0" smtClean="0">
                <a:solidFill>
                  <a:srgbClr val="969696"/>
                </a:solidFill>
              </a:rPr>
              <a:t>: </a:t>
            </a:r>
            <a:r>
              <a:rPr lang="cs-CZ" altLang="cs-CZ" sz="1200" dirty="0" smtClean="0">
                <a:solidFill>
                  <a:srgbClr val="969696"/>
                </a:solidFill>
              </a:rPr>
              <a:t>Jakub Pejcal, </a:t>
            </a:r>
            <a:r>
              <a:rPr lang="en-US" altLang="cs-CZ" sz="1200" dirty="0" smtClean="0">
                <a:solidFill>
                  <a:srgbClr val="969696"/>
                </a:solidFill>
              </a:rPr>
              <a:t>30</a:t>
            </a:r>
            <a:r>
              <a:rPr lang="cs-CZ" altLang="cs-CZ" sz="1200" dirty="0" smtClean="0">
                <a:solidFill>
                  <a:srgbClr val="969696"/>
                </a:solidFill>
              </a:rPr>
              <a:t>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141286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KONKRÉTNÍ ÚDAJE O VEŘEJNÉ PODPOŘE – </a:t>
            </a:r>
            <a:r>
              <a:rPr lang="en-US" dirty="0" smtClean="0"/>
              <a:t>II. (</a:t>
            </a:r>
            <a:r>
              <a:rPr lang="en-US" dirty="0" err="1"/>
              <a:t>a</a:t>
            </a:r>
            <a:r>
              <a:rPr lang="en-US" dirty="0" err="1" smtClean="0"/>
              <a:t>dresáti</a:t>
            </a:r>
            <a:r>
              <a:rPr lang="en-US" dirty="0" smtClean="0"/>
              <a:t> </a:t>
            </a:r>
            <a:r>
              <a:rPr lang="en-US" dirty="0" err="1" smtClean="0"/>
              <a:t>podpory</a:t>
            </a:r>
            <a:r>
              <a:rPr lang="en-US" dirty="0" smtClean="0"/>
              <a:t>)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204110" y="1773239"/>
            <a:ext cx="1150613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10" y="1773239"/>
            <a:ext cx="6706907" cy="4301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obsah 4"/>
          <p:cNvSpPr>
            <a:spLocks noGrp="1"/>
          </p:cNvSpPr>
          <p:nvPr>
            <p:ph idx="1"/>
          </p:nvPr>
        </p:nvSpPr>
        <p:spPr>
          <a:xfrm>
            <a:off x="509589" y="5314383"/>
            <a:ext cx="8086635" cy="818129"/>
          </a:xfrm>
        </p:spPr>
        <p:txBody>
          <a:bodyPr/>
          <a:lstStyle/>
          <a:p>
            <a:pPr marL="0" indent="0">
              <a:buNone/>
            </a:pPr>
            <a:endParaRPr lang="en-US" sz="1400" i="1" dirty="0" smtClean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endParaRPr lang="en-US" sz="1400" i="1" dirty="0" smtClean="0"/>
          </a:p>
          <a:p>
            <a:pPr marL="0" indent="0">
              <a:buNone/>
            </a:pPr>
            <a:r>
              <a:rPr lang="en-US" sz="1400" i="1" dirty="0" err="1" smtClean="0"/>
              <a:t>Zdroj</a:t>
            </a:r>
            <a:r>
              <a:rPr lang="en-US" sz="1400" i="1" dirty="0" smtClean="0"/>
              <a:t>: </a:t>
            </a:r>
            <a:r>
              <a:rPr lang="en-US" sz="1400" i="1" dirty="0" err="1" smtClean="0"/>
              <a:t>Databáze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kapitol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státního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rozpočtu</a:t>
            </a:r>
            <a:r>
              <a:rPr lang="en-US" sz="1400" i="1" dirty="0" smtClean="0"/>
              <a:t>, </a:t>
            </a:r>
            <a:r>
              <a:rPr lang="en-US" sz="1400" i="1" dirty="0" err="1" smtClean="0"/>
              <a:t>databáze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krajů</a:t>
            </a:r>
            <a:r>
              <a:rPr lang="en-US" sz="1400" i="1" dirty="0" smtClean="0"/>
              <a:t> </a:t>
            </a:r>
            <a:r>
              <a:rPr lang="en-US" sz="1400" i="1" dirty="0" smtClean="0"/>
              <a:t>a hl. m. </a:t>
            </a:r>
            <a:r>
              <a:rPr lang="en-US" sz="1400" i="1" dirty="0" err="1" smtClean="0"/>
              <a:t>Prahy</a:t>
            </a:r>
            <a:r>
              <a:rPr lang="en-US" sz="1400" i="1" dirty="0" smtClean="0"/>
              <a:t> a MONITOR, </a:t>
            </a:r>
            <a:r>
              <a:rPr lang="en-US" sz="1400" i="1" dirty="0" err="1" smtClean="0"/>
              <a:t>upraveno</a:t>
            </a:r>
            <a:endParaRPr lang="cs-CZ" sz="1400" i="1" dirty="0"/>
          </a:p>
        </p:txBody>
      </p:sp>
      <p:sp>
        <p:nvSpPr>
          <p:cNvPr id="10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PBSNPB2</a:t>
            </a:r>
            <a:r>
              <a:rPr lang="cs-CZ" altLang="cs-CZ" sz="1200" dirty="0" smtClean="0">
                <a:solidFill>
                  <a:srgbClr val="969696"/>
                </a:solidFill>
              </a:rPr>
              <a:t>: </a:t>
            </a:r>
            <a:r>
              <a:rPr lang="cs-CZ" altLang="cs-CZ" sz="1200" dirty="0" smtClean="0">
                <a:solidFill>
                  <a:srgbClr val="969696"/>
                </a:solidFill>
              </a:rPr>
              <a:t>Jakub Pejcal, </a:t>
            </a:r>
            <a:r>
              <a:rPr lang="en-US" altLang="cs-CZ" sz="1200" dirty="0" smtClean="0">
                <a:solidFill>
                  <a:srgbClr val="969696"/>
                </a:solidFill>
              </a:rPr>
              <a:t>30</a:t>
            </a:r>
            <a:r>
              <a:rPr lang="cs-CZ" altLang="cs-CZ" sz="1200" dirty="0" smtClean="0">
                <a:solidFill>
                  <a:srgbClr val="969696"/>
                </a:solidFill>
              </a:rPr>
              <a:t>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162849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KONKRÉTNÍ ÚDAJE O VEŘEJNÉ PODPOŘE – </a:t>
            </a:r>
            <a:r>
              <a:rPr lang="en-US" dirty="0" smtClean="0"/>
              <a:t>II</a:t>
            </a:r>
            <a:r>
              <a:rPr lang="cs-CZ" dirty="0" smtClean="0"/>
              <a:t>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 smtClean="0"/>
              <a:t>investice x provoz</a:t>
            </a:r>
          </a:p>
          <a:p>
            <a:pPr lvl="1"/>
            <a:r>
              <a:rPr lang="cs-CZ" sz="1400" dirty="0" smtClean="0"/>
              <a:t>státní rozpočet: 432 dotací ve výši 687,9 mil. Kč x 13.010 dotací ve výši 10.185,4 mil. Kč</a:t>
            </a:r>
          </a:p>
          <a:p>
            <a:pPr lvl="1"/>
            <a:r>
              <a:rPr lang="cs-CZ" sz="1400" dirty="0" smtClean="0"/>
              <a:t>krajské rozpočty: 729 dotací ve výši 421,3 mil. Kč x 14.818 dotací ve výši 2.425,3 mil. Kč</a:t>
            </a:r>
          </a:p>
          <a:p>
            <a:endParaRPr lang="cs-CZ" dirty="0"/>
          </a:p>
          <a:p>
            <a:r>
              <a:rPr lang="cs-CZ" sz="1600" b="1" dirty="0" smtClean="0"/>
              <a:t>státní dotační politika</a:t>
            </a:r>
          </a:p>
          <a:p>
            <a:pPr lvl="1"/>
            <a:r>
              <a:rPr lang="cs-CZ" sz="1400" dirty="0" smtClean="0"/>
              <a:t>vládou centrálně koordinovaná politika zaměřená na podporu vybraných právních forem v předem stanovených oblastech (pro rok 2016 schválená 15. 6. 2015)</a:t>
            </a:r>
          </a:p>
          <a:p>
            <a:pPr lvl="1"/>
            <a:r>
              <a:rPr lang="cs-CZ" sz="1400" dirty="0" smtClean="0"/>
              <a:t>v daném režimu poskytnuto 10.188 dotací ve výši 7.883,5 mil. Kč (72,5 %)</a:t>
            </a:r>
          </a:p>
          <a:p>
            <a:pPr lvl="1" algn="just"/>
            <a:r>
              <a:rPr lang="cs-CZ" sz="1400" dirty="0" smtClean="0"/>
              <a:t>17 oblasti: </a:t>
            </a:r>
            <a:r>
              <a:rPr lang="cs-CZ" sz="1100" dirty="0" smtClean="0"/>
              <a:t>Sociální služby (48,1 %); Tělesná výchova a sport (32,1 %); Zahraniční aktivity (4,0 %); Kultura (4,0 %); </a:t>
            </a:r>
            <a:r>
              <a:rPr lang="cs-CZ" sz="1100" dirty="0"/>
              <a:t>Děti a mládež; </a:t>
            </a:r>
            <a:r>
              <a:rPr lang="cs-CZ" sz="1100" dirty="0" smtClean="0"/>
              <a:t>Protidrogová </a:t>
            </a:r>
            <a:r>
              <a:rPr lang="cs-CZ" sz="1100" dirty="0"/>
              <a:t>politika; </a:t>
            </a:r>
            <a:r>
              <a:rPr lang="cs-CZ" sz="1100" dirty="0" smtClean="0"/>
              <a:t>Péče o zdraví a prevence; Rodinná politika; Životní </a:t>
            </a:r>
            <a:r>
              <a:rPr lang="cs-CZ" sz="1100" dirty="0"/>
              <a:t>prostředí a udržitelný </a:t>
            </a:r>
            <a:r>
              <a:rPr lang="cs-CZ" sz="1100" dirty="0" smtClean="0"/>
              <a:t>rozvoj; Národnostní menšiny a etnické skupiny; Ochrana spotřebitele a nájemních vztahů; Vzdělávání a lidské zdroje; Rizikové chování; Romská menšina; Rovné příležitosti žen a mužů; Boj s korupcí; Ostatní (nezařazené)</a:t>
            </a:r>
            <a:endParaRPr lang="cs-CZ" sz="11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PBSNPB2</a:t>
            </a:r>
            <a:r>
              <a:rPr lang="cs-CZ" altLang="cs-CZ" sz="1200" dirty="0" smtClean="0">
                <a:solidFill>
                  <a:srgbClr val="969696"/>
                </a:solidFill>
              </a:rPr>
              <a:t>: </a:t>
            </a:r>
            <a:r>
              <a:rPr lang="cs-CZ" altLang="cs-CZ" sz="1200" dirty="0" smtClean="0">
                <a:solidFill>
                  <a:srgbClr val="969696"/>
                </a:solidFill>
              </a:rPr>
              <a:t>Jakub Pejcal, </a:t>
            </a:r>
            <a:r>
              <a:rPr lang="en-US" altLang="cs-CZ" sz="1200" dirty="0" smtClean="0">
                <a:solidFill>
                  <a:srgbClr val="969696"/>
                </a:solidFill>
              </a:rPr>
              <a:t>30</a:t>
            </a:r>
            <a:r>
              <a:rPr lang="cs-CZ" altLang="cs-CZ" sz="1200" dirty="0" smtClean="0">
                <a:solidFill>
                  <a:srgbClr val="969696"/>
                </a:solidFill>
              </a:rPr>
              <a:t>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3428293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647700"/>
          </a:xfrm>
        </p:spPr>
        <p:txBody>
          <a:bodyPr/>
          <a:lstStyle/>
          <a:p>
            <a:r>
              <a:rPr lang="en-US" dirty="0"/>
              <a:t>KONKRÉTNÍ ÚDAJE O VEŘEJNÉ PODPOŘE – </a:t>
            </a:r>
            <a:r>
              <a:rPr lang="en-US" dirty="0" smtClean="0"/>
              <a:t>I</a:t>
            </a:r>
            <a:r>
              <a:rPr lang="cs-CZ" dirty="0" smtClean="0"/>
              <a:t>V</a:t>
            </a:r>
            <a:r>
              <a:rPr lang="en-US" dirty="0" smtClean="0"/>
              <a:t>. (</a:t>
            </a:r>
            <a:r>
              <a:rPr lang="en-US" dirty="0" err="1" smtClean="0"/>
              <a:t>významní</a:t>
            </a:r>
            <a:r>
              <a:rPr lang="en-US" dirty="0" smtClean="0"/>
              <a:t> </a:t>
            </a:r>
            <a:r>
              <a:rPr lang="en-US" dirty="0" err="1" smtClean="0"/>
              <a:t>adresáti</a:t>
            </a:r>
            <a:r>
              <a:rPr lang="en-US" dirty="0" smtClean="0"/>
              <a:t> SR)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86062" y="1575303"/>
            <a:ext cx="7111443" cy="4897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>
              <a:buFont typeface="Wingdings" pitchFamily="2" charset="2"/>
              <a:buChar char="q"/>
            </a:pPr>
            <a:endParaRPr lang="en-US" altLang="cs-CZ" sz="1600" kern="0" dirty="0" smtClean="0"/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</a:t>
            </a:r>
            <a:r>
              <a:rPr lang="en-US" altLang="cs-CZ" sz="1100" kern="0" dirty="0" err="1" smtClean="0"/>
              <a:t>ejvětší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objem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získala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Fotbalová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asociace</a:t>
            </a:r>
            <a:r>
              <a:rPr lang="en-US" altLang="cs-CZ" sz="1100" kern="0" dirty="0" smtClean="0"/>
              <a:t> ČR (375 mil. </a:t>
            </a:r>
            <a:r>
              <a:rPr lang="en-US" altLang="cs-CZ" sz="1100" kern="0" dirty="0" err="1" smtClean="0"/>
              <a:t>Kč</a:t>
            </a:r>
            <a:r>
              <a:rPr lang="en-US" altLang="cs-CZ" sz="1100" kern="0" dirty="0" smtClean="0"/>
              <a:t>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</a:t>
            </a:r>
            <a:r>
              <a:rPr lang="en-US" altLang="cs-CZ" sz="1100" kern="0" dirty="0" err="1" smtClean="0"/>
              <a:t>ejvíce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získala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Diecézní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charita</a:t>
            </a:r>
            <a:r>
              <a:rPr lang="en-US" altLang="cs-CZ" sz="1100" kern="0" dirty="0" smtClean="0"/>
              <a:t> Brno (154)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smtClean="0"/>
              <a:t>16 % </a:t>
            </a:r>
            <a:r>
              <a:rPr lang="en-US" altLang="cs-CZ" sz="1100" kern="0" dirty="0" err="1" smtClean="0"/>
              <a:t>objemu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poskytnuto</a:t>
            </a:r>
            <a:r>
              <a:rPr lang="en-US" altLang="cs-CZ" sz="1100" kern="0" dirty="0" smtClean="0"/>
              <a:t> 10 NNO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509589" y="2026741"/>
          <a:ext cx="5737302" cy="4356199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31391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7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97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410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03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Název NNO příjemce </a:t>
                      </a:r>
                      <a:r>
                        <a:rPr lang="cs-CZ" sz="800" dirty="0" smtClean="0">
                          <a:effectLst/>
                        </a:rPr>
                        <a:t>dotace</a:t>
                      </a:r>
                      <a:endParaRPr lang="en-US" sz="8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zdroj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Databáze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kapitol</a:t>
                      </a:r>
                      <a:r>
                        <a:rPr lang="en-US" sz="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SR, </a:t>
                      </a:r>
                      <a:r>
                        <a:rPr lang="en-US" sz="8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upraveno</a:t>
                      </a:r>
                      <a:r>
                        <a:rPr lang="en-US" sz="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Součet dotací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(v tis. Kč)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Podíl na celkovém objemu (v 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Počet dotací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Fotbalová asociace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375 915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CESNET, zájmové sdružení právnických osob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276 865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Člověk v tísni,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167 379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Horská služba ČR,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150 004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1,4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Diecézní charita Brno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149 173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1,4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154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Slezská diakonie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137 199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1,3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atletický svaz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126 095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1,2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NADĚJE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125 699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1,2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olympijský výbor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122 094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1,1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Česká unie sportu, </a:t>
                      </a:r>
                      <a:r>
                        <a:rPr lang="cs-CZ" sz="800" dirty="0" err="1">
                          <a:effectLst/>
                        </a:rPr>
                        <a:t>z.s</a:t>
                      </a:r>
                      <a:r>
                        <a:rPr lang="cs-CZ" sz="800" dirty="0">
                          <a:effectLst/>
                        </a:rPr>
                        <a:t>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109 640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1,0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Armáda spásy v České republice,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99 531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0,9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svaz ledního hokeje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97 463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0,9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Autoklub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86 874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Technologické centrum Akademie věd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86 107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Česká obec sokolská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85 615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Česká basketbalová federace,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82 297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tenisový svaz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81 471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0,7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Národní olympijské centrum vodních sportů,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80 000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0,7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Svaz lyžařů České republiky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70 317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Charita Česká republika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70 262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Biskupské gymnázium J. N. Neumanna a církevní z. škola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66 899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volejbalový svaz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66 305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SVAZ CYKLISTIKY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61 721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Spolek pro GP ČR Brno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60 000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Česká unie bojových umění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58 795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Česká katolická charita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57 903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Český svaz kanoistů,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54 138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Biskupské gymnázium Brno a mateřská škola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52 259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52" marR="38652" marT="0" marB="0" anchor="ctr"/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</a:tbl>
          </a:graphicData>
        </a:graphic>
      </p:graphicFrame>
      <p:sp>
        <p:nvSpPr>
          <p:cNvPr id="10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PBSNPB2</a:t>
            </a:r>
            <a:r>
              <a:rPr lang="cs-CZ" altLang="cs-CZ" sz="1200" dirty="0" smtClean="0">
                <a:solidFill>
                  <a:srgbClr val="969696"/>
                </a:solidFill>
              </a:rPr>
              <a:t>: </a:t>
            </a:r>
            <a:r>
              <a:rPr lang="cs-CZ" altLang="cs-CZ" sz="1200" dirty="0" smtClean="0">
                <a:solidFill>
                  <a:srgbClr val="969696"/>
                </a:solidFill>
              </a:rPr>
              <a:t>Jakub Pejcal, </a:t>
            </a:r>
            <a:r>
              <a:rPr lang="en-US" altLang="cs-CZ" sz="1200" dirty="0" smtClean="0">
                <a:solidFill>
                  <a:srgbClr val="969696"/>
                </a:solidFill>
              </a:rPr>
              <a:t>30</a:t>
            </a:r>
            <a:r>
              <a:rPr lang="cs-CZ" altLang="cs-CZ" sz="1200" dirty="0" smtClean="0">
                <a:solidFill>
                  <a:srgbClr val="969696"/>
                </a:solidFill>
              </a:rPr>
              <a:t>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313031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647700"/>
          </a:xfrm>
        </p:spPr>
        <p:txBody>
          <a:bodyPr/>
          <a:lstStyle/>
          <a:p>
            <a:r>
              <a:rPr lang="en-US" dirty="0"/>
              <a:t>KONKRÉTNÍ ÚDAJE O VEŘEJNÉ PODPOŘE – </a:t>
            </a:r>
            <a:r>
              <a:rPr lang="en-US" dirty="0" smtClean="0"/>
              <a:t>V. (</a:t>
            </a:r>
            <a:r>
              <a:rPr lang="en-US" dirty="0" err="1"/>
              <a:t>v</a:t>
            </a:r>
            <a:r>
              <a:rPr lang="en-US" dirty="0" err="1" smtClean="0"/>
              <a:t>ýznamní</a:t>
            </a:r>
            <a:r>
              <a:rPr lang="en-US" dirty="0" smtClean="0"/>
              <a:t> </a:t>
            </a:r>
            <a:r>
              <a:rPr lang="en-US" dirty="0" err="1" smtClean="0"/>
              <a:t>adresáti</a:t>
            </a:r>
            <a:r>
              <a:rPr lang="en-US" dirty="0" smtClean="0"/>
              <a:t> KR)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86062" y="1575303"/>
            <a:ext cx="7111443" cy="4897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>
              <a:buFont typeface="Wingdings" pitchFamily="2" charset="2"/>
              <a:buChar char="q"/>
            </a:pPr>
            <a:endParaRPr lang="en-US" altLang="cs-CZ" sz="1600" kern="0" dirty="0" smtClean="0"/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</a:t>
            </a:r>
            <a:r>
              <a:rPr lang="en-US" altLang="cs-CZ" sz="1100" kern="0" dirty="0" err="1" smtClean="0"/>
              <a:t>ejvětší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objem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získala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Diecézní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charita</a:t>
            </a:r>
            <a:r>
              <a:rPr lang="en-US" altLang="cs-CZ" sz="1100" kern="0" dirty="0" smtClean="0"/>
              <a:t> Brno (56,8 mil. </a:t>
            </a:r>
            <a:r>
              <a:rPr lang="en-US" altLang="cs-CZ" sz="1100" kern="0" dirty="0" err="1" smtClean="0"/>
              <a:t>Kč</a:t>
            </a:r>
            <a:r>
              <a:rPr lang="en-US" altLang="cs-CZ" sz="1100" kern="0" dirty="0" smtClean="0"/>
              <a:t>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err="1"/>
              <a:t>n</a:t>
            </a:r>
            <a:r>
              <a:rPr lang="en-US" altLang="cs-CZ" sz="1100" kern="0" dirty="0" err="1" smtClean="0"/>
              <a:t>ejvíce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získal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Junák</a:t>
            </a:r>
            <a:r>
              <a:rPr lang="en-US" altLang="cs-CZ" sz="1100" kern="0" dirty="0" smtClean="0"/>
              <a:t> – </a:t>
            </a:r>
            <a:r>
              <a:rPr lang="en-US" altLang="cs-CZ" sz="1100" kern="0" dirty="0" err="1" smtClean="0"/>
              <a:t>český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skaut,kraj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Praha</a:t>
            </a:r>
            <a:r>
              <a:rPr lang="en-US" altLang="cs-CZ" sz="1100" kern="0" dirty="0" smtClean="0"/>
              <a:t>, </a:t>
            </a:r>
            <a:r>
              <a:rPr lang="en-US" altLang="cs-CZ" sz="1100" kern="0" dirty="0" err="1" smtClean="0"/>
              <a:t>z.s</a:t>
            </a:r>
            <a:r>
              <a:rPr lang="en-US" altLang="cs-CZ" sz="1100" kern="0" dirty="0" smtClean="0"/>
              <a:t>. (198)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100" kern="0" dirty="0" smtClean="0"/>
              <a:t>11 % </a:t>
            </a:r>
            <a:r>
              <a:rPr lang="en-US" altLang="cs-CZ" sz="1100" kern="0" dirty="0" err="1" smtClean="0"/>
              <a:t>objemu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dotací</a:t>
            </a:r>
            <a:r>
              <a:rPr lang="en-US" altLang="cs-CZ" sz="1100" kern="0" dirty="0" smtClean="0"/>
              <a:t> </a:t>
            </a:r>
            <a:r>
              <a:rPr lang="en-US" altLang="cs-CZ" sz="1100" kern="0" dirty="0" err="1" smtClean="0"/>
              <a:t>poskytnuto</a:t>
            </a:r>
            <a:r>
              <a:rPr lang="en-US" altLang="cs-CZ" sz="1100" kern="0" dirty="0" smtClean="0"/>
              <a:t> 10 NNO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09589" y="2004082"/>
          <a:ext cx="5721855" cy="4253335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35089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88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27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12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25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Název NNO příjemce </a:t>
                      </a:r>
                      <a:r>
                        <a:rPr lang="cs-CZ" sz="800" dirty="0" smtClean="0">
                          <a:effectLst/>
                        </a:rPr>
                        <a:t>dotace</a:t>
                      </a:r>
                      <a:endParaRPr lang="en-US" sz="8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Zdroj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Databáze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rozpočtů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krajů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hl. m.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Prahy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upraveno</a:t>
                      </a:r>
                      <a:r>
                        <a:rPr lang="en-US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Součet dotací</a:t>
                      </a:r>
                      <a:endParaRPr lang="en-US" sz="10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(v tis. Kč)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Podíl na celkovém objemu (v 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Počet dotací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Diecézní charita Brno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56 809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2,0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194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PRAŽSKÝ FOTBALOVÝ SVAZ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49 900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Středočeské inovační centrum, spolek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38 525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JIC, zájmové sdružení právnických osob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33 077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1,2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Prostějov olympijský,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26 746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Armáda spásy v České republice, z. 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22 852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Divadlo Archa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22 000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SANANIM z. ú.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21 905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Filharmonie Bohuslava Martinů,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21 750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Mateřská škola, Základní škola a Praktická škola při centru ARPIDA,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21 568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Český svaz ledního hokeje </a:t>
                      </a:r>
                      <a:r>
                        <a:rPr lang="cs-CZ" sz="800" dirty="0" err="1">
                          <a:effectLst/>
                        </a:rPr>
                        <a:t>z.s</a:t>
                      </a:r>
                      <a:r>
                        <a:rPr lang="cs-CZ" sz="800" dirty="0">
                          <a:effectLst/>
                        </a:rPr>
                        <a:t>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21 420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NADĚJE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18 124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Činoherní klub,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Fotbalová asociace České republiky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17 600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Sportovní klub Hala Lužiny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15 620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Dejvické divadlo,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14 300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Tělocvičná jednota Kobylisy,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12 800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DEAI (Setkání)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12 500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Regionální rozvojová agentura jižní Moravy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12 100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Ekologické centrum Orlov,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11 999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Základní škola Bernarda Bolzana obecně prospěšná společnost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11 309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Základní škola waldorfská a mateřská škola České Budějovice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11 079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HEWER, z.s.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10 867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Společnost Podané ruce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10 526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PKF - Prague Philharmonia,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10 300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MeetFactory o.p.s.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10 000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85" marR="39985" marT="0" marB="0" anchor="ctr"/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</a:tbl>
          </a:graphicData>
        </a:graphic>
      </p:graphicFrame>
      <p:sp>
        <p:nvSpPr>
          <p:cNvPr id="9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PBSNPB2</a:t>
            </a:r>
            <a:r>
              <a:rPr lang="cs-CZ" altLang="cs-CZ" sz="1200" dirty="0" smtClean="0">
                <a:solidFill>
                  <a:srgbClr val="969696"/>
                </a:solidFill>
              </a:rPr>
              <a:t>: </a:t>
            </a:r>
            <a:r>
              <a:rPr lang="cs-CZ" altLang="cs-CZ" sz="1200" dirty="0" smtClean="0">
                <a:solidFill>
                  <a:srgbClr val="969696"/>
                </a:solidFill>
              </a:rPr>
              <a:t>Jakub Pejcal, </a:t>
            </a:r>
            <a:r>
              <a:rPr lang="en-US" altLang="cs-CZ" sz="1200" dirty="0" smtClean="0">
                <a:solidFill>
                  <a:srgbClr val="969696"/>
                </a:solidFill>
              </a:rPr>
              <a:t>30</a:t>
            </a:r>
            <a:r>
              <a:rPr lang="cs-CZ" altLang="cs-CZ" sz="1200" dirty="0" smtClean="0">
                <a:solidFill>
                  <a:srgbClr val="969696"/>
                </a:solidFill>
              </a:rPr>
              <a:t>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271533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KONKRÉTNÍ ÚDAJE O VEŘEJNÉ PODPOŘE – </a:t>
            </a:r>
            <a:r>
              <a:rPr lang="en-US" dirty="0" smtClean="0"/>
              <a:t>V</a:t>
            </a:r>
            <a:r>
              <a:rPr lang="cs-CZ" dirty="0" smtClean="0"/>
              <a:t>I</a:t>
            </a:r>
            <a:r>
              <a:rPr lang="en-US" dirty="0" smtClean="0"/>
              <a:t>. </a:t>
            </a:r>
            <a:r>
              <a:rPr lang="en-US" dirty="0"/>
              <a:t>(</a:t>
            </a:r>
            <a:r>
              <a:rPr lang="en-US" dirty="0" err="1" smtClean="0"/>
              <a:t>Veřejné</a:t>
            </a:r>
            <a:r>
              <a:rPr lang="en-US" dirty="0" smtClean="0"/>
              <a:t> </a:t>
            </a:r>
            <a:r>
              <a:rPr lang="en-US" dirty="0" err="1" smtClean="0"/>
              <a:t>zakázky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2017713"/>
            <a:ext cx="8386985" cy="4114800"/>
          </a:xfrm>
        </p:spPr>
        <p:txBody>
          <a:bodyPr/>
          <a:lstStyle/>
          <a:p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formě</a:t>
            </a:r>
            <a:r>
              <a:rPr lang="en-US" sz="1400" dirty="0" smtClean="0"/>
              <a:t> </a:t>
            </a:r>
            <a:r>
              <a:rPr lang="en-US" sz="1400" dirty="0" err="1" smtClean="0"/>
              <a:t>veřejných</a:t>
            </a:r>
            <a:r>
              <a:rPr lang="en-US" sz="1400" dirty="0" smtClean="0"/>
              <a:t> </a:t>
            </a:r>
            <a:r>
              <a:rPr lang="en-US" sz="1400" dirty="0" err="1" smtClean="0"/>
              <a:t>zakázek</a:t>
            </a:r>
            <a:r>
              <a:rPr lang="en-US" sz="1400" dirty="0" smtClean="0"/>
              <a:t> </a:t>
            </a:r>
            <a:r>
              <a:rPr lang="en-US" sz="1400" dirty="0" err="1" smtClean="0"/>
              <a:t>bylo</a:t>
            </a:r>
            <a:r>
              <a:rPr lang="en-US" sz="1400" dirty="0"/>
              <a:t> </a:t>
            </a:r>
            <a:r>
              <a:rPr lang="en-US" sz="1400" dirty="0" smtClean="0"/>
              <a:t>v </a:t>
            </a:r>
            <a:r>
              <a:rPr lang="en-US" sz="1400" dirty="0" err="1" smtClean="0"/>
              <a:t>roce</a:t>
            </a:r>
            <a:r>
              <a:rPr lang="en-US" sz="1400" dirty="0"/>
              <a:t> </a:t>
            </a:r>
            <a:r>
              <a:rPr lang="en-US" sz="1400" dirty="0" smtClean="0"/>
              <a:t>2016 NNO</a:t>
            </a:r>
          </a:p>
          <a:p>
            <a:pPr marL="0" indent="0">
              <a:buNone/>
            </a:pPr>
            <a:r>
              <a:rPr lang="en-US" sz="1400" dirty="0" smtClean="0"/>
              <a:t>       </a:t>
            </a:r>
            <a:r>
              <a:rPr lang="en-US" sz="1400" dirty="0" err="1" smtClean="0"/>
              <a:t>zadáno</a:t>
            </a:r>
            <a:r>
              <a:rPr lang="en-US" sz="1400" dirty="0" smtClean="0"/>
              <a:t> 897 </a:t>
            </a:r>
            <a:r>
              <a:rPr lang="en-US" sz="1400" dirty="0" err="1" smtClean="0"/>
              <a:t>zakázek</a:t>
            </a:r>
            <a:r>
              <a:rPr lang="en-US" sz="1400" dirty="0" smtClean="0"/>
              <a:t> v </a:t>
            </a:r>
            <a:r>
              <a:rPr lang="en-US" sz="1400" dirty="0" err="1" smtClean="0"/>
              <a:t>celkové</a:t>
            </a:r>
            <a:r>
              <a:rPr lang="en-US" sz="1400" dirty="0" smtClean="0"/>
              <a:t> </a:t>
            </a:r>
            <a:r>
              <a:rPr lang="en-US" sz="1400" dirty="0" err="1" smtClean="0"/>
              <a:t>hodnotě</a:t>
            </a:r>
            <a:r>
              <a:rPr lang="en-US" sz="1400" dirty="0" smtClean="0"/>
              <a:t> </a:t>
            </a:r>
            <a:r>
              <a:rPr lang="en-US" sz="1400" b="1" dirty="0" smtClean="0"/>
              <a:t>598,9</a:t>
            </a:r>
            <a:r>
              <a:rPr lang="en-US" sz="1400" dirty="0" smtClean="0"/>
              <a:t>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DPH, z </a:t>
            </a:r>
            <a:r>
              <a:rPr lang="en-US" sz="1400" dirty="0" err="1" smtClean="0"/>
              <a:t>toho</a:t>
            </a:r>
            <a:r>
              <a:rPr lang="en-US" sz="1400" dirty="0" smtClean="0"/>
              <a:t>:</a:t>
            </a:r>
          </a:p>
          <a:p>
            <a:endParaRPr lang="en-US" sz="1400" b="1" dirty="0"/>
          </a:p>
          <a:p>
            <a:r>
              <a:rPr lang="en-US" sz="1400" b="1" dirty="0" err="1" smtClean="0"/>
              <a:t>ze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státního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rozpočtu</a:t>
            </a:r>
            <a:r>
              <a:rPr lang="en-US" sz="1400" b="1" dirty="0" smtClean="0"/>
              <a:t>: 37,6 % </a:t>
            </a:r>
            <a:r>
              <a:rPr lang="en-US" sz="1400" dirty="0" smtClean="0"/>
              <a:t>(392 </a:t>
            </a:r>
            <a:r>
              <a:rPr lang="en-US" sz="1400" dirty="0" err="1" smtClean="0"/>
              <a:t>vz</a:t>
            </a:r>
            <a:r>
              <a:rPr lang="en-US" sz="1400" dirty="0" smtClean="0"/>
              <a:t> </a:t>
            </a:r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výši</a:t>
            </a:r>
            <a:r>
              <a:rPr lang="en-US" sz="1400" dirty="0" smtClean="0"/>
              <a:t> 225,4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), 3 </a:t>
            </a:r>
            <a:r>
              <a:rPr lang="en-US" sz="1400" dirty="0" err="1" smtClean="0"/>
              <a:t>největší</a:t>
            </a:r>
            <a:r>
              <a:rPr lang="en-US" sz="1400" dirty="0" smtClean="0"/>
              <a:t> </a:t>
            </a:r>
            <a:r>
              <a:rPr lang="en-US" sz="1400" dirty="0" err="1" smtClean="0"/>
              <a:t>zadavatelé</a:t>
            </a:r>
            <a:r>
              <a:rPr lang="en-US" sz="1400" dirty="0" smtClean="0"/>
              <a:t>:</a:t>
            </a:r>
          </a:p>
          <a:p>
            <a:pPr marL="0" indent="0">
              <a:buNone/>
            </a:pPr>
            <a:r>
              <a:rPr lang="en-US" sz="1400" dirty="0" smtClean="0"/>
              <a:t>	MV: 179,601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(43 </a:t>
            </a:r>
            <a:r>
              <a:rPr lang="en-US" sz="1400" dirty="0" err="1" smtClean="0"/>
              <a:t>vz</a:t>
            </a:r>
            <a:r>
              <a:rPr lang="en-US" sz="1400" dirty="0" smtClean="0"/>
              <a:t>) – 79,7 %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MD: 20,389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(219 </a:t>
            </a:r>
            <a:r>
              <a:rPr lang="en-US" sz="1400" dirty="0" err="1" smtClean="0"/>
              <a:t>vz</a:t>
            </a:r>
            <a:r>
              <a:rPr lang="en-US" sz="1400" dirty="0" smtClean="0"/>
              <a:t>) – 9 %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MŽP: 7,542 mil. </a:t>
            </a:r>
            <a:r>
              <a:rPr lang="en-US" sz="1400" dirty="0" err="1" smtClean="0"/>
              <a:t>Kč</a:t>
            </a:r>
            <a:r>
              <a:rPr lang="en-US" sz="1400" dirty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(65 </a:t>
            </a:r>
            <a:r>
              <a:rPr lang="en-US" sz="1400" dirty="0" err="1" smtClean="0"/>
              <a:t>vz</a:t>
            </a:r>
            <a:r>
              <a:rPr lang="en-US" sz="1400" dirty="0" smtClean="0"/>
              <a:t>) – 3,3 %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1400" b="1" dirty="0" smtClean="0"/>
              <a:t>z </a:t>
            </a:r>
            <a:r>
              <a:rPr lang="en-US" sz="1400" b="1" dirty="0" err="1" smtClean="0"/>
              <a:t>rozpočtů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krajů</a:t>
            </a:r>
            <a:r>
              <a:rPr lang="en-US" sz="1400" b="1" dirty="0" smtClean="0"/>
              <a:t> a </a:t>
            </a:r>
            <a:r>
              <a:rPr lang="en-US" sz="1400" b="1" dirty="0" err="1" smtClean="0"/>
              <a:t>hl.m.Prahy</a:t>
            </a:r>
            <a:r>
              <a:rPr lang="en-US" sz="1400" b="1" dirty="0" smtClean="0"/>
              <a:t>: 62.4 % </a:t>
            </a:r>
            <a:r>
              <a:rPr lang="en-US" sz="1400" dirty="0" smtClean="0"/>
              <a:t>(505 </a:t>
            </a:r>
            <a:r>
              <a:rPr lang="en-US" sz="1400" dirty="0" err="1" smtClean="0"/>
              <a:t>vz</a:t>
            </a:r>
            <a:r>
              <a:rPr lang="en-US" sz="1400" dirty="0"/>
              <a:t> </a:t>
            </a:r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výši</a:t>
            </a:r>
            <a:r>
              <a:rPr lang="en-US" sz="1400" dirty="0" smtClean="0"/>
              <a:t> 373,5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), 3 </a:t>
            </a:r>
            <a:r>
              <a:rPr lang="en-US" sz="1400" dirty="0" err="1" smtClean="0"/>
              <a:t>největší</a:t>
            </a:r>
            <a:r>
              <a:rPr lang="en-US" sz="1400" dirty="0" smtClean="0"/>
              <a:t> </a:t>
            </a:r>
            <a:r>
              <a:rPr lang="en-US" sz="1400" dirty="0" err="1" smtClean="0"/>
              <a:t>zadavatelé</a:t>
            </a:r>
            <a:r>
              <a:rPr lang="en-US" sz="1400" dirty="0" smtClean="0"/>
              <a:t>: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/>
              <a:t>Jihomoravský</a:t>
            </a:r>
            <a:r>
              <a:rPr lang="en-US" sz="1400" dirty="0"/>
              <a:t> </a:t>
            </a:r>
            <a:r>
              <a:rPr lang="en-US" sz="1400" dirty="0" err="1"/>
              <a:t>kraj</a:t>
            </a:r>
            <a:r>
              <a:rPr lang="en-US" sz="1400" dirty="0"/>
              <a:t>: </a:t>
            </a:r>
            <a:r>
              <a:rPr lang="en-US" sz="1400" dirty="0" smtClean="0"/>
              <a:t>189,004 </a:t>
            </a:r>
            <a:r>
              <a:rPr lang="en-US" sz="1400" dirty="0"/>
              <a:t>mil. </a:t>
            </a:r>
            <a:r>
              <a:rPr lang="en-US" sz="1400" dirty="0" err="1"/>
              <a:t>Kč</a:t>
            </a:r>
            <a:r>
              <a:rPr lang="en-US" sz="1400" dirty="0"/>
              <a:t> </a:t>
            </a:r>
            <a:r>
              <a:rPr lang="en-US" sz="1400" dirty="0" err="1"/>
              <a:t>vč</a:t>
            </a:r>
            <a:r>
              <a:rPr lang="en-US" sz="1400" dirty="0"/>
              <a:t>. DPH </a:t>
            </a:r>
            <a:r>
              <a:rPr lang="en-US" sz="1400" dirty="0" smtClean="0"/>
              <a:t>(42 </a:t>
            </a:r>
            <a:r>
              <a:rPr lang="en-US" sz="1400" dirty="0" err="1"/>
              <a:t>vz</a:t>
            </a:r>
            <a:r>
              <a:rPr lang="en-US" sz="1400" dirty="0" smtClean="0"/>
              <a:t>) – 50,6 %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	</a:t>
            </a:r>
            <a:r>
              <a:rPr lang="en-US" sz="1400" dirty="0" err="1" smtClean="0"/>
              <a:t>Královehradecký</a:t>
            </a:r>
            <a:r>
              <a:rPr lang="en-US" sz="1400" dirty="0" smtClean="0"/>
              <a:t> </a:t>
            </a:r>
            <a:r>
              <a:rPr lang="en-US" sz="1400" dirty="0" err="1" smtClean="0"/>
              <a:t>kraj</a:t>
            </a:r>
            <a:r>
              <a:rPr lang="en-US" sz="1400" dirty="0" smtClean="0"/>
              <a:t>: 90,762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(45 </a:t>
            </a:r>
            <a:r>
              <a:rPr lang="en-US" sz="1400" dirty="0" err="1" smtClean="0"/>
              <a:t>vz</a:t>
            </a:r>
            <a:r>
              <a:rPr lang="en-US" sz="1400" dirty="0" smtClean="0"/>
              <a:t>) – 24,3 %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 smtClean="0"/>
              <a:t>Olomoucký</a:t>
            </a:r>
            <a:r>
              <a:rPr lang="en-US" sz="1400" dirty="0" smtClean="0"/>
              <a:t> </a:t>
            </a:r>
            <a:r>
              <a:rPr lang="en-US" sz="1400" dirty="0" err="1" smtClean="0"/>
              <a:t>kraj</a:t>
            </a:r>
            <a:r>
              <a:rPr lang="en-US" sz="1400" dirty="0" smtClean="0"/>
              <a:t>: 67,769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(100 </a:t>
            </a:r>
            <a:r>
              <a:rPr lang="en-US" sz="1400" dirty="0" err="1" smtClean="0"/>
              <a:t>vz</a:t>
            </a:r>
            <a:r>
              <a:rPr lang="en-US" sz="1400" dirty="0" smtClean="0"/>
              <a:t>) – 18,1 %</a:t>
            </a:r>
          </a:p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16</a:t>
            </a:fld>
            <a:endParaRPr lang="cs-CZ" altLang="cs-CZ" dirty="0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PBSNPB2</a:t>
            </a:r>
            <a:r>
              <a:rPr lang="cs-CZ" altLang="cs-CZ" sz="1200" dirty="0" smtClean="0">
                <a:solidFill>
                  <a:srgbClr val="969696"/>
                </a:solidFill>
              </a:rPr>
              <a:t>: </a:t>
            </a:r>
            <a:r>
              <a:rPr lang="cs-CZ" altLang="cs-CZ" sz="1200" dirty="0" smtClean="0">
                <a:solidFill>
                  <a:srgbClr val="969696"/>
                </a:solidFill>
              </a:rPr>
              <a:t>Jakub Pejcal, </a:t>
            </a:r>
            <a:r>
              <a:rPr lang="en-US" altLang="cs-CZ" sz="1200" dirty="0" smtClean="0">
                <a:solidFill>
                  <a:srgbClr val="969696"/>
                </a:solidFill>
              </a:rPr>
              <a:t>30</a:t>
            </a:r>
            <a:r>
              <a:rPr lang="cs-CZ" altLang="cs-CZ" sz="1200" dirty="0" smtClean="0">
                <a:solidFill>
                  <a:srgbClr val="969696"/>
                </a:solidFill>
              </a:rPr>
              <a:t>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141851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40"/>
            <a:ext cx="8086635" cy="1979610"/>
          </a:xfrm>
        </p:spPr>
        <p:txBody>
          <a:bodyPr/>
          <a:lstStyle/>
          <a:p>
            <a:pPr algn="ctr"/>
            <a:r>
              <a:rPr lang="cs-CZ" sz="2800" dirty="0" smtClean="0"/>
              <a:t>Děkuji za aktivní účast!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Vhodný </a:t>
            </a:r>
            <a:r>
              <a:rPr lang="cs-CZ" sz="2800" dirty="0"/>
              <a:t>prostor pro dotazy začíná právě teď</a:t>
            </a:r>
            <a:r>
              <a:rPr lang="cs-CZ" sz="2800" dirty="0" smtClean="0"/>
              <a:t>!</a:t>
            </a:r>
            <a:endParaRPr lang="cs-CZ" sz="28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4211053"/>
            <a:ext cx="8386985" cy="1921459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 err="1" smtClean="0"/>
              <a:t>Zdroje</a:t>
            </a:r>
            <a:r>
              <a:rPr lang="en-US" sz="1400" b="1" dirty="0"/>
              <a:t>: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i="1" dirty="0" err="1"/>
              <a:t>Rozbor</a:t>
            </a:r>
            <a:r>
              <a:rPr lang="en-US" sz="1400" i="1" dirty="0"/>
              <a:t> </a:t>
            </a:r>
            <a:r>
              <a:rPr lang="en-US" sz="1400" i="1" dirty="0" err="1"/>
              <a:t>financování</a:t>
            </a:r>
            <a:r>
              <a:rPr lang="en-US" sz="1400" i="1" dirty="0"/>
              <a:t> </a:t>
            </a:r>
            <a:r>
              <a:rPr lang="en-US" sz="1400" i="1" dirty="0" err="1"/>
              <a:t>nestátních</a:t>
            </a:r>
            <a:r>
              <a:rPr lang="en-US" sz="1400" i="1" dirty="0"/>
              <a:t> </a:t>
            </a:r>
            <a:r>
              <a:rPr lang="en-US" sz="1400" i="1" dirty="0" err="1"/>
              <a:t>neziskových</a:t>
            </a:r>
            <a:r>
              <a:rPr lang="en-US" sz="1400" i="1" dirty="0"/>
              <a:t> </a:t>
            </a:r>
            <a:r>
              <a:rPr lang="en-US" sz="1400" i="1" dirty="0" err="1"/>
              <a:t>organizací</a:t>
            </a:r>
            <a:r>
              <a:rPr lang="en-US" sz="1400" i="1" dirty="0"/>
              <a:t> z </a:t>
            </a:r>
            <a:r>
              <a:rPr lang="en-US" sz="1400" i="1" dirty="0" err="1"/>
              <a:t>veřejných</a:t>
            </a:r>
            <a:r>
              <a:rPr lang="en-US" sz="1400" i="1" dirty="0"/>
              <a:t> </a:t>
            </a:r>
            <a:r>
              <a:rPr lang="en-US" sz="1400" i="1" dirty="0" err="1"/>
              <a:t>rozpočtů</a:t>
            </a:r>
            <a:r>
              <a:rPr lang="en-US" sz="1400" i="1" dirty="0"/>
              <a:t> v </a:t>
            </a:r>
            <a:r>
              <a:rPr lang="en-US" sz="1400" i="1" dirty="0" err="1"/>
              <a:t>roce</a:t>
            </a:r>
            <a:r>
              <a:rPr lang="en-US" sz="1400" i="1" dirty="0"/>
              <a:t> </a:t>
            </a:r>
            <a:r>
              <a:rPr lang="en-US" sz="1400" i="1" dirty="0" smtClean="0"/>
              <a:t>201</a:t>
            </a:r>
            <a:r>
              <a:rPr lang="cs-CZ" sz="1400" i="1" dirty="0" smtClean="0"/>
              <a:t>6</a:t>
            </a:r>
            <a:r>
              <a:rPr lang="en-US" sz="1400" i="1" dirty="0" smtClean="0"/>
              <a:t> </a:t>
            </a:r>
            <a:r>
              <a:rPr lang="en-US" sz="1400" dirty="0" smtClean="0"/>
              <a:t>– </a:t>
            </a:r>
            <a:r>
              <a:rPr lang="en-US" sz="1400" dirty="0" err="1" smtClean="0"/>
              <a:t>dostupný</a:t>
            </a:r>
            <a:r>
              <a:rPr lang="en-US" sz="1400" dirty="0" smtClean="0"/>
              <a:t> </a:t>
            </a:r>
            <a:r>
              <a:rPr lang="en-US" sz="1400" dirty="0" err="1" smtClean="0">
                <a:hlinkClick r:id="rId2"/>
              </a:rPr>
              <a:t>zde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i="1" dirty="0" err="1" smtClean="0"/>
              <a:t>Přílohy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dokumentu</a:t>
            </a:r>
            <a:r>
              <a:rPr lang="en-US" sz="1400" i="1" dirty="0" smtClean="0"/>
              <a:t>: </a:t>
            </a:r>
            <a:r>
              <a:rPr lang="en-US" sz="1400" i="1" dirty="0" err="1" smtClean="0"/>
              <a:t>Rozbor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financování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nestátních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neziskových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organizací</a:t>
            </a:r>
            <a:r>
              <a:rPr lang="en-US" sz="1400" i="1" dirty="0"/>
              <a:t> </a:t>
            </a:r>
            <a:r>
              <a:rPr lang="en-US" sz="1400" i="1" dirty="0" smtClean="0"/>
              <a:t>… v </a:t>
            </a:r>
            <a:r>
              <a:rPr lang="en-US" sz="1400" i="1" dirty="0" err="1" smtClean="0"/>
              <a:t>roce</a:t>
            </a:r>
            <a:r>
              <a:rPr lang="en-US" sz="1400" i="1" dirty="0" smtClean="0"/>
              <a:t> 201</a:t>
            </a:r>
            <a:r>
              <a:rPr lang="cs-CZ" sz="1400" i="1" dirty="0" smtClean="0"/>
              <a:t>6</a:t>
            </a:r>
            <a:r>
              <a:rPr lang="en-US" sz="1400" i="1" dirty="0" smtClean="0"/>
              <a:t> </a:t>
            </a:r>
            <a:r>
              <a:rPr lang="en-US" sz="1400" dirty="0" smtClean="0"/>
              <a:t>– </a:t>
            </a:r>
            <a:r>
              <a:rPr lang="en-US" sz="1400" dirty="0" err="1" smtClean="0"/>
              <a:t>dostupné</a:t>
            </a:r>
            <a:r>
              <a:rPr lang="en-US" sz="1400" dirty="0" smtClean="0"/>
              <a:t> </a:t>
            </a:r>
            <a:r>
              <a:rPr lang="en-US" sz="1400" dirty="0" err="1" smtClean="0">
                <a:hlinkClick r:id="rId3"/>
              </a:rPr>
              <a:t>zde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err="1" smtClean="0"/>
              <a:t>Prouzová</a:t>
            </a:r>
            <a:r>
              <a:rPr lang="en-US" sz="1400" dirty="0" smtClean="0"/>
              <a:t>, Z. </a:t>
            </a:r>
            <a:r>
              <a:rPr lang="en-US" sz="1400" i="1" dirty="0" err="1" smtClean="0"/>
              <a:t>Přímé</a:t>
            </a:r>
            <a:r>
              <a:rPr lang="en-US" sz="1400" i="1" dirty="0" smtClean="0"/>
              <a:t> a </a:t>
            </a:r>
            <a:r>
              <a:rPr lang="en-US" sz="1400" i="1" dirty="0" err="1" smtClean="0"/>
              <a:t>nepřímé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financování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soukromých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neziskových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organizací</a:t>
            </a:r>
            <a:r>
              <a:rPr lang="en-US" sz="1400" i="1" dirty="0" smtClean="0"/>
              <a:t> z </a:t>
            </a:r>
            <a:r>
              <a:rPr lang="en-US" sz="1400" i="1" dirty="0" err="1" smtClean="0"/>
              <a:t>veřejných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rozpočtů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České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republiky</a:t>
            </a:r>
            <a:r>
              <a:rPr lang="en-US" sz="1400" i="1" dirty="0" smtClean="0"/>
              <a:t> v </a:t>
            </a:r>
            <a:r>
              <a:rPr lang="en-US" sz="1400" i="1" dirty="0" err="1" smtClean="0"/>
              <a:t>letech</a:t>
            </a:r>
            <a:r>
              <a:rPr lang="en-US" sz="1400" i="1" dirty="0" smtClean="0"/>
              <a:t> 2008 </a:t>
            </a:r>
            <a:r>
              <a:rPr lang="en-US" sz="1400" i="1" dirty="0" err="1" smtClean="0"/>
              <a:t>až</a:t>
            </a:r>
            <a:r>
              <a:rPr lang="en-US" sz="1400" i="1" dirty="0" smtClean="0"/>
              <a:t> 2013.</a:t>
            </a:r>
            <a:r>
              <a:rPr lang="en-US" sz="1400" dirty="0" smtClean="0"/>
              <a:t> 1. </a:t>
            </a:r>
            <a:r>
              <a:rPr lang="en-US" sz="1400" dirty="0" err="1" smtClean="0"/>
              <a:t>vydání</a:t>
            </a:r>
            <a:r>
              <a:rPr lang="en-US" sz="1400" dirty="0" smtClean="0"/>
              <a:t> Brno: </a:t>
            </a:r>
            <a:r>
              <a:rPr lang="en-US" sz="1400" dirty="0" err="1" smtClean="0"/>
              <a:t>Masarykova</a:t>
            </a:r>
            <a:r>
              <a:rPr lang="en-US" sz="1400" dirty="0" smtClean="0"/>
              <a:t> </a:t>
            </a:r>
            <a:r>
              <a:rPr lang="en-US" sz="1400" dirty="0" err="1" smtClean="0"/>
              <a:t>univerzita</a:t>
            </a:r>
            <a:r>
              <a:rPr lang="en-US" sz="1400" dirty="0" smtClean="0"/>
              <a:t>, 2015. 88 s.</a:t>
            </a:r>
          </a:p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PBSNPB2</a:t>
            </a:r>
            <a:r>
              <a:rPr lang="cs-CZ" altLang="cs-CZ" sz="1200" dirty="0" smtClean="0">
                <a:solidFill>
                  <a:srgbClr val="969696"/>
                </a:solidFill>
              </a:rPr>
              <a:t>: </a:t>
            </a:r>
            <a:r>
              <a:rPr lang="cs-CZ" altLang="cs-CZ" sz="1200" dirty="0" smtClean="0">
                <a:solidFill>
                  <a:srgbClr val="969696"/>
                </a:solidFill>
              </a:rPr>
              <a:t>Jakub Pejcal, </a:t>
            </a:r>
            <a:r>
              <a:rPr lang="en-US" altLang="cs-CZ" sz="1200" dirty="0" smtClean="0">
                <a:solidFill>
                  <a:srgbClr val="969696"/>
                </a:solidFill>
              </a:rPr>
              <a:t>30</a:t>
            </a:r>
            <a:r>
              <a:rPr lang="cs-CZ" altLang="cs-CZ" sz="1200" dirty="0" smtClean="0">
                <a:solidFill>
                  <a:srgbClr val="969696"/>
                </a:solidFill>
              </a:rPr>
              <a:t>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81021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Průběh semináře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„teoretický“ úvod </a:t>
            </a:r>
            <a:r>
              <a:rPr lang="cs-CZ" altLang="cs-CZ" sz="1400" dirty="0" smtClean="0"/>
              <a:t>(cca 15 minut)</a:t>
            </a:r>
          </a:p>
          <a:p>
            <a:pPr lvl="1"/>
            <a:r>
              <a:rPr lang="cs-CZ" altLang="cs-CZ" sz="1400" dirty="0" smtClean="0"/>
              <a:t>financování NNO v ČR</a:t>
            </a:r>
          </a:p>
          <a:p>
            <a:pPr lvl="1"/>
            <a:r>
              <a:rPr lang="cs-CZ" altLang="cs-CZ" sz="1400" dirty="0" smtClean="0"/>
              <a:t>co je přímá a co nepřímá veřejná podpora?</a:t>
            </a:r>
          </a:p>
          <a:p>
            <a:pPr lvl="1"/>
            <a:r>
              <a:rPr lang="cs-CZ" altLang="cs-CZ" sz="1400" dirty="0" smtClean="0"/>
              <a:t>kdo jakou podporu poskytuje?</a:t>
            </a:r>
          </a:p>
          <a:p>
            <a:pPr lvl="1"/>
            <a:r>
              <a:rPr lang="cs-CZ" altLang="cs-CZ" sz="1400" dirty="0" smtClean="0"/>
              <a:t>co je Rozbor financování NNO z VR</a:t>
            </a:r>
          </a:p>
          <a:p>
            <a:r>
              <a:rPr lang="cs-CZ" altLang="cs-CZ" dirty="0" smtClean="0"/>
              <a:t>zadání úkolu </a:t>
            </a:r>
            <a:r>
              <a:rPr lang="cs-CZ" altLang="cs-CZ" sz="1400" dirty="0" smtClean="0"/>
              <a:t>(cca 10 minut)</a:t>
            </a:r>
          </a:p>
          <a:p>
            <a:r>
              <a:rPr lang="cs-CZ" altLang="cs-CZ" dirty="0" smtClean="0"/>
              <a:t>realizace </a:t>
            </a:r>
            <a:r>
              <a:rPr lang="cs-CZ" altLang="cs-CZ" sz="1400" dirty="0" smtClean="0"/>
              <a:t>(30 minut)</a:t>
            </a:r>
          </a:p>
          <a:p>
            <a:r>
              <a:rPr lang="cs-CZ" altLang="cs-CZ" dirty="0" smtClean="0"/>
              <a:t>prezentace úkolů </a:t>
            </a:r>
            <a:r>
              <a:rPr lang="cs-CZ" altLang="cs-CZ" sz="1400" dirty="0" smtClean="0"/>
              <a:t>(cca 30 minut)</a:t>
            </a:r>
          </a:p>
          <a:p>
            <a:r>
              <a:rPr lang="cs-CZ" altLang="cs-CZ" dirty="0" smtClean="0"/>
              <a:t>shrnutí závěrem </a:t>
            </a:r>
            <a:r>
              <a:rPr lang="cs-CZ" altLang="cs-CZ" sz="1400" dirty="0" smtClean="0"/>
              <a:t>(5 minut)</a:t>
            </a:r>
            <a:endParaRPr lang="cs-CZ" alt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2" t="5764" r="1869"/>
          <a:stretch/>
        </p:blipFill>
        <p:spPr bwMode="auto">
          <a:xfrm>
            <a:off x="4667250" y="1685925"/>
            <a:ext cx="3838576" cy="288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PBSNPB2</a:t>
            </a:r>
            <a:r>
              <a:rPr lang="cs-CZ" altLang="cs-CZ" sz="1200" dirty="0" smtClean="0">
                <a:solidFill>
                  <a:srgbClr val="969696"/>
                </a:solidFill>
              </a:rPr>
              <a:t>: </a:t>
            </a:r>
            <a:r>
              <a:rPr lang="cs-CZ" altLang="cs-CZ" sz="1200" dirty="0" smtClean="0">
                <a:solidFill>
                  <a:srgbClr val="969696"/>
                </a:solidFill>
              </a:rPr>
              <a:t>Jakub Pejcal, </a:t>
            </a:r>
            <a:r>
              <a:rPr lang="en-US" altLang="cs-CZ" sz="1200" dirty="0" smtClean="0">
                <a:solidFill>
                  <a:srgbClr val="969696"/>
                </a:solidFill>
              </a:rPr>
              <a:t>30</a:t>
            </a:r>
            <a:r>
              <a:rPr lang="cs-CZ" altLang="cs-CZ" sz="1200" dirty="0" smtClean="0">
                <a:solidFill>
                  <a:srgbClr val="969696"/>
                </a:solidFill>
              </a:rPr>
              <a:t>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Financování </a:t>
            </a:r>
            <a:r>
              <a:rPr lang="cs-CZ" sz="2400" dirty="0" err="1" smtClean="0"/>
              <a:t>nno</a:t>
            </a:r>
            <a:r>
              <a:rPr lang="cs-CZ" sz="2400" dirty="0" smtClean="0"/>
              <a:t> v </a:t>
            </a:r>
            <a:r>
              <a:rPr lang="cs-CZ" sz="2400" dirty="0" err="1" smtClean="0"/>
              <a:t>čr</a:t>
            </a:r>
            <a:endParaRPr lang="cs-CZ" sz="2400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870825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altLang="cs-CZ" sz="1800" dirty="0"/>
              <a:t>p</a:t>
            </a:r>
            <a:r>
              <a:rPr lang="cs-CZ" altLang="cs-CZ" sz="1800" dirty="0" smtClean="0"/>
              <a:t>odle dat ČSÚ (neziskové instituce sloužící domácnostem) v roce 2011</a:t>
            </a:r>
            <a:endParaRPr lang="en-US" altLang="cs-CZ" sz="18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r>
              <a:rPr lang="en-US" altLang="cs-CZ" dirty="0" smtClean="0"/>
              <a:t>     </a:t>
            </a:r>
            <a:r>
              <a:rPr lang="en-US" altLang="cs-CZ" sz="1200" dirty="0" smtClean="0"/>
              <a:t>(</a:t>
            </a:r>
            <a:r>
              <a:rPr lang="cs-CZ" altLang="cs-CZ" sz="1200" dirty="0" err="1" smtClean="0"/>
              <a:t>Kermiet</a:t>
            </a:r>
            <a:r>
              <a:rPr lang="en-US" altLang="cs-CZ" sz="1200" dirty="0" smtClean="0"/>
              <a:t>, </a:t>
            </a:r>
            <a:r>
              <a:rPr lang="cs-CZ" altLang="cs-CZ" sz="1200" dirty="0" smtClean="0"/>
              <a:t>V</a:t>
            </a:r>
            <a:r>
              <a:rPr lang="en-US" altLang="cs-CZ" sz="1200" dirty="0" smtClean="0"/>
              <a:t>.</a:t>
            </a:r>
            <a:r>
              <a:rPr lang="cs-CZ" altLang="cs-CZ" sz="1200" dirty="0" smtClean="0"/>
              <a:t> &amp; Smejkalová, L.</a:t>
            </a:r>
            <a:r>
              <a:rPr lang="en-US" altLang="cs-CZ" sz="1200" dirty="0" smtClean="0"/>
              <a:t>; 20</a:t>
            </a:r>
            <a:r>
              <a:rPr lang="cs-CZ" altLang="cs-CZ" sz="1200" dirty="0" smtClean="0"/>
              <a:t>14</a:t>
            </a:r>
            <a:r>
              <a:rPr lang="en-US" altLang="cs-CZ" sz="1200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altLang="cs-CZ" sz="800" dirty="0" smtClean="0"/>
          </a:p>
        </p:txBody>
      </p:sp>
      <p:sp>
        <p:nvSpPr>
          <p:cNvPr id="1126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526956-CD14-40CD-9284-855468366369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06" y="2093494"/>
            <a:ext cx="5549859" cy="3555251"/>
          </a:xfrm>
          <a:prstGeom prst="rect">
            <a:avLst/>
          </a:prstGeom>
        </p:spPr>
      </p:pic>
      <p:sp>
        <p:nvSpPr>
          <p:cNvPr id="8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PBSNPB2</a:t>
            </a:r>
            <a:r>
              <a:rPr lang="cs-CZ" altLang="cs-CZ" sz="1200" dirty="0" smtClean="0">
                <a:solidFill>
                  <a:srgbClr val="969696"/>
                </a:solidFill>
              </a:rPr>
              <a:t>: </a:t>
            </a:r>
            <a:r>
              <a:rPr lang="cs-CZ" altLang="cs-CZ" sz="1200" dirty="0" smtClean="0">
                <a:solidFill>
                  <a:srgbClr val="969696"/>
                </a:solidFill>
              </a:rPr>
              <a:t>Jakub Pejcal, </a:t>
            </a:r>
            <a:r>
              <a:rPr lang="en-US" altLang="cs-CZ" sz="1200" dirty="0" smtClean="0">
                <a:solidFill>
                  <a:srgbClr val="969696"/>
                </a:solidFill>
              </a:rPr>
              <a:t>30</a:t>
            </a:r>
            <a:r>
              <a:rPr lang="cs-CZ" altLang="cs-CZ" sz="1200" dirty="0" smtClean="0">
                <a:solidFill>
                  <a:srgbClr val="969696"/>
                </a:solidFill>
              </a:rPr>
              <a:t>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115657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Přímá</a:t>
            </a:r>
            <a:r>
              <a:rPr lang="en-US" sz="2400" dirty="0" smtClean="0"/>
              <a:t> </a:t>
            </a:r>
            <a:r>
              <a:rPr lang="en-US" sz="2400" dirty="0" err="1" smtClean="0"/>
              <a:t>podpora</a:t>
            </a:r>
            <a:r>
              <a:rPr lang="en-US" sz="2400" dirty="0" smtClean="0"/>
              <a:t> z </a:t>
            </a:r>
            <a:r>
              <a:rPr lang="en-US" sz="2400" dirty="0" err="1" smtClean="0"/>
              <a:t>veřejných</a:t>
            </a:r>
            <a:r>
              <a:rPr lang="en-US" sz="2400" dirty="0" smtClean="0"/>
              <a:t> </a:t>
            </a:r>
            <a:r>
              <a:rPr lang="en-US" sz="2400" dirty="0" err="1" smtClean="0"/>
              <a:t>rozpočtů</a:t>
            </a:r>
            <a:endParaRPr lang="cs-CZ" sz="2400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870825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 smtClean="0"/>
              <a:t>Přímá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podpora</a:t>
            </a:r>
            <a:r>
              <a:rPr lang="en-US" altLang="cs-CZ" sz="180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 smtClean="0"/>
          </a:p>
          <a:p>
            <a:pPr>
              <a:defRPr/>
            </a:pPr>
            <a:r>
              <a:rPr lang="en-US" altLang="cs-CZ" dirty="0" smtClean="0"/>
              <a:t>     </a:t>
            </a:r>
            <a:r>
              <a:rPr lang="en-US" altLang="cs-CZ" sz="1200" dirty="0" smtClean="0"/>
              <a:t>(</a:t>
            </a:r>
            <a:r>
              <a:rPr lang="en-US" altLang="cs-CZ" sz="1200" dirty="0" err="1" smtClean="0"/>
              <a:t>Prouzová</a:t>
            </a:r>
            <a:r>
              <a:rPr lang="en-US" altLang="cs-CZ" sz="1200" dirty="0" smtClean="0"/>
              <a:t>, Z.; 20</a:t>
            </a:r>
            <a:r>
              <a:rPr lang="cs-CZ" altLang="cs-CZ" sz="1200" dirty="0" smtClean="0"/>
              <a:t>16</a:t>
            </a:r>
            <a:r>
              <a:rPr lang="en-US" altLang="cs-CZ" sz="1200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altLang="cs-CZ" sz="8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 smtClean="0"/>
              <a:t>nejčastěji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ve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formě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dotací</a:t>
            </a:r>
            <a:r>
              <a:rPr lang="en-US" altLang="cs-CZ" sz="1800" dirty="0" smtClean="0"/>
              <a:t>, </a:t>
            </a:r>
            <a:r>
              <a:rPr lang="en-US" altLang="cs-CZ" sz="1800" dirty="0" err="1" smtClean="0"/>
              <a:t>realizováno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veřejnými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politikami</a:t>
            </a:r>
            <a:r>
              <a:rPr lang="en-US" altLang="cs-CZ" sz="1800" dirty="0" smtClean="0"/>
              <a:t> (SDP)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altLang="cs-CZ" sz="7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/>
              <a:t>proč</a:t>
            </a:r>
            <a:r>
              <a:rPr lang="en-US" altLang="cs-CZ" sz="1800" dirty="0"/>
              <a:t>?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/>
              <a:t>nejdůležitější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výhradní</a:t>
            </a:r>
            <a:r>
              <a:rPr lang="en-US" altLang="cs-CZ" sz="1600" dirty="0"/>
              <a:t>) </a:t>
            </a:r>
            <a:r>
              <a:rPr lang="en-US" altLang="cs-CZ" sz="1600" dirty="0" err="1"/>
              <a:t>poskytovatelé</a:t>
            </a:r>
            <a:r>
              <a:rPr lang="en-US" altLang="cs-CZ" sz="1600" dirty="0"/>
              <a:t> </a:t>
            </a:r>
            <a:r>
              <a:rPr lang="en-US" altLang="cs-CZ" sz="1600" dirty="0" err="1"/>
              <a:t>úzce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specializovaných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veřejných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služeb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humanitární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zahraniční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pomoc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multikulturní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činnosti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integrace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romské</a:t>
            </a:r>
            <a:r>
              <a:rPr lang="en-US" altLang="cs-CZ" sz="1600" dirty="0"/>
              <a:t> populace, </a:t>
            </a:r>
            <a:r>
              <a:rPr lang="en-US" altLang="cs-CZ" sz="1600" dirty="0" err="1"/>
              <a:t>ekologická</a:t>
            </a:r>
            <a:r>
              <a:rPr lang="en-US" altLang="cs-CZ" sz="1600" dirty="0"/>
              <a:t> </a:t>
            </a:r>
            <a:r>
              <a:rPr lang="en-US" altLang="cs-CZ" sz="1600" dirty="0" err="1"/>
              <a:t>osvěta</a:t>
            </a:r>
            <a:r>
              <a:rPr lang="en-US" altLang="cs-CZ" sz="1600" dirty="0"/>
              <a:t>…) </a:t>
            </a:r>
            <a:r>
              <a:rPr lang="en-US" altLang="cs-CZ" sz="1600" dirty="0" err="1"/>
              <a:t>či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marginálních</a:t>
            </a:r>
            <a:r>
              <a:rPr lang="en-US" altLang="cs-CZ" sz="1600" dirty="0"/>
              <a:t> segment </a:t>
            </a:r>
            <a:r>
              <a:rPr lang="en-US" altLang="cs-CZ" sz="1600" dirty="0" err="1"/>
              <a:t>veřejných</a:t>
            </a:r>
            <a:r>
              <a:rPr lang="en-US" altLang="cs-CZ" sz="1600" dirty="0"/>
              <a:t> </a:t>
            </a:r>
            <a:r>
              <a:rPr lang="en-US" altLang="cs-CZ" sz="1600" dirty="0" err="1" smtClean="0"/>
              <a:t>služeb</a:t>
            </a:r>
            <a:endParaRPr lang="cs-CZ" altLang="cs-CZ" sz="1600" dirty="0"/>
          </a:p>
        </p:txBody>
      </p:sp>
      <p:sp>
        <p:nvSpPr>
          <p:cNvPr id="1126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526956-CD14-40CD-9284-855468366369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 rotWithShape="1">
          <a:blip r:embed="rId3"/>
          <a:srcRect t="10246"/>
          <a:stretch/>
        </p:blipFill>
        <p:spPr>
          <a:xfrm>
            <a:off x="722313" y="2083323"/>
            <a:ext cx="3585736" cy="1516952"/>
          </a:xfrm>
          <a:prstGeom prst="rect">
            <a:avLst/>
          </a:prstGeom>
        </p:spPr>
      </p:pic>
      <p:graphicFrame>
        <p:nvGraphicFramePr>
          <p:cNvPr id="9" name="Graf 8"/>
          <p:cNvGraphicFramePr/>
          <p:nvPr>
            <p:extLst/>
          </p:nvPr>
        </p:nvGraphicFramePr>
        <p:xfrm>
          <a:off x="4308049" y="1852590"/>
          <a:ext cx="3713318" cy="1935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PBSNPB2</a:t>
            </a:r>
            <a:r>
              <a:rPr lang="cs-CZ" altLang="cs-CZ" sz="1200" dirty="0" smtClean="0">
                <a:solidFill>
                  <a:srgbClr val="969696"/>
                </a:solidFill>
              </a:rPr>
              <a:t>: </a:t>
            </a:r>
            <a:r>
              <a:rPr lang="cs-CZ" altLang="cs-CZ" sz="1200" dirty="0" smtClean="0">
                <a:solidFill>
                  <a:srgbClr val="969696"/>
                </a:solidFill>
              </a:rPr>
              <a:t>Jakub Pejcal, </a:t>
            </a:r>
            <a:r>
              <a:rPr lang="en-US" altLang="cs-CZ" sz="1200" dirty="0" smtClean="0">
                <a:solidFill>
                  <a:srgbClr val="969696"/>
                </a:solidFill>
              </a:rPr>
              <a:t>30</a:t>
            </a:r>
            <a:r>
              <a:rPr lang="cs-CZ" altLang="cs-CZ" sz="1200" dirty="0" smtClean="0">
                <a:solidFill>
                  <a:srgbClr val="969696"/>
                </a:solidFill>
              </a:rPr>
              <a:t>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97261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nePřímá</a:t>
            </a:r>
            <a:r>
              <a:rPr lang="en-US" sz="2400" dirty="0" smtClean="0"/>
              <a:t> </a:t>
            </a:r>
            <a:r>
              <a:rPr lang="en-US" sz="2400" dirty="0" err="1" smtClean="0"/>
              <a:t>podpora</a:t>
            </a:r>
            <a:r>
              <a:rPr lang="en-US" sz="2400" dirty="0" smtClean="0"/>
              <a:t> z </a:t>
            </a:r>
            <a:r>
              <a:rPr lang="en-US" sz="2400" dirty="0" err="1" smtClean="0"/>
              <a:t>veřejných</a:t>
            </a:r>
            <a:r>
              <a:rPr lang="en-US" sz="2400" dirty="0" smtClean="0"/>
              <a:t> </a:t>
            </a:r>
            <a:r>
              <a:rPr lang="en-US" sz="2400" dirty="0" err="1" smtClean="0"/>
              <a:t>rozpočtů</a:t>
            </a:r>
            <a:endParaRPr lang="cs-CZ" sz="2400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 smtClean="0"/>
              <a:t>Neřímá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podpora</a:t>
            </a:r>
            <a:r>
              <a:rPr lang="en-US" altLang="cs-CZ" sz="180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>
              <a:defRPr/>
            </a:pPr>
            <a:endParaRPr lang="en-US" altLang="cs-CZ" dirty="0"/>
          </a:p>
          <a:p>
            <a:pPr>
              <a:defRPr/>
            </a:pPr>
            <a:endParaRPr lang="en-US" altLang="cs-CZ" dirty="0"/>
          </a:p>
          <a:p>
            <a:pPr>
              <a:defRPr/>
            </a:pPr>
            <a:r>
              <a:rPr lang="en-US" altLang="cs-CZ" sz="1200" dirty="0" smtClean="0"/>
              <a:t>	</a:t>
            </a:r>
            <a:endParaRPr lang="cs-CZ" altLang="cs-CZ" sz="1200" dirty="0" smtClean="0"/>
          </a:p>
          <a:p>
            <a:pPr>
              <a:defRPr/>
            </a:pPr>
            <a:r>
              <a:rPr lang="cs-CZ" altLang="cs-CZ" sz="1200" dirty="0" smtClean="0"/>
              <a:t>               </a:t>
            </a:r>
            <a:r>
              <a:rPr lang="en-US" altLang="cs-CZ" sz="1200" dirty="0" smtClean="0"/>
              <a:t>(</a:t>
            </a:r>
            <a:r>
              <a:rPr lang="en-US" altLang="cs-CZ" sz="1200" dirty="0" err="1"/>
              <a:t>Prouzová</a:t>
            </a:r>
            <a:r>
              <a:rPr lang="en-US" altLang="cs-CZ" sz="1200" dirty="0"/>
              <a:t>, Z.; </a:t>
            </a:r>
            <a:r>
              <a:rPr lang="en-US" altLang="cs-CZ" sz="1200" dirty="0" smtClean="0"/>
              <a:t>20</a:t>
            </a:r>
            <a:r>
              <a:rPr lang="cs-CZ" altLang="cs-CZ" sz="1200" dirty="0" smtClean="0"/>
              <a:t>16</a:t>
            </a:r>
            <a:r>
              <a:rPr lang="en-US" altLang="cs-CZ" sz="1200" dirty="0" smtClean="0"/>
              <a:t>)</a:t>
            </a:r>
            <a:endParaRPr lang="en-US" altLang="cs-CZ" sz="12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 smtClean="0"/>
              <a:t>Nejčastěji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ve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formě</a:t>
            </a:r>
            <a:r>
              <a:rPr lang="en-US" altLang="cs-CZ" sz="1800" dirty="0" smtClean="0"/>
              <a:t>: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 smtClean="0"/>
              <a:t>možnosti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využít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komunikační</a:t>
            </a:r>
            <a:r>
              <a:rPr lang="en-US" altLang="cs-CZ" sz="1600" dirty="0" smtClean="0"/>
              <a:t> a </a:t>
            </a:r>
            <a:r>
              <a:rPr lang="en-US" altLang="cs-CZ" sz="1600" dirty="0" err="1" smtClean="0"/>
              <a:t>propagační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kanály</a:t>
            </a:r>
            <a:r>
              <a:rPr lang="en-US" altLang="cs-CZ" sz="1600" dirty="0" smtClean="0"/>
              <a:t> (</a:t>
            </a:r>
            <a:r>
              <a:rPr lang="en-US" altLang="cs-CZ" sz="1600" dirty="0" err="1" smtClean="0"/>
              <a:t>obecní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rozhlas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nástěnka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webové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stránky</a:t>
            </a:r>
            <a:r>
              <a:rPr lang="en-US" altLang="cs-CZ" sz="1600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 smtClean="0"/>
              <a:t>pronájem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či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zapůjčení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majetku</a:t>
            </a:r>
            <a:r>
              <a:rPr lang="en-US" altLang="cs-CZ" sz="1600" dirty="0" smtClean="0"/>
              <a:t> a </a:t>
            </a:r>
            <a:r>
              <a:rPr lang="en-US" altLang="cs-CZ" sz="1600" dirty="0" err="1" smtClean="0"/>
              <a:t>zdrojů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obce</a:t>
            </a:r>
            <a:r>
              <a:rPr lang="en-US" altLang="cs-CZ" sz="1600" dirty="0" smtClean="0"/>
              <a:t> (</a:t>
            </a:r>
            <a:r>
              <a:rPr lang="en-US" altLang="cs-CZ" sz="1600" dirty="0" err="1" smtClean="0"/>
              <a:t>pronájem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technické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vybavení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pracovní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čas</a:t>
            </a:r>
            <a:r>
              <a:rPr lang="en-US" altLang="cs-CZ" sz="1600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err="1" smtClean="0"/>
              <a:t>věcné</a:t>
            </a:r>
            <a:r>
              <a:rPr lang="en-US" altLang="cs-CZ" sz="1600" dirty="0" smtClean="0"/>
              <a:t> </a:t>
            </a:r>
            <a:r>
              <a:rPr lang="cs-CZ" altLang="cs-CZ" sz="1600" dirty="0" smtClean="0"/>
              <a:t>a finanční </a:t>
            </a:r>
            <a:r>
              <a:rPr lang="en-US" altLang="cs-CZ" sz="1600" dirty="0" err="1" smtClean="0"/>
              <a:t>dary</a:t>
            </a:r>
            <a:endParaRPr lang="en-US" altLang="cs-CZ" sz="1600" dirty="0" smtClean="0"/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 smtClean="0"/>
              <a:t>…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600" dirty="0"/>
              <a:t>X</a:t>
            </a:r>
            <a:r>
              <a:rPr lang="en-US" altLang="cs-CZ" sz="1600" dirty="0" smtClean="0"/>
              <a:t>) </a:t>
            </a:r>
            <a:r>
              <a:rPr lang="en-US" altLang="cs-CZ" sz="1600" dirty="0" err="1" smtClean="0"/>
              <a:t>osvobození</a:t>
            </a:r>
            <a:r>
              <a:rPr lang="en-US" altLang="cs-CZ" sz="1600" dirty="0" smtClean="0"/>
              <a:t> od </a:t>
            </a:r>
            <a:r>
              <a:rPr lang="en-US" altLang="cs-CZ" sz="1600" dirty="0" err="1" smtClean="0"/>
              <a:t>místních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poplatků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slevy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na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daních</a:t>
            </a:r>
            <a:endParaRPr lang="cs-CZ" altLang="cs-CZ" sz="1200" dirty="0" smtClean="0"/>
          </a:p>
        </p:txBody>
      </p:sp>
      <p:sp>
        <p:nvSpPr>
          <p:cNvPr id="1229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8B53E9-D6CA-4B45-B44F-00BD9508EAEB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313" y="1913577"/>
            <a:ext cx="3566883" cy="2209782"/>
          </a:xfrm>
          <a:prstGeom prst="rect">
            <a:avLst/>
          </a:prstGeom>
        </p:spPr>
      </p:pic>
      <p:sp>
        <p:nvSpPr>
          <p:cNvPr id="9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PBSNPB2</a:t>
            </a:r>
            <a:r>
              <a:rPr lang="cs-CZ" altLang="cs-CZ" sz="1200" dirty="0" smtClean="0">
                <a:solidFill>
                  <a:srgbClr val="969696"/>
                </a:solidFill>
              </a:rPr>
              <a:t>: </a:t>
            </a:r>
            <a:r>
              <a:rPr lang="cs-CZ" altLang="cs-CZ" sz="1200" dirty="0" smtClean="0">
                <a:solidFill>
                  <a:srgbClr val="969696"/>
                </a:solidFill>
              </a:rPr>
              <a:t>Jakub Pejcal, </a:t>
            </a:r>
            <a:r>
              <a:rPr lang="en-US" altLang="cs-CZ" sz="1200" dirty="0" smtClean="0">
                <a:solidFill>
                  <a:srgbClr val="969696"/>
                </a:solidFill>
              </a:rPr>
              <a:t>30</a:t>
            </a:r>
            <a:r>
              <a:rPr lang="cs-CZ" altLang="cs-CZ" sz="1200" dirty="0" smtClean="0">
                <a:solidFill>
                  <a:srgbClr val="969696"/>
                </a:solidFill>
              </a:rPr>
              <a:t>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353229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Rozbor</a:t>
            </a:r>
            <a:r>
              <a:rPr lang="en-US" sz="2400" dirty="0" smtClean="0"/>
              <a:t> </a:t>
            </a:r>
            <a:r>
              <a:rPr lang="en-US" sz="2400" dirty="0" err="1" smtClean="0"/>
              <a:t>financování</a:t>
            </a:r>
            <a:r>
              <a:rPr lang="en-US" sz="2400" dirty="0" smtClean="0"/>
              <a:t> NNO I. </a:t>
            </a:r>
            <a:r>
              <a:rPr lang="cs-CZ" sz="2400" dirty="0" smtClean="0"/>
              <a:t>- o čem je?</a:t>
            </a:r>
            <a:endParaRPr lang="cs-CZ" sz="2400" dirty="0"/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 smtClean="0"/>
              <a:t>o NNO v roce 2016: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celkem 132.953 subjektů (na jednu NNO v ČR připadá 79 obyvatel)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pracovní úvazky FTE: 104.277 (2,04 %)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d</a:t>
            </a:r>
            <a:r>
              <a:rPr lang="cs-CZ" altLang="cs-CZ" sz="1600" dirty="0" smtClean="0"/>
              <a:t>obrovolníci FTE: 26.102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podíl na tvorbě HDP: 1,66 %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8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 smtClean="0"/>
              <a:t>Rozbor financování nestátních neziskových organizací z veřejných rozpočtů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zpracováno pro RVNNO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zahrnuje jen vybrané právní formy NNO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zabývá se alokovanými prostředky ve formě dotací (vč. spolufinancování                     z EU a EHP) a veřejných zakázek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pracuje se státním rozpočtem, rozpočty krajů a hl. m. Prahy, rozpočty obcí                a rozpočty státních fondů</a:t>
            </a:r>
            <a:endParaRPr lang="en-US" altLang="cs-CZ" sz="1600" dirty="0" smtClean="0"/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533492-7529-4B15-897A-2AD4A2F02EAD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PBSNPB2</a:t>
            </a:r>
            <a:r>
              <a:rPr lang="cs-CZ" altLang="cs-CZ" sz="1200" dirty="0" smtClean="0">
                <a:solidFill>
                  <a:srgbClr val="969696"/>
                </a:solidFill>
              </a:rPr>
              <a:t>: </a:t>
            </a:r>
            <a:r>
              <a:rPr lang="cs-CZ" altLang="cs-CZ" sz="1200" dirty="0" smtClean="0">
                <a:solidFill>
                  <a:srgbClr val="969696"/>
                </a:solidFill>
              </a:rPr>
              <a:t>Jakub Pejcal, </a:t>
            </a:r>
            <a:r>
              <a:rPr lang="en-US" altLang="cs-CZ" sz="1200" dirty="0" smtClean="0">
                <a:solidFill>
                  <a:srgbClr val="969696"/>
                </a:solidFill>
              </a:rPr>
              <a:t>30</a:t>
            </a:r>
            <a:r>
              <a:rPr lang="cs-CZ" altLang="cs-CZ" sz="1200" dirty="0" smtClean="0">
                <a:solidFill>
                  <a:srgbClr val="969696"/>
                </a:solidFill>
              </a:rPr>
              <a:t>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124717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Rozbor</a:t>
            </a:r>
            <a:r>
              <a:rPr lang="en-US" sz="2400" dirty="0" smtClean="0"/>
              <a:t> </a:t>
            </a:r>
            <a:r>
              <a:rPr lang="en-US" sz="2400" dirty="0" err="1" smtClean="0"/>
              <a:t>financování</a:t>
            </a:r>
            <a:r>
              <a:rPr lang="en-US" sz="2400" dirty="0" smtClean="0"/>
              <a:t> NNO I</a:t>
            </a:r>
            <a:r>
              <a:rPr lang="cs-CZ" sz="2400" dirty="0" smtClean="0"/>
              <a:t>I</a:t>
            </a:r>
            <a:r>
              <a:rPr lang="en-US" sz="2400" dirty="0" smtClean="0"/>
              <a:t>.</a:t>
            </a:r>
            <a:r>
              <a:rPr lang="cs-CZ" sz="2400" dirty="0" smtClean="0"/>
              <a:t> - obecně</a:t>
            </a:r>
            <a:r>
              <a:rPr lang="en-US" sz="2400" dirty="0" smtClean="0"/>
              <a:t> </a:t>
            </a:r>
            <a:endParaRPr lang="cs-CZ" sz="2400" dirty="0"/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 smtClean="0"/>
              <a:t>nadačním subjektům, spolků, pobočným spolkům, obecně prospěšným společnostem, ústavům, účelovým zařízením církví, školským právnickým osobám a zájmovým sdružením právnických osob bylo v roce 2016*: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 smtClean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400" dirty="0" smtClean="0"/>
              <a:t>poskytnuto ve výši </a:t>
            </a:r>
            <a:r>
              <a:rPr lang="cs-CZ" altLang="cs-CZ" sz="1400" dirty="0" smtClean="0">
                <a:solidFill>
                  <a:schemeClr val="accent4"/>
                </a:solidFill>
              </a:rPr>
              <a:t>17.889,7 </a:t>
            </a:r>
            <a:r>
              <a:rPr lang="cs-CZ" altLang="cs-CZ" sz="1400" dirty="0" smtClean="0"/>
              <a:t>mil. Kč</a:t>
            </a:r>
          </a:p>
          <a:p>
            <a:r>
              <a:rPr lang="cs-CZ" altLang="cs-CZ" sz="1400" dirty="0" smtClean="0"/>
              <a:t>                (zahrnuje všechny úrovně rozpočtů)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 smtClean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400" dirty="0"/>
              <a:t>z</a:t>
            </a:r>
            <a:r>
              <a:rPr lang="cs-CZ" altLang="cs-CZ" sz="1400" dirty="0" smtClean="0"/>
              <a:t>adáno veřejných zakázek ve výši </a:t>
            </a:r>
            <a:r>
              <a:rPr lang="cs-CZ" altLang="cs-CZ" sz="1400" dirty="0" smtClean="0">
                <a:solidFill>
                  <a:schemeClr val="accent4"/>
                </a:solidFill>
              </a:rPr>
              <a:t>225,4</a:t>
            </a:r>
            <a:r>
              <a:rPr lang="cs-CZ" altLang="cs-CZ" sz="1400" dirty="0" smtClean="0">
                <a:solidFill>
                  <a:srgbClr val="FF0000"/>
                </a:solidFill>
              </a:rPr>
              <a:t> </a:t>
            </a:r>
            <a:r>
              <a:rPr lang="cs-CZ" altLang="cs-CZ" sz="1400" dirty="0" smtClean="0"/>
              <a:t>mil. Kč vč. DPH</a:t>
            </a:r>
            <a:endParaRPr lang="cs-CZ" altLang="cs-CZ" sz="1400" dirty="0"/>
          </a:p>
          <a:p>
            <a:r>
              <a:rPr lang="cs-CZ" altLang="cs-CZ" sz="1400" dirty="0" smtClean="0"/>
              <a:t>                (zahrnuje státní rozpočet, rozpočty státních fondů, rozpočty krajů vč. hl. m. Prahy)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 smtClean="0"/>
          </a:p>
          <a:p>
            <a:endParaRPr lang="cs-CZ" altLang="cs-CZ" sz="1600" dirty="0"/>
          </a:p>
          <a:p>
            <a:r>
              <a:rPr lang="cs-CZ" altLang="cs-CZ" sz="1000" dirty="0" smtClean="0"/>
              <a:t>* NNO v daných právních formách bylo v roce 2016 </a:t>
            </a:r>
            <a:r>
              <a:rPr lang="cs-CZ" altLang="cs-CZ" sz="1000" dirty="0" smtClean="0">
                <a:solidFill>
                  <a:schemeClr val="accent4"/>
                </a:solidFill>
              </a:rPr>
              <a:t>120.854, z toho: </a:t>
            </a:r>
            <a:r>
              <a:rPr lang="en-US" altLang="cs-CZ" sz="1000" dirty="0" smtClean="0">
                <a:solidFill>
                  <a:schemeClr val="accent4"/>
                </a:solidFill>
              </a:rPr>
              <a:t>8</a:t>
            </a:r>
            <a:r>
              <a:rPr lang="cs-CZ" altLang="cs-CZ" sz="1000" dirty="0" smtClean="0">
                <a:solidFill>
                  <a:schemeClr val="accent4"/>
                </a:solidFill>
              </a:rPr>
              <a:t>5</a:t>
            </a:r>
            <a:r>
              <a:rPr lang="en-US" altLang="cs-CZ" sz="1000" dirty="0" smtClean="0">
                <a:solidFill>
                  <a:schemeClr val="accent4"/>
                </a:solidFill>
              </a:rPr>
              <a:t>.</a:t>
            </a:r>
            <a:r>
              <a:rPr lang="cs-CZ" altLang="cs-CZ" sz="1000" dirty="0" smtClean="0">
                <a:solidFill>
                  <a:schemeClr val="accent4"/>
                </a:solidFill>
              </a:rPr>
              <a:t>308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z.s</a:t>
            </a:r>
            <a:r>
              <a:rPr lang="en-US" altLang="cs-CZ" sz="1000" dirty="0" smtClean="0">
                <a:solidFill>
                  <a:schemeClr val="accent4"/>
                </a:solidFill>
              </a:rPr>
              <a:t>., 2</a:t>
            </a:r>
            <a:r>
              <a:rPr lang="cs-CZ" altLang="cs-CZ" sz="1000" dirty="0" smtClean="0">
                <a:solidFill>
                  <a:schemeClr val="accent4"/>
                </a:solidFill>
              </a:rPr>
              <a:t>5</a:t>
            </a:r>
            <a:r>
              <a:rPr lang="en-US" altLang="cs-CZ" sz="1000" dirty="0" smtClean="0">
                <a:solidFill>
                  <a:schemeClr val="accent4"/>
                </a:solidFill>
              </a:rPr>
              <a:t>.</a:t>
            </a:r>
            <a:r>
              <a:rPr lang="cs-CZ" altLang="cs-CZ" sz="1000" dirty="0" smtClean="0">
                <a:solidFill>
                  <a:schemeClr val="accent4"/>
                </a:solidFill>
              </a:rPr>
              <a:t>085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pobočných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cs-CZ" altLang="cs-CZ" sz="1000" dirty="0" err="1" smtClean="0">
                <a:solidFill>
                  <a:schemeClr val="accent4"/>
                </a:solidFill>
              </a:rPr>
              <a:t>z.s</a:t>
            </a:r>
            <a:r>
              <a:rPr lang="cs-CZ" altLang="cs-CZ" sz="1000" dirty="0" smtClean="0">
                <a:solidFill>
                  <a:schemeClr val="accent4"/>
                </a:solidFill>
              </a:rPr>
              <a:t>.</a:t>
            </a:r>
            <a:r>
              <a:rPr lang="en-US" altLang="cs-CZ" sz="1000" dirty="0" smtClean="0">
                <a:solidFill>
                  <a:schemeClr val="accent4"/>
                </a:solidFill>
              </a:rPr>
              <a:t>, 2.</a:t>
            </a:r>
            <a:r>
              <a:rPr lang="cs-CZ" altLang="cs-CZ" sz="1000" dirty="0" smtClean="0">
                <a:solidFill>
                  <a:schemeClr val="accent4"/>
                </a:solidFill>
              </a:rPr>
              <a:t>672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o.p.s</a:t>
            </a:r>
            <a:r>
              <a:rPr lang="en-US" altLang="cs-CZ" sz="1000" dirty="0" smtClean="0">
                <a:solidFill>
                  <a:schemeClr val="accent4"/>
                </a:solidFill>
              </a:rPr>
              <a:t>.</a:t>
            </a:r>
            <a:r>
              <a:rPr lang="cs-CZ" altLang="cs-CZ" sz="1000" dirty="0" smtClean="0">
                <a:solidFill>
                  <a:schemeClr val="accent4"/>
                </a:solidFill>
              </a:rPr>
              <a:t>,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cs-CZ" altLang="cs-CZ" sz="1000" dirty="0" smtClean="0">
                <a:solidFill>
                  <a:schemeClr val="accent4"/>
                </a:solidFill>
              </a:rPr>
              <a:t>397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z.ú</a:t>
            </a:r>
            <a:r>
              <a:rPr lang="en-US" altLang="cs-CZ" sz="1000" dirty="0" smtClean="0">
                <a:solidFill>
                  <a:schemeClr val="accent4"/>
                </a:solidFill>
              </a:rPr>
              <a:t>., </a:t>
            </a:r>
            <a:r>
              <a:rPr lang="cs-CZ" altLang="cs-CZ" sz="1000" dirty="0" smtClean="0">
                <a:solidFill>
                  <a:schemeClr val="accent4"/>
                </a:solidFill>
              </a:rPr>
              <a:t>517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nadací</a:t>
            </a:r>
            <a:r>
              <a:rPr lang="en-US" altLang="cs-CZ" sz="1000" dirty="0" smtClean="0">
                <a:solidFill>
                  <a:schemeClr val="accent4"/>
                </a:solidFill>
              </a:rPr>
              <a:t>, 1.</a:t>
            </a:r>
            <a:r>
              <a:rPr lang="cs-CZ" altLang="cs-CZ" sz="1000" dirty="0" smtClean="0">
                <a:solidFill>
                  <a:schemeClr val="accent4"/>
                </a:solidFill>
              </a:rPr>
              <a:t>558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nadačních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fondů</a:t>
            </a:r>
            <a:r>
              <a:rPr lang="en-US" altLang="cs-CZ" sz="1000" dirty="0" smtClean="0">
                <a:solidFill>
                  <a:schemeClr val="accent4"/>
                </a:solidFill>
              </a:rPr>
              <a:t>, 2</a:t>
            </a:r>
            <a:r>
              <a:rPr lang="cs-CZ" altLang="cs-CZ" sz="1000" dirty="0" smtClean="0">
                <a:solidFill>
                  <a:schemeClr val="accent4"/>
                </a:solidFill>
              </a:rPr>
              <a:t>5</a:t>
            </a:r>
            <a:r>
              <a:rPr lang="en-US" altLang="cs-CZ" sz="1000" dirty="0" smtClean="0">
                <a:solidFill>
                  <a:schemeClr val="accent4"/>
                </a:solidFill>
              </a:rPr>
              <a:t>2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školských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právnických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zařízení</a:t>
            </a:r>
            <a:r>
              <a:rPr lang="en-US" altLang="cs-CZ" sz="1000" dirty="0" smtClean="0">
                <a:solidFill>
                  <a:schemeClr val="accent4"/>
                </a:solidFill>
              </a:rPr>
              <a:t>, </a:t>
            </a:r>
            <a:r>
              <a:rPr lang="cs-CZ" altLang="cs-CZ" sz="1000" dirty="0" smtClean="0">
                <a:solidFill>
                  <a:schemeClr val="accent4"/>
                </a:solidFill>
              </a:rPr>
              <a:t>938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zájmových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sdružení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p.o.</a:t>
            </a:r>
            <a:r>
              <a:rPr lang="en-US" altLang="cs-CZ" sz="1000" dirty="0" smtClean="0">
                <a:solidFill>
                  <a:schemeClr val="accent4"/>
                </a:solidFill>
              </a:rPr>
              <a:t>, 4.1</a:t>
            </a:r>
            <a:r>
              <a:rPr lang="cs-CZ" altLang="cs-CZ" sz="1000" dirty="0" smtClean="0">
                <a:solidFill>
                  <a:schemeClr val="accent4"/>
                </a:solidFill>
              </a:rPr>
              <a:t>27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církevních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právnických</a:t>
            </a:r>
            <a:r>
              <a:rPr lang="en-US" altLang="cs-CZ" sz="1000" dirty="0" smtClean="0">
                <a:solidFill>
                  <a:schemeClr val="accent4"/>
                </a:solidFill>
              </a:rPr>
              <a:t> </a:t>
            </a:r>
            <a:r>
              <a:rPr lang="en-US" altLang="cs-CZ" sz="1000" dirty="0" err="1" smtClean="0">
                <a:solidFill>
                  <a:schemeClr val="accent4"/>
                </a:solidFill>
              </a:rPr>
              <a:t>osob</a:t>
            </a:r>
            <a:endParaRPr lang="en-US" altLang="cs-CZ" sz="1000" dirty="0" smtClean="0">
              <a:solidFill>
                <a:schemeClr val="accent4"/>
              </a:solidFill>
            </a:endParaRPr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533492-7529-4B15-897A-2AD4A2F02EAD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PBSNPB2</a:t>
            </a:r>
            <a:r>
              <a:rPr lang="cs-CZ" altLang="cs-CZ" sz="1200" dirty="0" smtClean="0">
                <a:solidFill>
                  <a:srgbClr val="969696"/>
                </a:solidFill>
              </a:rPr>
              <a:t>: </a:t>
            </a:r>
            <a:r>
              <a:rPr lang="cs-CZ" altLang="cs-CZ" sz="1200" dirty="0" smtClean="0">
                <a:solidFill>
                  <a:srgbClr val="969696"/>
                </a:solidFill>
              </a:rPr>
              <a:t>Jakub Pejcal, </a:t>
            </a:r>
            <a:r>
              <a:rPr lang="en-US" altLang="cs-CZ" sz="1200" dirty="0" smtClean="0">
                <a:solidFill>
                  <a:srgbClr val="969696"/>
                </a:solidFill>
              </a:rPr>
              <a:t>30</a:t>
            </a:r>
            <a:r>
              <a:rPr lang="cs-CZ" altLang="cs-CZ" sz="1200" dirty="0" smtClean="0">
                <a:solidFill>
                  <a:srgbClr val="969696"/>
                </a:solidFill>
              </a:rPr>
              <a:t>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422113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úkolu </a:t>
            </a:r>
            <a:r>
              <a:rPr lang="cs-CZ" dirty="0"/>
              <a:t>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SzPct val="100000"/>
            </a:pPr>
            <a:r>
              <a:rPr lang="cs-CZ" dirty="0" smtClean="0">
                <a:ea typeface="+mn-ea"/>
                <a:cs typeface="+mn-cs"/>
              </a:rPr>
              <a:t>rozdělte do rovnoměrných </a:t>
            </a:r>
            <a:r>
              <a:rPr lang="cs-CZ" dirty="0">
                <a:ea typeface="+mn-ea"/>
                <a:cs typeface="+mn-cs"/>
              </a:rPr>
              <a:t>skupinek: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/>
              <a:t>6. Souhrnné údaje o dotacích poskytnutých NNO z veřejných rozpočtů + vybrané přílohy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 smtClean="0"/>
              <a:t>2. Dotace poskytnuté NNO ze státního rozpočtu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 smtClean="0"/>
              <a:t>3. Dotace poskytnuté NNO z rozpočtů krajů a hl. m. Prahy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 smtClean="0"/>
              <a:t>4. Dotace poskytnuté NNO z rozpočtů obcí (mimo rozpočet hl. m. Prahy)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 smtClean="0"/>
              <a:t>5. Dotace poskytnuté NNO ze státních fondů</a:t>
            </a:r>
          </a:p>
          <a:p>
            <a:pPr lvl="1"/>
            <a:endParaRPr lang="cs-CZ" sz="1400" dirty="0"/>
          </a:p>
          <a:p>
            <a:pPr lvl="1"/>
            <a:endParaRPr lang="cs-CZ" sz="1400" dirty="0" smtClean="0"/>
          </a:p>
          <a:p>
            <a:pPr lvl="1"/>
            <a:endParaRPr lang="cs-CZ" sz="1400" dirty="0"/>
          </a:p>
          <a:p>
            <a:endParaRPr lang="cs-CZ" sz="1400" dirty="0" smtClean="0"/>
          </a:p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PBSNPB2</a:t>
            </a:r>
            <a:r>
              <a:rPr lang="cs-CZ" altLang="cs-CZ" sz="1200" dirty="0" smtClean="0">
                <a:solidFill>
                  <a:srgbClr val="969696"/>
                </a:solidFill>
              </a:rPr>
              <a:t>: </a:t>
            </a:r>
            <a:r>
              <a:rPr lang="cs-CZ" altLang="cs-CZ" sz="1200" dirty="0" smtClean="0">
                <a:solidFill>
                  <a:srgbClr val="969696"/>
                </a:solidFill>
              </a:rPr>
              <a:t>Jakub Pejcal, </a:t>
            </a:r>
            <a:r>
              <a:rPr lang="en-US" altLang="cs-CZ" sz="1200" dirty="0" smtClean="0">
                <a:solidFill>
                  <a:srgbClr val="969696"/>
                </a:solidFill>
              </a:rPr>
              <a:t>30</a:t>
            </a:r>
            <a:r>
              <a:rPr lang="cs-CZ" altLang="cs-CZ" sz="1200" dirty="0" smtClean="0">
                <a:solidFill>
                  <a:srgbClr val="969696"/>
                </a:solidFill>
              </a:rPr>
              <a:t>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399588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úkolu </a:t>
            </a:r>
            <a:r>
              <a:rPr lang="cs-CZ" dirty="0"/>
              <a:t>I</a:t>
            </a:r>
            <a:r>
              <a:rPr lang="cs-CZ" dirty="0" smtClean="0"/>
              <a:t>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skupinkách:</a:t>
            </a:r>
          </a:p>
          <a:p>
            <a:pPr lvl="1"/>
            <a:r>
              <a:rPr lang="cs-CZ" sz="1400" dirty="0" smtClean="0"/>
              <a:t>nastudujte příslušnou kapitolu Rozboru</a:t>
            </a:r>
          </a:p>
          <a:p>
            <a:pPr lvl="1"/>
            <a:endParaRPr lang="cs-CZ" sz="1400" dirty="0"/>
          </a:p>
          <a:p>
            <a:pPr lvl="1"/>
            <a:r>
              <a:rPr lang="cs-CZ" sz="1400" dirty="0" smtClean="0"/>
              <a:t>prostřednictvím rýže znázorněte základní zjištění </a:t>
            </a:r>
          </a:p>
          <a:p>
            <a:pPr marL="457200" lvl="1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(především: původce a odvětví adresáta podpory)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 smtClean="0"/>
              <a:t>vyberte další podrobnosti, zajímavosti a „perličky“, které by Vašim kolegyním a kolegům neměly uniknout</a:t>
            </a:r>
          </a:p>
          <a:p>
            <a:pPr marL="457200" lvl="1" indent="0">
              <a:buNone/>
            </a:pPr>
            <a:endParaRPr lang="cs-CZ" sz="1400" dirty="0" smtClean="0"/>
          </a:p>
          <a:p>
            <a:r>
              <a:rPr lang="cs-CZ" dirty="0" smtClean="0"/>
              <a:t>„vraťte“ se za 30 minut s připravenou „prezentací“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2555875" y="6248400"/>
            <a:ext cx="5745163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 smtClean="0">
                <a:solidFill>
                  <a:srgbClr val="969696"/>
                </a:solidFill>
              </a:rPr>
              <a:t>PBSNPB2</a:t>
            </a:r>
            <a:r>
              <a:rPr lang="cs-CZ" altLang="cs-CZ" sz="1200" dirty="0" smtClean="0">
                <a:solidFill>
                  <a:srgbClr val="969696"/>
                </a:solidFill>
              </a:rPr>
              <a:t>: </a:t>
            </a:r>
            <a:r>
              <a:rPr lang="cs-CZ" altLang="cs-CZ" sz="1200" dirty="0" smtClean="0">
                <a:solidFill>
                  <a:srgbClr val="969696"/>
                </a:solidFill>
              </a:rPr>
              <a:t>Jakub Pejcal, </a:t>
            </a:r>
            <a:r>
              <a:rPr lang="en-US" altLang="cs-CZ" sz="1200" dirty="0" smtClean="0">
                <a:solidFill>
                  <a:srgbClr val="969696"/>
                </a:solidFill>
              </a:rPr>
              <a:t>30</a:t>
            </a:r>
            <a:r>
              <a:rPr lang="cs-CZ" altLang="cs-CZ" sz="1200" dirty="0" smtClean="0">
                <a:solidFill>
                  <a:srgbClr val="969696"/>
                </a:solidFill>
              </a:rPr>
              <a:t>. </a:t>
            </a:r>
            <a:r>
              <a:rPr lang="en-US" altLang="cs-CZ" sz="1200" dirty="0" smtClean="0">
                <a:solidFill>
                  <a:srgbClr val="969696"/>
                </a:solidFill>
              </a:rPr>
              <a:t>10</a:t>
            </a:r>
            <a:r>
              <a:rPr lang="cs-CZ" altLang="cs-CZ" sz="1200" dirty="0" smtClean="0">
                <a:solidFill>
                  <a:srgbClr val="969696"/>
                </a:solidFill>
              </a:rPr>
              <a:t>. 2018: Financování NNO z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97161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ŠEDÁ základní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  <a:fontScheme name="ŠEDÁ základní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1088</TotalTime>
  <Words>1947</Words>
  <Application>Microsoft Office PowerPoint</Application>
  <PresentationFormat>On-screen Show (4:3)</PresentationFormat>
  <Paragraphs>436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</vt:lpstr>
      <vt:lpstr>Tahoma</vt:lpstr>
      <vt:lpstr>Times New Roman</vt:lpstr>
      <vt:lpstr>Trebuchet MS</vt:lpstr>
      <vt:lpstr>Wingdings</vt:lpstr>
      <vt:lpstr>Prezentace_MU_CZ</vt:lpstr>
      <vt:lpstr>Financování NNO z veřejných rozpočtů (přímé a nepřímé)   Jakub Pejcal (322799@mail.muni.cz) Centrum pro výzkum neziskového sektoru (cvns.econ.muni.cz)  30. října 2018, Brno PBSNPB2</vt:lpstr>
      <vt:lpstr>Průběh semináře</vt:lpstr>
      <vt:lpstr>Financování nno v čr</vt:lpstr>
      <vt:lpstr>Přímá podpora z veřejných rozpočtů</vt:lpstr>
      <vt:lpstr>nePřímá podpora z veřejných rozpočtů</vt:lpstr>
      <vt:lpstr>Rozbor financování NNO I. - o čem je?</vt:lpstr>
      <vt:lpstr>Rozbor financování NNO II. - obecně </vt:lpstr>
      <vt:lpstr>Zadání úkolu I.</vt:lpstr>
      <vt:lpstr>Zadání úkolu II.</vt:lpstr>
      <vt:lpstr>Realizace     a následně… prezentace úkolů!     </vt:lpstr>
      <vt:lpstr>KONKRÉTNÍ ÚDAJE O VEŘEJNÉ PODPOŘE – I.</vt:lpstr>
      <vt:lpstr>KONKRÉTNÍ ÚDAJE O VEŘEJNÉ PODPOŘE – II. (adresáti podpory)</vt:lpstr>
      <vt:lpstr>KONKRÉTNÍ ÚDAJE O VEŘEJNÉ PODPOŘE – III.</vt:lpstr>
      <vt:lpstr>KONKRÉTNÍ ÚDAJE O VEŘEJNÉ PODPOŘE – IV. (významní adresáti SR)</vt:lpstr>
      <vt:lpstr>KONKRÉTNÍ ÚDAJE O VEŘEJNÉ PODPOŘE – V. (významní adresáti KR)</vt:lpstr>
      <vt:lpstr>KONKRÉTNÍ ÚDAJE O VEŘEJNÉ PODPOŘE – VI. (Veřejné zakázky)</vt:lpstr>
      <vt:lpstr>Děkuji za aktivní účast!  Vhodný prostor pro dotazy začíná právě teď!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Pejcal Jakub</dc:creator>
  <cp:lastModifiedBy>JP</cp:lastModifiedBy>
  <cp:revision>57</cp:revision>
  <cp:lastPrinted>2016-03-09T08:59:26Z</cp:lastPrinted>
  <dcterms:created xsi:type="dcterms:W3CDTF">2015-11-23T07:04:47Z</dcterms:created>
  <dcterms:modified xsi:type="dcterms:W3CDTF">2018-10-29T17:02:57Z</dcterms:modified>
</cp:coreProperties>
</file>