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sldIdLst>
    <p:sldId id="256" r:id="rId3"/>
    <p:sldId id="297" r:id="rId4"/>
    <p:sldId id="291" r:id="rId5"/>
    <p:sldId id="282" r:id="rId6"/>
    <p:sldId id="283" r:id="rId7"/>
    <p:sldId id="279" r:id="rId8"/>
    <p:sldId id="263" r:id="rId9"/>
    <p:sldId id="257" r:id="rId10"/>
    <p:sldId id="292" r:id="rId11"/>
    <p:sldId id="268" r:id="rId12"/>
    <p:sldId id="293" r:id="rId13"/>
    <p:sldId id="272" r:id="rId14"/>
    <p:sldId id="288" r:id="rId15"/>
    <p:sldId id="281" r:id="rId16"/>
    <p:sldId id="286" r:id="rId17"/>
    <p:sldId id="287" r:id="rId18"/>
    <p:sldId id="298" r:id="rId19"/>
    <p:sldId id="299" r:id="rId20"/>
    <p:sldId id="276" r:id="rId21"/>
    <p:sldId id="275" r:id="rId22"/>
    <p:sldId id="259" r:id="rId23"/>
    <p:sldId id="294" r:id="rId24"/>
    <p:sldId id="277" r:id="rId25"/>
    <p:sldId id="296" r:id="rId26"/>
    <p:sldId id="273" r:id="rId27"/>
    <p:sldId id="267" r:id="rId28"/>
    <p:sldId id="274" r:id="rId29"/>
    <p:sldId id="295" r:id="rId30"/>
    <p:sldId id="260" r:id="rId31"/>
    <p:sldId id="27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 systému Windows" initials="UsW" lastIdx="0" clrIdx="0">
    <p:extLst>
      <p:ext uri="{19B8F6BF-5375-455C-9EA6-DF929625EA0E}">
        <p15:presenceInfo xmlns="" xmlns:p15="http://schemas.microsoft.com/office/powerpoint/2012/main" userId="Uživatel systému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4955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0366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746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4856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0797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773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35288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5409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8570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249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7802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82961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8716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00412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0484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0158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0418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142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75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4326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763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8276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462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18. 10. 2018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487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enarska-gramotnost.cz/ctenarska-gramotnost/cg-strategie" TargetMode="External"/><Relationship Id="rId2" Type="http://schemas.openxmlformats.org/officeDocument/2006/relationships/hyperlink" Target="https://clanky.rvp.cz/clanek/c/G/14531/metody-efektivniho-cteni.htm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97534" y="1124530"/>
            <a:ext cx="4146466" cy="2387600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  <a:cs typeface="Arial" pitchFamily="34" charset="0"/>
              </a:rPr>
              <a:t>Čtení odborných textů</a:t>
            </a:r>
            <a:endParaRPr lang="cs-CZ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97534" y="5445224"/>
            <a:ext cx="3856202" cy="9144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Garamond" pitchFamily="18" charset="0"/>
              </a:rPr>
              <a:t>…</a:t>
            </a:r>
            <a:r>
              <a:rPr lang="cs-CZ" sz="3200" b="1" dirty="0" smtClean="0">
                <a:latin typeface="Garamond" pitchFamily="18" charset="0"/>
              </a:rPr>
              <a:t>aneb Jak na to?</a:t>
            </a:r>
            <a:endParaRPr lang="cs-CZ" sz="3200" b="1" dirty="0">
              <a:latin typeface="Garamond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"/>
            <a:ext cx="4997534" cy="688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Čím si můžeme čtení a orientaci v textu zjednodušit?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8826"/>
            <a:ext cx="8515672" cy="4899174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Pochopení struktury textu </a:t>
            </a:r>
            <a:r>
              <a:rPr lang="cs-CZ" sz="2200" dirty="0" smtClean="0"/>
              <a:t>(nadpisy: členění kapitol, řazení odstavců)</a:t>
            </a:r>
          </a:p>
          <a:p>
            <a:r>
              <a:rPr lang="cs-CZ" sz="2200" dirty="0" smtClean="0"/>
              <a:t>Čtení </a:t>
            </a:r>
            <a:r>
              <a:rPr lang="cs-CZ" sz="2200" b="1" dirty="0" smtClean="0"/>
              <a:t>zvýrazněných</a:t>
            </a:r>
            <a:r>
              <a:rPr lang="cs-CZ" sz="2200" dirty="0" smtClean="0"/>
              <a:t> pasáží, prohlížení tabulek, obrázků, grafů,…</a:t>
            </a:r>
          </a:p>
          <a:p>
            <a:r>
              <a:rPr lang="cs-CZ" sz="2200" b="1" dirty="0" smtClean="0"/>
              <a:t>Opakované přečtení </a:t>
            </a:r>
            <a:r>
              <a:rPr lang="cs-CZ" sz="2200" dirty="0" smtClean="0"/>
              <a:t>problematického úseku; podtrhání a dohledání významů cizích slov, pokud je neodvodím; představit si v hlavě, o čem text je,…</a:t>
            </a:r>
          </a:p>
          <a:p>
            <a:endParaRPr lang="cs-CZ" sz="2200" dirty="0" smtClean="0"/>
          </a:p>
          <a:p>
            <a:r>
              <a:rPr lang="cs-CZ" sz="2200" b="1" u="sng" dirty="0" smtClean="0"/>
              <a:t>Naše pomůcky:</a:t>
            </a:r>
          </a:p>
          <a:p>
            <a:pPr lvl="1"/>
            <a:r>
              <a:rPr lang="cs-CZ" sz="2200" dirty="0" smtClean="0"/>
              <a:t>Zvýrazňovače</a:t>
            </a:r>
          </a:p>
          <a:p>
            <a:pPr lvl="1"/>
            <a:r>
              <a:rPr lang="cs-CZ" sz="2200" dirty="0" smtClean="0"/>
              <a:t>Tužka</a:t>
            </a:r>
          </a:p>
          <a:p>
            <a:pPr lvl="1"/>
            <a:r>
              <a:rPr lang="cs-CZ" sz="2200" dirty="0" smtClean="0"/>
              <a:t>Papír</a:t>
            </a:r>
          </a:p>
          <a:p>
            <a:pPr lvl="1"/>
            <a:r>
              <a:rPr lang="cs-CZ" sz="2200" dirty="0" smtClean="0"/>
              <a:t>Štítky</a:t>
            </a:r>
          </a:p>
          <a:p>
            <a:pPr lvl="1"/>
            <a:r>
              <a:rPr lang="cs-CZ" sz="2200" dirty="0" err="1" smtClean="0"/>
              <a:t>Google</a:t>
            </a:r>
            <a:endParaRPr lang="cs-CZ" sz="2200" dirty="0" smtClean="0"/>
          </a:p>
          <a:p>
            <a:pPr lvl="1"/>
            <a:r>
              <a:rPr lang="cs-CZ" sz="2200" dirty="0" smtClean="0"/>
              <a:t>Kamarád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Co dělá zdatné čtenáře zdatnými čtenáři?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53038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Vědecké texty není možné číst jako beletrii. Chce to mít </a:t>
            </a:r>
            <a:r>
              <a:rPr lang="cs-CZ" sz="2400" b="1" dirty="0" smtClean="0"/>
              <a:t>STRATEGII</a:t>
            </a:r>
            <a:r>
              <a:rPr lang="cs-CZ" sz="2400" dirty="0" smtClean="0"/>
              <a:t>. </a:t>
            </a:r>
            <a:r>
              <a:rPr lang="cs-CZ" sz="2400" b="1" dirty="0" smtClean="0"/>
              <a:t>Čtenářské strategie </a:t>
            </a:r>
            <a:r>
              <a:rPr lang="cs-CZ" sz="2400" dirty="0" smtClean="0"/>
              <a:t>jsou postupy, které čtenáři pomáhají, aby lépe porozuměl čtenému textu.</a:t>
            </a:r>
          </a:p>
          <a:p>
            <a:r>
              <a:rPr lang="cs-CZ" sz="2400" dirty="0" smtClean="0"/>
              <a:t>Zastřešující čtenářská strategie – </a:t>
            </a:r>
            <a:r>
              <a:rPr lang="cs-CZ" sz="2400" b="1" u="sng" dirty="0" smtClean="0"/>
              <a:t>sledování porozumění</a:t>
            </a:r>
            <a:r>
              <a:rPr lang="cs-CZ" sz="2400" dirty="0" smtClean="0"/>
              <a:t>:           			</a:t>
            </a:r>
            <a:r>
              <a:rPr lang="cs-CZ" sz="2400" i="1" dirty="0" smtClean="0"/>
              <a:t>Co se vám při čtení honí hlavou? </a:t>
            </a:r>
          </a:p>
          <a:p>
            <a:r>
              <a:rPr lang="cs-CZ" sz="2400" dirty="0" smtClean="0"/>
              <a:t>U snadnějších textů je využíváme automaticky, u složitějších je potřeba vědomě proces svého čtení řídit a přemýšlet nad ním:</a:t>
            </a:r>
          </a:p>
          <a:p>
            <a:pPr lvl="1"/>
            <a:r>
              <a:rPr lang="cs-CZ" sz="2400" b="1" dirty="0" smtClean="0"/>
              <a:t>Proč</a:t>
            </a:r>
            <a:r>
              <a:rPr lang="cs-CZ" sz="2400" dirty="0" smtClean="0"/>
              <a:t> tento text čtu?</a:t>
            </a:r>
          </a:p>
          <a:p>
            <a:pPr lvl="1"/>
            <a:r>
              <a:rPr lang="cs-CZ" sz="2400" b="1" dirty="0" smtClean="0"/>
              <a:t>Co</a:t>
            </a:r>
            <a:r>
              <a:rPr lang="cs-CZ" sz="2400" dirty="0" smtClean="0"/>
              <a:t> z něj potřebuji zjistit?</a:t>
            </a:r>
          </a:p>
          <a:p>
            <a:pPr lvl="1"/>
            <a:r>
              <a:rPr lang="cs-CZ" sz="2400" b="1" dirty="0" smtClean="0"/>
              <a:t>Co</a:t>
            </a:r>
            <a:r>
              <a:rPr lang="cs-CZ" sz="2400" dirty="0" smtClean="0"/>
              <a:t> už o tématu vím?</a:t>
            </a:r>
          </a:p>
          <a:p>
            <a:pPr lvl="1"/>
            <a:r>
              <a:rPr lang="cs-CZ" sz="2400" dirty="0" smtClean="0"/>
              <a:t>Držím v rukou </a:t>
            </a:r>
            <a:r>
              <a:rPr lang="cs-CZ" sz="2400" b="1" dirty="0" smtClean="0"/>
              <a:t>vhodný text</a:t>
            </a:r>
            <a:r>
              <a:rPr lang="cs-CZ" sz="2400" dirty="0" smtClean="0"/>
              <a:t>?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Obecné čtenářské strategie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Liší se dle rychlosti a hloubky čtení:</a:t>
            </a:r>
          </a:p>
          <a:p>
            <a:r>
              <a:rPr lang="cs-CZ" sz="2400" b="1" u="sng" dirty="0" err="1" smtClean="0"/>
              <a:t>Scanning</a:t>
            </a:r>
            <a:r>
              <a:rPr lang="cs-CZ" sz="2400" b="1" dirty="0" smtClean="0"/>
              <a:t> </a:t>
            </a:r>
            <a:r>
              <a:rPr lang="cs-CZ" sz="2400" dirty="0" smtClean="0"/>
              <a:t>(snímání) = úsporně (nadpisy, grafy, zvýraznění,…)</a:t>
            </a:r>
          </a:p>
          <a:p>
            <a:r>
              <a:rPr lang="cs-CZ" sz="2400" b="1" u="sng" dirty="0" err="1" smtClean="0"/>
              <a:t>Skimming</a:t>
            </a:r>
            <a:r>
              <a:rPr lang="cs-CZ" sz="2400" dirty="0" smtClean="0"/>
              <a:t> (letmé klouzání):</a:t>
            </a:r>
          </a:p>
          <a:p>
            <a:pPr lvl="1"/>
            <a:r>
              <a:rPr lang="cs-CZ" sz="2000" dirty="0" err="1" smtClean="0"/>
              <a:t>Skimming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gist</a:t>
            </a:r>
            <a:r>
              <a:rPr lang="cs-CZ" sz="2000" dirty="0" smtClean="0"/>
              <a:t> = pročítám, abych zachytil/a hlavní myšlenku: udělám si základní povědomí o obsahu + otázky k textu (když nevím, co hledám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err="1" smtClean="0"/>
              <a:t>Skimming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specific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= vyhledání přesné informace (např. jízdní řád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lvl="1"/>
            <a:r>
              <a:rPr lang="cs-CZ" sz="2000" dirty="0" err="1" smtClean="0"/>
              <a:t>Skimming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confirmation</a:t>
            </a:r>
            <a:r>
              <a:rPr lang="cs-CZ" sz="2000" dirty="0" smtClean="0"/>
              <a:t> = čtení pro utvrzení dosavadního poznání, všímám si nadpisů a klíčových slov (když vím, co hledám)</a:t>
            </a:r>
          </a:p>
          <a:p>
            <a:r>
              <a:rPr lang="cs-CZ" sz="2400" b="1" u="sng" dirty="0" err="1" smtClean="0"/>
              <a:t>Intensive</a:t>
            </a:r>
            <a:r>
              <a:rPr lang="cs-CZ" sz="2400" b="1" u="sng" dirty="0" smtClean="0"/>
              <a:t> </a:t>
            </a:r>
            <a:r>
              <a:rPr lang="cs-CZ" sz="2400" b="1" u="sng" dirty="0" err="1" smtClean="0"/>
              <a:t>reading</a:t>
            </a:r>
            <a:r>
              <a:rPr lang="cs-CZ" sz="2400" b="1" dirty="0" smtClean="0"/>
              <a:t> </a:t>
            </a:r>
            <a:r>
              <a:rPr lang="cs-CZ" sz="2400" dirty="0" smtClean="0"/>
              <a:t>= hluboké porozumění + odpovídání na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4" name="Picture 2" descr="20120306-visual-book-notes-how-to-read-a-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Co dělá zdatné čtenáře zdatnými čtenáři II?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14810"/>
            <a:ext cx="4464496" cy="5043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b="1" dirty="0" smtClean="0"/>
              <a:t>Konkrétní čtenářské strategie:</a:t>
            </a:r>
          </a:p>
          <a:p>
            <a:pPr>
              <a:buNone/>
            </a:pPr>
            <a:endParaRPr lang="cs-CZ" sz="2200" b="1" dirty="0" smtClean="0"/>
          </a:p>
          <a:p>
            <a:pPr marL="342900" lvl="1" indent="0">
              <a:buNone/>
            </a:pPr>
            <a:r>
              <a:rPr lang="cs-CZ" sz="2200" b="1" dirty="0" smtClean="0"/>
              <a:t>1) Hledání souvislostí:</a:t>
            </a:r>
            <a:r>
              <a:rPr lang="cs-CZ" sz="2200" dirty="0" smtClean="0"/>
              <a:t>               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b="1" dirty="0" smtClean="0"/>
              <a:t>Já a text</a:t>
            </a:r>
          </a:p>
          <a:p>
            <a:pPr lvl="1">
              <a:buNone/>
            </a:pPr>
            <a:r>
              <a:rPr lang="cs-CZ" i="1" dirty="0" smtClean="0"/>
              <a:t>(Co se v textu podobá mému životu?)</a:t>
            </a:r>
            <a:endParaRPr lang="cs-CZ" sz="22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b="1" dirty="0" smtClean="0"/>
              <a:t>Text a text</a:t>
            </a:r>
          </a:p>
          <a:p>
            <a:pPr lvl="1">
              <a:buNone/>
            </a:pPr>
            <a:r>
              <a:rPr lang="cs-CZ" i="1" dirty="0" smtClean="0"/>
              <a:t>(V čem je text podobný/odlišný oproti ostatním textům, které jsem přečetl?</a:t>
            </a:r>
            <a:r>
              <a:rPr lang="cs-CZ" dirty="0" smtClean="0"/>
              <a:t>, </a:t>
            </a:r>
            <a:r>
              <a:rPr lang="cs-CZ" i="1" dirty="0" smtClean="0"/>
              <a:t>Jakou jinou knihu/článek/myšlenku mi tento text připomíná?)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b="1" dirty="0" smtClean="0"/>
              <a:t>Text a svět </a:t>
            </a:r>
          </a:p>
          <a:p>
            <a:pPr lvl="1">
              <a:buNone/>
            </a:pPr>
            <a:r>
              <a:rPr lang="cs-CZ" dirty="0" smtClean="0"/>
              <a:t>(</a:t>
            </a:r>
            <a:r>
              <a:rPr lang="cs-CZ" i="1" dirty="0" smtClean="0"/>
              <a:t>Setkal/a jsem se s tématem i v reálném světě?, K čemu je text užitečný?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892" t="46772" r="52520" b="10354"/>
          <a:stretch>
            <a:fillRect/>
          </a:stretch>
        </p:blipFill>
        <p:spPr bwMode="auto">
          <a:xfrm>
            <a:off x="5144878" y="1916832"/>
            <a:ext cx="399912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creativepen-wpengine.netdna-ssl.com/wp-content/uploads/2012/08/editingark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692696"/>
            <a:ext cx="4320480" cy="5760642"/>
          </a:xfrm>
          <a:prstGeom prst="rect">
            <a:avLst/>
          </a:prstGeom>
          <a:noFill/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4499992" cy="554461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 lvl="1">
              <a:buNone/>
            </a:pPr>
            <a:r>
              <a:rPr lang="cs-CZ" sz="2200" b="1" dirty="0" smtClean="0"/>
              <a:t>2) Kladení otázek k textu</a:t>
            </a:r>
            <a:r>
              <a:rPr lang="cs-CZ" sz="2200" dirty="0" smtClean="0"/>
              <a:t>                     (před, během i po přečtení textu)</a:t>
            </a:r>
          </a:p>
          <a:p>
            <a:pPr lvl="1">
              <a:buNone/>
            </a:pPr>
            <a:r>
              <a:rPr lang="cs-CZ" sz="2200" b="1" dirty="0" smtClean="0"/>
              <a:t>3) Vytváření vizuálních představ</a:t>
            </a:r>
          </a:p>
          <a:p>
            <a:pPr lvl="1">
              <a:buNone/>
            </a:pPr>
            <a:r>
              <a:rPr lang="cs-CZ" sz="2200" b="1" dirty="0" smtClean="0"/>
              <a:t>4) Identifikace nejdůležitějších myšlenek</a:t>
            </a:r>
            <a:r>
              <a:rPr lang="cs-CZ" sz="2200" dirty="0" smtClean="0"/>
              <a:t> a témat textu</a:t>
            </a:r>
          </a:p>
          <a:p>
            <a:pPr lvl="1">
              <a:buNone/>
            </a:pPr>
            <a:r>
              <a:rPr lang="cs-CZ" sz="2200" b="1" dirty="0" smtClean="0"/>
              <a:t>5) Syntéza</a:t>
            </a:r>
            <a:r>
              <a:rPr lang="cs-CZ" sz="2200" dirty="0" smtClean="0"/>
              <a:t> </a:t>
            </a:r>
          </a:p>
          <a:p>
            <a:pPr lvl="1" algn="ctr">
              <a:buNone/>
            </a:pPr>
            <a:r>
              <a:rPr lang="cs-CZ" dirty="0" smtClean="0"/>
              <a:t>			</a:t>
            </a:r>
            <a:r>
              <a:rPr lang="cs-CZ" sz="2000" dirty="0" smtClean="0"/>
              <a:t>      (</a:t>
            </a:r>
            <a:r>
              <a:rPr lang="cs-CZ" sz="2000" dirty="0" err="1" smtClean="0"/>
              <a:t>Pearson</a:t>
            </a:r>
            <a:r>
              <a:rPr lang="cs-CZ" sz="2000" dirty="0" smtClean="0"/>
              <a:t> </a:t>
            </a:r>
            <a:r>
              <a:rPr lang="cs-CZ" sz="2000" dirty="0" err="1" smtClean="0"/>
              <a:t>et</a:t>
            </a:r>
            <a:r>
              <a:rPr lang="cs-CZ" sz="2000" dirty="0" smtClean="0"/>
              <a:t> </a:t>
            </a:r>
            <a:r>
              <a:rPr lang="cs-CZ" sz="2000" dirty="0" err="1" smtClean="0"/>
              <a:t>al</a:t>
            </a:r>
            <a:r>
              <a:rPr lang="cs-CZ" sz="2000" dirty="0" smtClean="0"/>
              <a:t>., 2000)</a:t>
            </a:r>
          </a:p>
          <a:p>
            <a:pPr lvl="1" algn="ctr">
              <a:buNone/>
            </a:pPr>
            <a:endParaRPr lang="cs-CZ" sz="2000" dirty="0" smtClean="0"/>
          </a:p>
          <a:p>
            <a:pPr lvl="1">
              <a:buNone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Další: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vybavení již známých informací o tématu, předvídání,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scanning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skimming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, hodnocení aj. </a:t>
            </a:r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2"/>
          </a:xfrm>
        </p:spPr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Kladení otázek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 smtClean="0"/>
              <a:t>  Otázky nám pomáhají:</a:t>
            </a:r>
          </a:p>
          <a:p>
            <a:pPr>
              <a:buNone/>
            </a:pPr>
            <a:endParaRPr lang="cs-CZ" sz="1050" b="1" dirty="0" smtClean="0"/>
          </a:p>
          <a:p>
            <a:pPr lvl="1"/>
            <a:r>
              <a:rPr lang="cs-CZ" sz="2600" b="1" dirty="0" smtClean="0"/>
              <a:t>sledovat</a:t>
            </a:r>
            <a:r>
              <a:rPr lang="cs-CZ" sz="2600" dirty="0" smtClean="0"/>
              <a:t>, zda textu </a:t>
            </a:r>
            <a:r>
              <a:rPr lang="cs-CZ" sz="2600" b="1" dirty="0" smtClean="0"/>
              <a:t>rozumíme</a:t>
            </a:r>
            <a:r>
              <a:rPr lang="cs-CZ" sz="2600" dirty="0" smtClean="0"/>
              <a:t> nebo ne </a:t>
            </a:r>
            <a:r>
              <a:rPr lang="cs-CZ" dirty="0" smtClean="0"/>
              <a:t>(</a:t>
            </a:r>
            <a:r>
              <a:rPr lang="cs-CZ" i="1" dirty="0" smtClean="0"/>
              <a:t>Myslí se tím, že…?</a:t>
            </a:r>
            <a:r>
              <a:rPr lang="cs-CZ" dirty="0" smtClean="0"/>
              <a:t>)</a:t>
            </a:r>
            <a:endParaRPr lang="cs-CZ" sz="2600" dirty="0" smtClean="0"/>
          </a:p>
          <a:p>
            <a:pPr lvl="1"/>
            <a:r>
              <a:rPr lang="cs-CZ" sz="2600" b="1" dirty="0" smtClean="0"/>
              <a:t>pochybovat</a:t>
            </a:r>
            <a:r>
              <a:rPr lang="cs-CZ" sz="2600" dirty="0" smtClean="0"/>
              <a:t> o tom, co je v textu napsáno</a:t>
            </a:r>
            <a:r>
              <a:rPr lang="cs-CZ" sz="2600" b="1" dirty="0" smtClean="0"/>
              <a:t> </a:t>
            </a:r>
            <a:r>
              <a:rPr lang="cs-CZ" sz="2600" dirty="0" smtClean="0"/>
              <a:t>a zaujmout      </a:t>
            </a:r>
            <a:r>
              <a:rPr lang="cs-CZ" sz="2600" b="1" dirty="0" smtClean="0"/>
              <a:t>kritické stanovisko </a:t>
            </a:r>
            <a:r>
              <a:rPr lang="cs-CZ" dirty="0" smtClean="0"/>
              <a:t>(</a:t>
            </a:r>
            <a:r>
              <a:rPr lang="cs-CZ" i="1" dirty="0" smtClean="0"/>
              <a:t>Dá se věřit těmto argumentům? Co bych mohl/a namítnout?</a:t>
            </a:r>
            <a:r>
              <a:rPr lang="cs-CZ" dirty="0" smtClean="0"/>
              <a:t>)</a:t>
            </a:r>
            <a:endParaRPr lang="cs-CZ" sz="2600" dirty="0" smtClean="0"/>
          </a:p>
          <a:p>
            <a:pPr lvl="1"/>
            <a:r>
              <a:rPr lang="cs-CZ" sz="2600" dirty="0" smtClean="0"/>
              <a:t>odhalit </a:t>
            </a:r>
            <a:r>
              <a:rPr lang="cs-CZ" sz="2600" b="1" dirty="0" smtClean="0"/>
              <a:t>záměr autora </a:t>
            </a:r>
            <a:r>
              <a:rPr lang="cs-CZ" dirty="0" smtClean="0"/>
              <a:t>(</a:t>
            </a:r>
            <a:r>
              <a:rPr lang="cs-CZ" i="1" dirty="0" smtClean="0"/>
              <a:t>Proč autor tvrdí toto? Co tím sleduje? Proč to říká zrovna tímto způsobem?</a:t>
            </a:r>
            <a:r>
              <a:rPr lang="cs-CZ" dirty="0" smtClean="0"/>
              <a:t>)</a:t>
            </a:r>
            <a:endParaRPr lang="cs-CZ" sz="2600" dirty="0" smtClean="0"/>
          </a:p>
          <a:p>
            <a:pPr lvl="1"/>
            <a:r>
              <a:rPr lang="cs-CZ" sz="2600" dirty="0" smtClean="0"/>
              <a:t>určit, kde přesně v textu </a:t>
            </a:r>
            <a:r>
              <a:rPr lang="cs-CZ" sz="2600" b="1" dirty="0" smtClean="0"/>
              <a:t>najdu určitou odpověď</a:t>
            </a:r>
            <a:r>
              <a:rPr lang="cs-CZ" sz="2600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Kde se to říká?</a:t>
            </a:r>
            <a:r>
              <a:rPr lang="cs-CZ" dirty="0" smtClean="0"/>
              <a:t>)</a:t>
            </a:r>
          </a:p>
          <a:p>
            <a:pPr lvl="1"/>
            <a:r>
              <a:rPr lang="cs-CZ" sz="2600" dirty="0" smtClean="0"/>
              <a:t>se soustředit na myšlenky, které si chceme </a:t>
            </a:r>
            <a:r>
              <a:rPr lang="cs-CZ" sz="2600" b="1" dirty="0" smtClean="0"/>
              <a:t>zapamatovat          </a:t>
            </a:r>
            <a:r>
              <a:rPr lang="cs-CZ" dirty="0" smtClean="0"/>
              <a:t>(</a:t>
            </a:r>
            <a:r>
              <a:rPr lang="cs-CZ" i="1" dirty="0" smtClean="0"/>
              <a:t>Co chce autor, abych si zapamatoval/a z tohoto odstavce? Co je podstatné?, Co si chci zapamatovat já?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Kladení otázek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45432"/>
            <a:ext cx="8784976" cy="5112568"/>
          </a:xfrm>
        </p:spPr>
        <p:txBody>
          <a:bodyPr>
            <a:normAutofit/>
          </a:bodyPr>
          <a:lstStyle/>
          <a:p>
            <a:r>
              <a:rPr lang="cs-CZ" b="1" dirty="0" smtClean="0"/>
              <a:t>Otázky před: </a:t>
            </a:r>
            <a:r>
              <a:rPr lang="cs-CZ" sz="2000" i="1" dirty="0" smtClean="0"/>
              <a:t>Proč si autor vybral takový název?, Co je cílem autora?, Co o tématu už vím?, Co by pro mě mohla být nová informace? </a:t>
            </a:r>
            <a:endParaRPr lang="cs-CZ" sz="2000" dirty="0" smtClean="0"/>
          </a:p>
          <a:p>
            <a:r>
              <a:rPr lang="cs-CZ" b="1" dirty="0" smtClean="0"/>
              <a:t>Otázky během: </a:t>
            </a:r>
            <a:r>
              <a:rPr lang="cs-CZ" sz="2000" i="1" dirty="0" smtClean="0"/>
              <a:t>Je pro mě tato informace skutečně důležitá?, Co ještě musím zjistit?, Chápu, co mi autor chce sdělit?, Co znamená tento pojem…?, U čeho si nejsem jistý/á, co tím autor přesně myslí?, Co si daný autor myslí o…?</a:t>
            </a:r>
            <a:endParaRPr lang="cs-CZ" sz="2000" dirty="0" smtClean="0"/>
          </a:p>
          <a:p>
            <a:r>
              <a:rPr lang="cs-CZ" b="1" dirty="0" smtClean="0"/>
              <a:t>Otázky po: </a:t>
            </a:r>
            <a:r>
              <a:rPr lang="cs-CZ" sz="2000" i="1" dirty="0" smtClean="0"/>
              <a:t>Co je hlavní myšlenka textu?, Co byla nová informace?, Jaký je můj názor na…?, Co autor tvrdí a já se tomu divím?, Souhlasím s ním?, S čím nesouhlasím? Proč?, Dá se věřit těmto argumentům? Co bych mohl/a namítnout?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→ </a:t>
            </a:r>
            <a:r>
              <a:rPr lang="cs-CZ" b="1" dirty="0" smtClean="0"/>
              <a:t>Kladení otázek probíhá neustále, motivuje k dalšímu čtení</a:t>
            </a:r>
            <a:r>
              <a:rPr lang="cs-CZ" dirty="0" smtClean="0"/>
              <a:t>; na otázky můžeme najít přesnou odpověď, nebo je musíme vyvodit, příp. odpověď nenajdeme a musíme se poohlédnout po dalším zdroji</a:t>
            </a:r>
          </a:p>
        </p:txBody>
      </p:sp>
    </p:spTree>
    <p:extLst>
      <p:ext uri="{BB962C8B-B14F-4D97-AF65-F5344CB8AC3E}">
        <p14:creationId xmlns="" xmlns:p14="http://schemas.microsoft.com/office/powerpoint/2010/main" val="32628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  <a:latin typeface="Garamond" pitchFamily="18" charset="0"/>
              </a:rPr>
              <a:t>Jak vybrat z textu správnou informaci?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200" dirty="0" smtClean="0"/>
              <a:t>Přečtěte si text od Klárky.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latin typeface="Garamond" pitchFamily="18" charset="0"/>
              </a:rPr>
              <a:t>Metody čtení textu 1: Metoda INSERT</a:t>
            </a:r>
            <a:endParaRPr lang="cs-CZ" sz="36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600" b="1" u="sng" dirty="0" smtClean="0"/>
              <a:t>INSERT</a:t>
            </a:r>
            <a:r>
              <a:rPr lang="cs-CZ" sz="3600" dirty="0" smtClean="0"/>
              <a:t> = interaktivní poznámkový systém pro efektivní čtení a myšlení</a:t>
            </a:r>
          </a:p>
          <a:p>
            <a:pPr>
              <a:buNone/>
            </a:pPr>
            <a:r>
              <a:rPr lang="cs-CZ" sz="2400" dirty="0" smtClean="0"/>
              <a:t>(</a:t>
            </a:r>
            <a:r>
              <a:rPr lang="cs-CZ" sz="2400" dirty="0" err="1" smtClean="0"/>
              <a:t>interactive</a:t>
            </a:r>
            <a:r>
              <a:rPr lang="cs-CZ" sz="2400" dirty="0" smtClean="0"/>
              <a:t> </a:t>
            </a:r>
            <a:r>
              <a:rPr lang="cs-CZ" sz="2400" dirty="0" err="1" smtClean="0"/>
              <a:t>noting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effective</a:t>
            </a:r>
            <a:r>
              <a:rPr lang="cs-CZ" sz="2400" dirty="0" smtClean="0"/>
              <a:t> </a:t>
            </a:r>
            <a:r>
              <a:rPr lang="cs-CZ" sz="2400" dirty="0" err="1" smtClean="0"/>
              <a:t>reading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thinking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latin typeface="Garamond" panose="02020404030301010803" pitchFamily="18" charset="0"/>
              </a:rPr>
              <a:t>Co už víme:</a:t>
            </a:r>
            <a:endParaRPr lang="cs-CZ" sz="4400" dirty="0"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dirty="0" smtClean="0"/>
              <a:t>Umíme </a:t>
            </a:r>
            <a:r>
              <a:rPr lang="cs-CZ" sz="3600" dirty="0"/>
              <a:t>zhodnotit kvalitu různých zdrojů, najít je… </a:t>
            </a:r>
            <a:endParaRPr lang="cs-CZ" sz="3600" dirty="0" smtClean="0"/>
          </a:p>
          <a:p>
            <a:pPr>
              <a:buNone/>
            </a:pPr>
            <a:endParaRPr lang="cs-CZ" sz="3600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727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latin typeface="Garamond" pitchFamily="18" charset="0"/>
              </a:rPr>
              <a:t>Metoda INSERT</a:t>
            </a:r>
            <a:endParaRPr lang="cs-CZ" sz="36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Jednoduchá metoda čtení textu + zároveň jedna ze základních </a:t>
            </a:r>
            <a:r>
              <a:rPr lang="cs-CZ" sz="2800" b="1" dirty="0" smtClean="0"/>
              <a:t>metod kritického myšlení.</a:t>
            </a:r>
          </a:p>
          <a:p>
            <a:r>
              <a:rPr lang="cs-CZ" sz="2800" dirty="0" smtClean="0"/>
              <a:t>Při četbě odborného textu nám pomůže lépe si uvědomit nové informace a reflektovat je.</a:t>
            </a:r>
          </a:p>
          <a:p>
            <a:r>
              <a:rPr lang="cs-CZ" sz="2800" dirty="0" smtClean="0"/>
              <a:t>Čtenář je aktivní: v průběhu čtení si do textu zaznamenává </a:t>
            </a:r>
            <a:r>
              <a:rPr lang="cs-CZ" sz="2800" b="1" dirty="0" smtClean="0"/>
              <a:t>značky</a:t>
            </a:r>
            <a:r>
              <a:rPr lang="cs-CZ" sz="2800" dirty="0" smtClean="0"/>
              <a:t>, jimiž vyjadřuje svůj postoj k informacím obsaženým v textu.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latin typeface="Garamond" pitchFamily="18" charset="0"/>
              </a:rPr>
              <a:t>Metoda INSERT</a:t>
            </a:r>
            <a:endParaRPr lang="cs-CZ" sz="36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3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b="1" dirty="0" smtClean="0"/>
              <a:t>Používané značky:</a:t>
            </a:r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pPr>
              <a:buNone/>
            </a:pPr>
            <a:endParaRPr lang="cs-CZ" sz="2800" dirty="0" smtClean="0"/>
          </a:p>
          <a:p>
            <a:endParaRPr lang="cs-CZ" sz="2800" dirty="0" smtClean="0"/>
          </a:p>
          <a:p>
            <a:pPr>
              <a:buNone/>
            </a:pPr>
            <a:r>
              <a:rPr lang="cs-CZ" sz="2400" b="1" dirty="0" smtClean="0"/>
              <a:t>	Psaní značek je důležité: </a:t>
            </a:r>
            <a:r>
              <a:rPr lang="cs-CZ" sz="2400" dirty="0" smtClean="0"/>
              <a:t>udržuje čtenáře ve střehu a pozornosti, dochází k aktivnějšímu dialogu s textem (pozitivní vliv na paměť i učení). Lze pracovat i s barvami, kdy každá barva zvýrazňovače odpovídá určitému symbolu.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6905158"/>
              </p:ext>
            </p:extLst>
          </p:nvPr>
        </p:nvGraphicFramePr>
        <p:xfrm>
          <a:off x="683568" y="1988840"/>
          <a:ext cx="7836977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6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5644">
                <a:tc>
                  <a:txBody>
                    <a:bodyPr/>
                    <a:lstStyle/>
                    <a:p>
                      <a:r>
                        <a:rPr lang="cs-CZ" dirty="0" smtClean="0"/>
                        <a:t>Značka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Význam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82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✓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informace, která je sice důležitá, ale už ji znám, neříká mi nic nového, je v souladu s mými dřívějšími vědomostmi – rozumím jí a souhlasím s ní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914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haroni" pitchFamily="2" charset="-79"/>
                          <a:cs typeface="Aharoni" pitchFamily="2" charset="-79"/>
                        </a:rPr>
                        <a:t>+ </a:t>
                      </a:r>
                      <a:endParaRPr lang="cs-CZ" sz="24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nová informace, se kterou souhlasím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582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cs-CZ" sz="24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této informaci nerozumím, není mi jasná, potřebuji ji rozvést, konkretizovat – musím ji ještě dále prozkoumat, ale zaujala mne, chci se dozvědět víc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908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haroni" pitchFamily="2" charset="-79"/>
                          <a:cs typeface="Aharoni" pitchFamily="2" charset="-79"/>
                        </a:rPr>
                        <a:t>-</a:t>
                      </a:r>
                      <a:endParaRPr lang="cs-CZ" sz="24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této informaci nevěřím nebo s ní nesouhlasím, musím si ji ještě ověřit jinde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solidFill>
                  <a:srgbClr val="00B050"/>
                </a:solidFill>
                <a:latin typeface="Garamond" pitchFamily="18" charset="0"/>
              </a:rPr>
              <a:t>Metoda INSERT: cvičení</a:t>
            </a:r>
            <a:endParaRPr lang="cs-CZ" sz="3600" b="1" cap="none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200" dirty="0" smtClean="0"/>
              <a:t>Pročtěte a označkujte text. Je jedno, kolik značek použijete i kolik informací si zaznačíte.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latin typeface="Garamond" pitchFamily="18" charset="0"/>
              </a:rPr>
              <a:t>Metody čtení textu 2: Podvojný deník</a:t>
            </a:r>
            <a:endParaRPr lang="cs-CZ" sz="36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/>
              <a:t>Poznámkování: </a:t>
            </a:r>
            <a:r>
              <a:rPr lang="cs-CZ" sz="2800" dirty="0" smtClean="0"/>
              <a:t>Při čtení textu vybíráme úseky, které se nám jeví jako zajímavé a opatřujeme je poznámkami.</a:t>
            </a:r>
          </a:p>
          <a:p>
            <a:r>
              <a:rPr lang="cs-CZ" sz="2800" dirty="0" smtClean="0"/>
              <a:t>Metoda je dobře využitelná ve fázi uvědomění si významu nových informací, kdy </a:t>
            </a:r>
            <a:r>
              <a:rPr lang="cs-CZ" sz="2800" b="1" dirty="0" smtClean="0"/>
              <a:t>čtený text propojujeme se svými reakcemi na něj</a:t>
            </a:r>
            <a:r>
              <a:rPr lang="cs-CZ" sz="2800" dirty="0" smtClean="0"/>
              <a:t> – to nám umožňuje být k textu vnímaví a reflektovat jej.</a:t>
            </a:r>
          </a:p>
          <a:p>
            <a:r>
              <a:rPr lang="cs-CZ" sz="2800" dirty="0" smtClean="0"/>
              <a:t>Vyžaduje </a:t>
            </a:r>
            <a:r>
              <a:rPr lang="cs-CZ" sz="2800" b="1" dirty="0" smtClean="0"/>
              <a:t>text se širšími okraji</a:t>
            </a:r>
            <a:r>
              <a:rPr lang="cs-CZ" sz="2800" dirty="0" smtClean="0"/>
              <a:t>, aby bylo dost místa pro vepisování poznámek.</a:t>
            </a:r>
          </a:p>
          <a:p>
            <a:r>
              <a:rPr lang="cs-CZ" sz="2800" dirty="0" smtClean="0"/>
              <a:t>Poznámky můžeme následně využít pro porozumění textu a následně pro organizaci textu vlastního.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solidFill>
                  <a:srgbClr val="00B050"/>
                </a:solidFill>
                <a:latin typeface="Garamond" pitchFamily="18" charset="0"/>
              </a:rPr>
              <a:t>Podvojný deník: cvičení</a:t>
            </a:r>
            <a:endParaRPr lang="cs-CZ" sz="3600" b="1" cap="none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200" dirty="0" smtClean="0"/>
              <a:t>Pročítejte text a při čtení využijte metodu podvojného deníku.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latin typeface="Garamond" pitchFamily="18" charset="0"/>
              </a:rPr>
              <a:t>Metody čtení textu 3: Metoda SQ3R</a:t>
            </a:r>
            <a:endParaRPr lang="cs-CZ" sz="36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46712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Důraz na </a:t>
            </a:r>
            <a:r>
              <a:rPr lang="cs-CZ" sz="2400" b="1" dirty="0" smtClean="0"/>
              <a:t>efektivní čtení řízené vlastními otázkami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b="1" dirty="0" err="1" smtClean="0"/>
              <a:t>Skim</a:t>
            </a:r>
            <a:r>
              <a:rPr lang="cs-CZ" sz="2000" dirty="0" smtClean="0"/>
              <a:t> (klouzat po povrchu) = dělám si přehled</a:t>
            </a:r>
          </a:p>
          <a:p>
            <a:pPr lvl="1"/>
            <a:r>
              <a:rPr lang="cs-CZ" sz="2000" b="1" dirty="0" err="1" smtClean="0"/>
              <a:t>Question</a:t>
            </a:r>
            <a:r>
              <a:rPr lang="cs-CZ" sz="2000" dirty="0" smtClean="0"/>
              <a:t> = otázky založené na tom, co jsem viděl/a při </a:t>
            </a:r>
            <a:r>
              <a:rPr lang="cs-CZ" sz="2000" dirty="0" err="1" smtClean="0"/>
              <a:t>skimmingu</a:t>
            </a:r>
            <a:r>
              <a:rPr lang="cs-CZ" sz="2000" dirty="0" smtClean="0"/>
              <a:t>, efektivita čtení</a:t>
            </a:r>
          </a:p>
          <a:p>
            <a:pPr lvl="1"/>
            <a:r>
              <a:rPr lang="cs-CZ" sz="2000" b="1" dirty="0" err="1" smtClean="0"/>
              <a:t>Read</a:t>
            </a:r>
            <a:r>
              <a:rPr lang="cs-CZ" sz="2000" dirty="0" smtClean="0"/>
              <a:t> = čtení (až zde!) se zaměřením na odpovědi na kladené otázky – čtu jen konkrétní úseky, dělám si výpisky, značky, mapu,…</a:t>
            </a:r>
          </a:p>
          <a:p>
            <a:pPr lvl="1"/>
            <a:r>
              <a:rPr lang="cs-CZ" sz="2000" b="1" dirty="0" err="1" smtClean="0"/>
              <a:t>Recite</a:t>
            </a:r>
            <a:r>
              <a:rPr lang="cs-CZ" sz="2000" dirty="0" smtClean="0"/>
              <a:t> = rekapitulace, co jsme se dozvěděli, něco překvapivého?, mám odpovědi?, opět se týká pouze konkrétních úseků</a:t>
            </a:r>
          </a:p>
          <a:p>
            <a:pPr lvl="1"/>
            <a:r>
              <a:rPr lang="cs-CZ" sz="2000" b="1" dirty="0" err="1" smtClean="0"/>
              <a:t>Review</a:t>
            </a:r>
            <a:r>
              <a:rPr lang="cs-CZ" sz="2000" dirty="0" smtClean="0"/>
              <a:t> = projití celého textu a opakování, doplnění odpovědí dalšími poznámkami, zapamatování klíčových informací</a:t>
            </a:r>
          </a:p>
          <a:p>
            <a:r>
              <a:rPr lang="cs-CZ" sz="2400" b="1" dirty="0" smtClean="0"/>
              <a:t>Může se zdát zdlouhavé, ale je</a:t>
            </a:r>
            <a:r>
              <a:rPr lang="cs-CZ" sz="2400" dirty="0" smtClean="0"/>
              <a:t> </a:t>
            </a:r>
            <a:r>
              <a:rPr lang="cs-CZ" sz="2400" b="1" dirty="0" smtClean="0"/>
              <a:t>dlouhodobě efektivní a vyplatí se </a:t>
            </a:r>
            <a:r>
              <a:rPr lang="cs-CZ" sz="2400" dirty="0" smtClean="0"/>
              <a:t>(např. při čtení k diplomce, odkrývání stále nových věcí a souvislostí, vnímání nuancí v názorech, termínech)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solidFill>
                  <a:srgbClr val="00B050"/>
                </a:solidFill>
                <a:latin typeface="Garamond" pitchFamily="18" charset="0"/>
              </a:rPr>
              <a:t>Metoda SQ3R: cvičení</a:t>
            </a:r>
            <a:endParaRPr lang="cs-CZ" sz="3600" b="1" cap="none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5029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/>
              <a:t>Vyzkoušejte si metodu SQ3R na konkrétním článku. </a:t>
            </a:r>
          </a:p>
          <a:p>
            <a:pPr>
              <a:buNone/>
            </a:pPr>
            <a:r>
              <a:rPr lang="cs-CZ" sz="3200" dirty="0" smtClean="0"/>
              <a:t>Věnujte pozornost následujícímu: </a:t>
            </a:r>
          </a:p>
          <a:p>
            <a:pPr lvl="1"/>
            <a:r>
              <a:rPr lang="cs-CZ" sz="3200" dirty="0" smtClean="0"/>
              <a:t>jaké je jádro sdělení, jaká jsou klíčová slova vzhledem k mé otázce</a:t>
            </a:r>
          </a:p>
          <a:p>
            <a:pPr lvl="1"/>
            <a:r>
              <a:rPr lang="cs-CZ" sz="3200" dirty="0" smtClean="0"/>
              <a:t>co jsou názory autorů a co jsou fakta</a:t>
            </a:r>
          </a:p>
          <a:p>
            <a:pPr lvl="1"/>
            <a:r>
              <a:rPr lang="cs-CZ" sz="3200" dirty="0" smtClean="0"/>
              <a:t>další okolnosti (např. kdo je zkoumaný…) </a:t>
            </a:r>
          </a:p>
          <a:p>
            <a:pPr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Po přečtení zkonzultujte se sousedem.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skimming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– otázky a cíle – čtení s poznámkami – rekapitulace poznámek – ujasnění si závěru (např. i pomocí myšlenkové mapy)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latin typeface="Garamond" pitchFamily="18" charset="0"/>
              </a:rPr>
              <a:t>Metody čtení textu 4: Metoda PQRST</a:t>
            </a:r>
            <a:endParaRPr lang="cs-CZ" sz="36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Velmi podobná metodě SQ3R (ale čtu text více </a:t>
            </a:r>
            <a:r>
              <a:rPr lang="cs-CZ" sz="2400" b="1" dirty="0" smtClean="0"/>
              <a:t>postupně,                                     </a:t>
            </a:r>
            <a:r>
              <a:rPr lang="cs-CZ" sz="2400" b="1" u="sng" dirty="0" smtClean="0"/>
              <a:t>zpracovávám kapitolu po kapitole</a:t>
            </a:r>
            <a:r>
              <a:rPr lang="cs-CZ" sz="2400" dirty="0" smtClean="0"/>
              <a:t>)</a:t>
            </a:r>
          </a:p>
          <a:p>
            <a:pPr lvl="1"/>
            <a:r>
              <a:rPr lang="cs-CZ" sz="2000" b="1" dirty="0" err="1" smtClean="0"/>
              <a:t>Preview</a:t>
            </a:r>
            <a:r>
              <a:rPr lang="cs-CZ" sz="2000" dirty="0" smtClean="0"/>
              <a:t> = představa o textu</a:t>
            </a:r>
          </a:p>
          <a:p>
            <a:pPr lvl="1"/>
            <a:r>
              <a:rPr lang="cs-CZ" sz="2000" b="1" dirty="0" err="1" smtClean="0"/>
              <a:t>Question</a:t>
            </a:r>
            <a:r>
              <a:rPr lang="cs-CZ" sz="2000" dirty="0" smtClean="0"/>
              <a:t> = otázky, přečtu kapitolu a vytvořím si k ní seznam otázek (otázky se derivují z kapitol)</a:t>
            </a:r>
            <a:r>
              <a:rPr lang="cs-CZ" sz="2000" i="1" dirty="0" smtClean="0"/>
              <a:t> (1. čtení)</a:t>
            </a:r>
          </a:p>
          <a:p>
            <a:pPr lvl="1"/>
            <a:r>
              <a:rPr lang="cs-CZ" sz="2000" b="1" dirty="0" err="1" smtClean="0"/>
              <a:t>Read</a:t>
            </a:r>
            <a:r>
              <a:rPr lang="cs-CZ" sz="2000" dirty="0" smtClean="0"/>
              <a:t> = odpovídám si na otázky </a:t>
            </a:r>
            <a:r>
              <a:rPr lang="cs-CZ" sz="2000" i="1" dirty="0" smtClean="0"/>
              <a:t>(2. čtení)</a:t>
            </a:r>
          </a:p>
          <a:p>
            <a:pPr lvl="1"/>
            <a:r>
              <a:rPr lang="cs-CZ" sz="2000" b="1" dirty="0" err="1" smtClean="0"/>
              <a:t>Summary</a:t>
            </a:r>
            <a:r>
              <a:rPr lang="cs-CZ" sz="2000" dirty="0" smtClean="0"/>
              <a:t> = shrnutí odpovědí ke kapitole vlastními slovy</a:t>
            </a:r>
          </a:p>
          <a:p>
            <a:pPr lvl="1"/>
            <a:r>
              <a:rPr lang="cs-CZ" sz="2000" b="1" dirty="0" smtClean="0"/>
              <a:t>Test </a:t>
            </a:r>
            <a:r>
              <a:rPr lang="cs-CZ" sz="2000" dirty="0" smtClean="0"/>
              <a:t>= reflexe celého postupu (písemně nebo v komunikaci s druhými), dospívám k jeho pochopení, získané poznatky propojuji s tím, co už jsem znal/a (Zaujalo mě…, Nejdřív jsem si myslel/a…)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solidFill>
                  <a:srgbClr val="00B050"/>
                </a:solidFill>
                <a:latin typeface="Garamond" pitchFamily="18" charset="0"/>
              </a:rPr>
              <a:t>Metoda PQRST: cvičení</a:t>
            </a:r>
            <a:endParaRPr lang="cs-CZ" sz="3600" b="1" cap="none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/>
              <a:t>Vyzkoušejte si metodu PQRST na konkrétním článku.</a:t>
            </a:r>
          </a:p>
          <a:p>
            <a:pPr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Po přečtení zkonzultujte se sousedem. 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preview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– 1. čtení s kladením otázek– 2. čtení s odpovídáním – shrnutí odpovědí – test (reflexe celého postupu)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Reflexe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Jak se vám s jednotlivými metodami pracovalo?</a:t>
            </a:r>
          </a:p>
          <a:p>
            <a:r>
              <a:rPr lang="cs-CZ" sz="2800" dirty="0" smtClean="0"/>
              <a:t>Najděte si svůj styl!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Členění odborného textu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0" cy="4480519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 Struktura odborného článku:</a:t>
            </a:r>
          </a:p>
          <a:p>
            <a:pPr>
              <a:buNone/>
            </a:pPr>
            <a:endParaRPr lang="cs-CZ" sz="2400" b="1" dirty="0" smtClean="0"/>
          </a:p>
          <a:p>
            <a:pPr lvl="1"/>
            <a:r>
              <a:rPr lang="cs-CZ" sz="3600" dirty="0" smtClean="0"/>
              <a:t> Abstrakt</a:t>
            </a:r>
          </a:p>
          <a:p>
            <a:pPr lvl="1"/>
            <a:r>
              <a:rPr lang="cs-CZ" sz="3600" dirty="0" smtClean="0"/>
              <a:t> Klíčová slova</a:t>
            </a:r>
          </a:p>
          <a:p>
            <a:pPr lvl="1"/>
            <a:r>
              <a:rPr lang="cs-CZ" sz="3600" dirty="0" smtClean="0"/>
              <a:t> Jádro článku: </a:t>
            </a:r>
            <a:r>
              <a:rPr lang="cs-CZ" sz="3600" b="1" dirty="0" smtClean="0"/>
              <a:t>Úvod (cíl studie), Teoretická východiska, Metodologie, Výsledky výzkumu, Diskuse, Závěr</a:t>
            </a:r>
          </a:p>
          <a:p>
            <a:pPr lvl="1"/>
            <a:r>
              <a:rPr lang="cs-CZ" sz="3600" dirty="0" smtClean="0"/>
              <a:t> Použitá literatura</a:t>
            </a:r>
          </a:p>
          <a:p>
            <a:pPr lvl="1"/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Použité zdroje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Černá, M., Černý, M. (2011): Metody efektivního čtení. Dostupné z </a:t>
            </a:r>
            <a:r>
              <a:rPr lang="cs-CZ" sz="2000" dirty="0" smtClean="0">
                <a:solidFill>
                  <a:schemeClr val="tx1"/>
                </a:solidFill>
                <a:hlinkClick r:id="rId2"/>
              </a:rPr>
              <a:t>https://clanky.rvp.cz/clanek/c/G/14531/metody-efektivniho-cteni.html/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/>
              <a:t>Whitcroft</a:t>
            </a:r>
            <a:r>
              <a:rPr lang="cs-CZ" sz="2000" dirty="0" smtClean="0"/>
              <a:t>, L. (2011) -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ctenarska</a:t>
            </a:r>
            <a:r>
              <a:rPr lang="cs-CZ" sz="2000" dirty="0" smtClean="0">
                <a:hlinkClick r:id="rId3"/>
              </a:rPr>
              <a:t>-gramotnost.</a:t>
            </a:r>
            <a:r>
              <a:rPr lang="cs-CZ" sz="2000" dirty="0" err="1" smtClean="0">
                <a:hlinkClick r:id="rId3"/>
              </a:rPr>
              <a:t>cz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ctenarska</a:t>
            </a:r>
            <a:r>
              <a:rPr lang="cs-CZ" sz="2000" dirty="0" smtClean="0">
                <a:hlinkClick r:id="rId3"/>
              </a:rPr>
              <a:t>-gramotnost/cg-strategie</a:t>
            </a:r>
            <a:endParaRPr lang="cs-CZ" sz="2000" dirty="0" smtClean="0"/>
          </a:p>
          <a:p>
            <a:r>
              <a:rPr lang="cs-CZ" sz="2000" dirty="0" err="1" smtClean="0"/>
              <a:t>Pearson</a:t>
            </a:r>
            <a:r>
              <a:rPr lang="cs-CZ" sz="2000" dirty="0" smtClean="0"/>
              <a:t>, P. </a:t>
            </a:r>
            <a:r>
              <a:rPr lang="cs-CZ" sz="2000" dirty="0" err="1" smtClean="0"/>
              <a:t>et</a:t>
            </a:r>
            <a:r>
              <a:rPr lang="cs-CZ" sz="2000" dirty="0" smtClean="0"/>
              <a:t> </a:t>
            </a:r>
            <a:r>
              <a:rPr lang="cs-CZ" sz="2000" dirty="0" err="1" smtClean="0"/>
              <a:t>al</a:t>
            </a:r>
            <a:r>
              <a:rPr lang="cs-CZ" sz="2000" dirty="0" smtClean="0"/>
              <a:t>. (2000) </a:t>
            </a:r>
            <a:r>
              <a:rPr lang="cs-CZ" sz="2000" dirty="0" err="1" smtClean="0"/>
              <a:t>Hadbook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reading</a:t>
            </a:r>
            <a:r>
              <a:rPr lang="cs-CZ" sz="2000" dirty="0" smtClean="0"/>
              <a:t> </a:t>
            </a:r>
            <a:r>
              <a:rPr lang="cs-CZ" sz="2000" dirty="0" err="1" smtClean="0"/>
              <a:t>research</a:t>
            </a:r>
            <a:r>
              <a:rPr lang="cs-CZ" sz="2000" dirty="0" smtClean="0"/>
              <a:t>.</a:t>
            </a:r>
          </a:p>
          <a:p>
            <a:r>
              <a:rPr lang="cs-CZ" sz="2000" dirty="0" err="1" smtClean="0"/>
              <a:t>Steele</a:t>
            </a:r>
            <a:r>
              <a:rPr lang="cs-CZ" sz="2000" dirty="0" smtClean="0"/>
              <a:t>, J. L. (1997): </a:t>
            </a:r>
            <a:r>
              <a:rPr lang="cs-CZ" sz="2000" dirty="0" err="1" smtClean="0"/>
              <a:t>Reading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writing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critical</a:t>
            </a:r>
            <a:r>
              <a:rPr lang="cs-CZ" sz="2000" dirty="0" smtClean="0"/>
              <a:t> </a:t>
            </a:r>
            <a:r>
              <a:rPr lang="cs-CZ" sz="2000" dirty="0" err="1" smtClean="0"/>
              <a:t>thinking</a:t>
            </a:r>
            <a:r>
              <a:rPr lang="cs-CZ" sz="2000" dirty="0" smtClean="0"/>
              <a:t> (Čtením a psaním ke kritickému myšlení).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Co je to čtení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Čtení - jedno slovo - mnoho různých významů</a:t>
            </a:r>
          </a:p>
          <a:p>
            <a:r>
              <a:rPr lang="cs-CZ" sz="3200" b="1" dirty="0" smtClean="0"/>
              <a:t>Historie: 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  <a:p>
            <a:pPr marL="0" lvl="1" indent="0">
              <a:spcBef>
                <a:spcPts val="750"/>
              </a:spcBef>
              <a:buNone/>
            </a:pPr>
            <a:r>
              <a:rPr lang="cs-CZ" sz="3200" b="1" dirty="0"/>
              <a:t>Čtení = osvojení systému znaků.</a:t>
            </a:r>
          </a:p>
          <a:p>
            <a:pPr marL="0" indent="0">
              <a:buNone/>
            </a:pPr>
            <a:endParaRPr lang="cs-CZ" dirty="0" smtClean="0">
              <a:latin typeface="Garamond" panose="02020404030301010803" pitchFamily="18" charset="0"/>
            </a:endParaRPr>
          </a:p>
        </p:txBody>
      </p:sp>
      <p:pic>
        <p:nvPicPr>
          <p:cNvPr id="2050" name="Picture 2" descr="Výsledek obrázku pro 18th century school 1st grade reader"/>
          <p:cNvPicPr>
            <a:picLocks noChangeAspect="1" noChangeArrowheads="1"/>
          </p:cNvPicPr>
          <p:nvPr/>
        </p:nvPicPr>
        <p:blipFill>
          <a:blip r:embed="rId2" cstate="print"/>
          <a:srcRect l="21928" r="41526"/>
          <a:stretch>
            <a:fillRect/>
          </a:stretch>
        </p:blipFill>
        <p:spPr bwMode="auto">
          <a:xfrm>
            <a:off x="4788024" y="2204864"/>
            <a:ext cx="2232248" cy="3340827"/>
          </a:xfrm>
          <a:prstGeom prst="rect">
            <a:avLst/>
          </a:prstGeom>
          <a:noFill/>
        </p:spPr>
      </p:pic>
      <p:pic>
        <p:nvPicPr>
          <p:cNvPr id="5" name="Obrázek 4"/>
          <p:cNvPicPr/>
          <p:nvPr/>
        </p:nvPicPr>
        <p:blipFill>
          <a:blip r:embed="rId3" cstate="print"/>
          <a:srcRect l="28577" t="26226" r="56386" b="36730"/>
          <a:stretch>
            <a:fillRect/>
          </a:stretch>
        </p:blipFill>
        <p:spPr bwMode="auto">
          <a:xfrm>
            <a:off x="3347864" y="2780928"/>
            <a:ext cx="15121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 l="8719" t="19540" r="62144" b="6025"/>
          <a:stretch>
            <a:fillRect/>
          </a:stretch>
        </p:blipFill>
        <p:spPr bwMode="auto">
          <a:xfrm>
            <a:off x="7020272" y="2420888"/>
            <a:ext cx="1944216" cy="274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upload.wikimedia.org/wikipedia/commons/9/91/Sumerian_26th_c_Ad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2"/>
            <a:ext cx="1512168" cy="1567357"/>
          </a:xfrm>
          <a:prstGeom prst="rect">
            <a:avLst/>
          </a:prstGeom>
          <a:noFill/>
        </p:spPr>
      </p:pic>
      <p:pic>
        <p:nvPicPr>
          <p:cNvPr id="2054" name="Picture 6" descr="Výsledek obrázku pro hieroglyf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564904"/>
            <a:ext cx="2293978" cy="1433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Čtenářská gramotnost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5303838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Čtení dnes </a:t>
            </a:r>
            <a:r>
              <a:rPr lang="cs-CZ" sz="2800" dirty="0" smtClean="0"/>
              <a:t>→ čtenářská gramotnost (souvisí s „informační společností“ neboli „společností znalostí“)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/>
              <a:t>  = orientovat se v různých typech textů, porozumět jejich obsahu, umět je kriticky hodnotit a dále s nimi pracovat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Čtenářská gramotnost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Ukazuje se, že </a:t>
            </a:r>
            <a:r>
              <a:rPr lang="cs-CZ" sz="3200" b="1" dirty="0" smtClean="0"/>
              <a:t>porozumění čtenému textu není něco, co žáci nebo studenti sami od sebe pochytí v průběhu času</a:t>
            </a:r>
            <a:r>
              <a:rPr lang="cs-CZ" sz="3200" dirty="0" smtClean="0"/>
              <a:t>.                                </a:t>
            </a:r>
          </a:p>
          <a:p>
            <a:pPr>
              <a:buNone/>
            </a:pPr>
            <a:r>
              <a:rPr lang="cs-CZ" sz="3200" dirty="0" smtClean="0"/>
              <a:t>(viz výsledky 15letých žáků ve čtenářské gramotnosti v mezinárodním srovnávacím šetření PISA (</a:t>
            </a:r>
            <a:r>
              <a:rPr lang="cs-CZ" sz="3200" dirty="0" err="1" smtClean="0"/>
              <a:t>Programme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International Student </a:t>
            </a:r>
            <a:r>
              <a:rPr lang="cs-CZ" sz="3200" dirty="0" err="1" smtClean="0"/>
              <a:t>Assessment</a:t>
            </a:r>
            <a:r>
              <a:rPr lang="cs-CZ" sz="3200" dirty="0" smtClean="0"/>
              <a:t>) organizovaném OECD)</a:t>
            </a:r>
          </a:p>
          <a:p>
            <a:r>
              <a:rPr lang="cs-CZ" sz="3200" dirty="0" smtClean="0"/>
              <a:t>Příklad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Čtení jako aktivní proces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844" y="1828801"/>
            <a:ext cx="8042611" cy="43513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…od pasivního čtení k aktivnímu zpracovávání informací</a:t>
            </a:r>
          </a:p>
          <a:p>
            <a:r>
              <a:rPr lang="cs-CZ" sz="3000" dirty="0" smtClean="0"/>
              <a:t>…informace a fakta jako „hmota“ opracovávaná naším přemýšlením, čtení „mezi řádky“</a:t>
            </a:r>
          </a:p>
          <a:p>
            <a:r>
              <a:rPr lang="cs-CZ" sz="3000" dirty="0" smtClean="0"/>
              <a:t>…naslouchání vnitřnímu hlasu, který nám říká, co dělat, abychom danému textu porozuměli</a:t>
            </a:r>
          </a:p>
          <a:p>
            <a:r>
              <a:rPr lang="cs-CZ" sz="3000" dirty="0" smtClean="0"/>
              <a:t>…</a:t>
            </a:r>
            <a:r>
              <a:rPr lang="cs-CZ" sz="3000" b="1" dirty="0" smtClean="0"/>
              <a:t>Dobrá zpráva: </a:t>
            </a:r>
            <a:r>
              <a:rPr lang="cs-CZ" sz="3000" dirty="0" smtClean="0"/>
              <a:t>ať už je úroveň našich čtenářských dovedností jakákoli, dají se trénovat!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cap="none" dirty="0" smtClean="0">
                <a:solidFill>
                  <a:srgbClr val="00B050"/>
                </a:solidFill>
                <a:latin typeface="Garamond" pitchFamily="18" charset="0"/>
              </a:rPr>
              <a:t>Otázka k diskusi: Jak čtete, když čtete?</a:t>
            </a:r>
            <a:endParaRPr lang="cs-CZ" sz="3600" b="1" cap="none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Úkol: </a:t>
            </a:r>
            <a:r>
              <a:rPr lang="cs-CZ" sz="3200" dirty="0" smtClean="0"/>
              <a:t>Zamyslete se, kdy jste naposledy pocítili čtenářské selhání. V čem vaše selhání spočívalo? Jaké mělo následky? Jak mu předcházet?</a:t>
            </a:r>
          </a:p>
          <a:p>
            <a:pPr marL="0" indent="0">
              <a:buNone/>
            </a:pPr>
            <a:r>
              <a:rPr lang="cs-CZ" sz="3200" dirty="0" smtClean="0"/>
              <a:t>Doporučte spolužákům, jak číst správně. Udejte příklad, co jste v poslední době četli? Jak čtete, když čtete? Co všechno při čtení děláte?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cap="none" dirty="0" smtClean="0">
                <a:latin typeface="Garamond" pitchFamily="18" charset="0"/>
              </a:rPr>
              <a:t>Časté obavy</a:t>
            </a:r>
            <a:endParaRPr lang="cs-CZ" sz="4400" b="1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cs-CZ" i="1" dirty="0" smtClean="0"/>
              <a:t>	„Nevím, jestli to zvládnu…“</a:t>
            </a:r>
          </a:p>
          <a:p>
            <a:pPr>
              <a:buNone/>
            </a:pPr>
            <a:r>
              <a:rPr lang="cs-CZ" sz="2800" i="1" dirty="0" smtClean="0"/>
              <a:t>	        „Na to nemám kapacitu!“</a:t>
            </a:r>
          </a:p>
          <a:p>
            <a:r>
              <a:rPr lang="cs-CZ" sz="2400" dirty="0" smtClean="0"/>
              <a:t>Co z toho všeho je vlastně důležité? Můžu si dovolit něco nečíst slovo od slova? Můžu si dovolit něco nečíst vůbec? </a:t>
            </a:r>
            <a:r>
              <a:rPr lang="cs-CZ" sz="2400" b="1" dirty="0" smtClean="0"/>
              <a:t>ANO.</a:t>
            </a:r>
          </a:p>
          <a:p>
            <a:r>
              <a:rPr lang="cs-CZ" sz="2400" dirty="0" smtClean="0"/>
              <a:t>Neustále se rozhodujeme, co pro nás je/není důležité…   totéž platí při čtení.</a:t>
            </a:r>
          </a:p>
          <a:p>
            <a:pPr lvl="8"/>
            <a:endParaRPr lang="cs-CZ" dirty="0"/>
          </a:p>
        </p:txBody>
      </p:sp>
      <p:pic>
        <p:nvPicPr>
          <p:cNvPr id="45058" name="Picture 2" descr="Výsledek obrázku pro frustrated student picture"/>
          <p:cNvPicPr>
            <a:picLocks noChangeAspect="1" noChangeArrowheads="1"/>
          </p:cNvPicPr>
          <p:nvPr/>
        </p:nvPicPr>
        <p:blipFill>
          <a:blip r:embed="rId2" cstate="print"/>
          <a:srcRect b="8201"/>
          <a:stretch>
            <a:fillRect/>
          </a:stretch>
        </p:blipFill>
        <p:spPr bwMode="auto">
          <a:xfrm>
            <a:off x="5004048" y="4580009"/>
            <a:ext cx="3456384" cy="227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TM02900771[[fn=Řez]]</Template>
  <TotalTime>1805</TotalTime>
  <Words>1647</Words>
  <Application>Microsoft Office PowerPoint</Application>
  <PresentationFormat>Předvádění na obrazovce (4:3)</PresentationFormat>
  <Paragraphs>188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HDOfficeLightV0</vt:lpstr>
      <vt:lpstr>1_HDOfficeLightV0</vt:lpstr>
      <vt:lpstr>Čtení odborných textů</vt:lpstr>
      <vt:lpstr>Co už víme:</vt:lpstr>
      <vt:lpstr>Členění odborného textu</vt:lpstr>
      <vt:lpstr>Co je to čtení</vt:lpstr>
      <vt:lpstr>Čtenářská gramotnost</vt:lpstr>
      <vt:lpstr>Čtenářská gramotnost</vt:lpstr>
      <vt:lpstr>Čtení jako aktivní proces</vt:lpstr>
      <vt:lpstr>Otázka k diskusi: Jak čtete, když čtete?</vt:lpstr>
      <vt:lpstr>Časté obavy</vt:lpstr>
      <vt:lpstr>Čím si můžeme čtení a orientaci v textu zjednodušit?</vt:lpstr>
      <vt:lpstr>Co dělá zdatné čtenáře zdatnými čtenáři?</vt:lpstr>
      <vt:lpstr>Obecné čtenářské strategie</vt:lpstr>
      <vt:lpstr>Snímek 13</vt:lpstr>
      <vt:lpstr>Co dělá zdatné čtenáře zdatnými čtenáři II?</vt:lpstr>
      <vt:lpstr>Snímek 15</vt:lpstr>
      <vt:lpstr>Kladení otázek</vt:lpstr>
      <vt:lpstr>Kladení otázek</vt:lpstr>
      <vt:lpstr>Jak vybrat z textu správnou informaci?</vt:lpstr>
      <vt:lpstr>Metody čtení textu 1: Metoda INSERT</vt:lpstr>
      <vt:lpstr>Metoda INSERT</vt:lpstr>
      <vt:lpstr>Metoda INSERT</vt:lpstr>
      <vt:lpstr>Metoda INSERT: cvičení</vt:lpstr>
      <vt:lpstr>Metody čtení textu 2: Podvojný deník</vt:lpstr>
      <vt:lpstr>Podvojný deník: cvičení</vt:lpstr>
      <vt:lpstr>Metody čtení textu 3: Metoda SQ3R</vt:lpstr>
      <vt:lpstr>Metoda SQ3R: cvičení</vt:lpstr>
      <vt:lpstr>Metody čtení textu 4: Metoda PQRST</vt:lpstr>
      <vt:lpstr>Metoda PQRST: cvičení</vt:lpstr>
      <vt:lpstr>Reflexe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Čtení odborných textů</dc:title>
  <dc:creator>Jana Sedláčková</dc:creator>
  <cp:lastModifiedBy>Lukáš</cp:lastModifiedBy>
  <cp:revision>180</cp:revision>
  <dcterms:created xsi:type="dcterms:W3CDTF">2018-10-15T07:22:33Z</dcterms:created>
  <dcterms:modified xsi:type="dcterms:W3CDTF">2018-10-18T08:00:23Z</dcterms:modified>
</cp:coreProperties>
</file>