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-2376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40F2E-3B0B-A943-B719-30CA36A9696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B39A2-7532-2847-A58B-98DCFA8D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7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B39A2-7532-2847-A58B-98DCFA8D4A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4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1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2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4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1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4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6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9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5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D9367-4B21-754E-8EA7-5137646271BA}" type="datetimeFigureOut">
              <a:rPr lang="en-US" smtClean="0"/>
              <a:t>28/10/18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95F15-204C-FD43-B597-D4DC3A0B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Q50nQUGiI3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7624"/>
            <a:ext cx="7772400" cy="889353"/>
          </a:xfrm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Judith Butler 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711" y="1442626"/>
            <a:ext cx="6400800" cy="751652"/>
          </a:xfrm>
        </p:spPr>
        <p:txBody>
          <a:bodyPr/>
          <a:lstStyle/>
          <a:p>
            <a:r>
              <a:rPr lang="en-US" dirty="0" smtClean="0"/>
              <a:t>1952, Cleveland, Ohio, USA</a:t>
            </a:r>
            <a:endParaRPr lang="en-US" dirty="0"/>
          </a:p>
        </p:txBody>
      </p:sp>
      <p:pic>
        <p:nvPicPr>
          <p:cNvPr id="5" name="Picture 4" descr="JudithButler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799" y="2417684"/>
            <a:ext cx="2522432" cy="379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50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Bibliografie</a:t>
            </a:r>
            <a:r>
              <a:rPr lang="en-US" sz="2000" b="1" dirty="0" smtClean="0"/>
              <a:t> – </a:t>
            </a:r>
            <a:r>
              <a:rPr lang="en-US" sz="2000" b="1" dirty="0" err="1" smtClean="0"/>
              <a:t>výběr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2892"/>
            <a:ext cx="8229600" cy="4383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Subjects of desire. Hegelian Reflections in the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France (1987)</a:t>
            </a:r>
          </a:p>
          <a:p>
            <a:pPr marL="0" indent="0">
              <a:buNone/>
            </a:pPr>
            <a:r>
              <a:rPr lang="en-US" sz="2000" dirty="0" smtClean="0"/>
              <a:t>Gender Trouble. Feminism and the Subversion of Identity (1990)</a:t>
            </a:r>
          </a:p>
          <a:p>
            <a:pPr marL="0" indent="0">
              <a:buNone/>
            </a:pPr>
            <a:r>
              <a:rPr lang="en-US" sz="2000" dirty="0" smtClean="0"/>
              <a:t>Bodies that Matter. On the Discursive Limits of “Sex” (1993)</a:t>
            </a:r>
          </a:p>
          <a:p>
            <a:pPr marL="0" indent="0">
              <a:buNone/>
            </a:pPr>
            <a:r>
              <a:rPr lang="en-US" sz="2000" dirty="0" smtClean="0"/>
              <a:t>Excitable Speech. A Politics of the </a:t>
            </a:r>
            <a:r>
              <a:rPr lang="en-US" sz="2000" dirty="0" err="1"/>
              <a:t>P</a:t>
            </a:r>
            <a:r>
              <a:rPr lang="en-US" sz="2000" dirty="0" err="1" smtClean="0"/>
              <a:t>erformative</a:t>
            </a:r>
            <a:r>
              <a:rPr lang="en-US" sz="2000" dirty="0" smtClean="0"/>
              <a:t> (1997)</a:t>
            </a:r>
          </a:p>
          <a:p>
            <a:pPr marL="0" indent="0">
              <a:buNone/>
            </a:pPr>
            <a:r>
              <a:rPr lang="en-US" sz="2000" dirty="0" smtClean="0"/>
              <a:t>Precarious Life. The Powers of Mourning and Violence (2004)</a:t>
            </a:r>
          </a:p>
          <a:p>
            <a:pPr marL="0" indent="0">
              <a:buNone/>
            </a:pPr>
            <a:r>
              <a:rPr lang="en-US" sz="2000" dirty="0" smtClean="0"/>
              <a:t>Undoing Gender (2004)</a:t>
            </a:r>
          </a:p>
          <a:p>
            <a:pPr marL="0" indent="0">
              <a:buNone/>
            </a:pPr>
            <a:r>
              <a:rPr lang="en-US" sz="2000" dirty="0" smtClean="0"/>
              <a:t>Frames of War. When is Life </a:t>
            </a:r>
            <a:r>
              <a:rPr lang="en-US" sz="2000" dirty="0" err="1" smtClean="0"/>
              <a:t>Grievable</a:t>
            </a:r>
            <a:r>
              <a:rPr lang="en-US" sz="2000" dirty="0" smtClean="0"/>
              <a:t>? (2009)</a:t>
            </a:r>
          </a:p>
          <a:p>
            <a:pPr marL="0" indent="0">
              <a:buNone/>
            </a:pPr>
            <a:r>
              <a:rPr lang="en-US" sz="2000" dirty="0" smtClean="0"/>
              <a:t>Dispossession. The </a:t>
            </a:r>
            <a:r>
              <a:rPr lang="en-US" sz="2000" dirty="0" err="1" smtClean="0"/>
              <a:t>Performative</a:t>
            </a:r>
            <a:r>
              <a:rPr lang="en-US" sz="2000" dirty="0" smtClean="0"/>
              <a:t> in the Political (2013 – with A. </a:t>
            </a:r>
            <a:r>
              <a:rPr lang="en-US" sz="2000" dirty="0" err="1" smtClean="0"/>
              <a:t>Athanasiou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Senses of the Subject (2015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https://www.youtube.com/watch?v=</a:t>
            </a:r>
            <a:r>
              <a:rPr lang="en-US" sz="2000" dirty="0" smtClean="0">
                <a:hlinkClick r:id="rId2"/>
              </a:rPr>
              <a:t>Q50nQUGiI3s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https://</a:t>
            </a:r>
            <a:r>
              <a:rPr lang="en-US" sz="2000" dirty="0" err="1"/>
              <a:t>www.youtube.com</a:t>
            </a:r>
            <a:r>
              <a:rPr lang="en-US" sz="2000" dirty="0"/>
              <a:t>/</a:t>
            </a:r>
            <a:r>
              <a:rPr lang="en-US" sz="2000" dirty="0" err="1"/>
              <a:t>watch?v</a:t>
            </a:r>
            <a:r>
              <a:rPr lang="en-US" sz="2000"/>
              <a:t>=Bo7o2LYATDc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783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46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Gender Trouble</a:t>
            </a:r>
            <a:r>
              <a:rPr lang="en-US" sz="2000" dirty="0" smtClean="0"/>
              <a:t> (1990)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986"/>
            <a:ext cx="8229600" cy="52349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3 </a:t>
            </a:r>
            <a:r>
              <a:rPr lang="en-US" sz="2000" dirty="0" err="1" smtClean="0"/>
              <a:t>vlny</a:t>
            </a:r>
            <a:r>
              <a:rPr lang="en-US" sz="2000" dirty="0" smtClean="0"/>
              <a:t> </a:t>
            </a:r>
            <a:r>
              <a:rPr lang="en-US" sz="2000" dirty="0" err="1" smtClean="0"/>
              <a:t>feminismu</a:t>
            </a:r>
            <a:r>
              <a:rPr lang="en-US" sz="2000" dirty="0" smtClean="0"/>
              <a:t>: 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1. </a:t>
            </a:r>
            <a:r>
              <a:rPr lang="en-US" sz="2000" dirty="0" err="1"/>
              <a:t>L</a:t>
            </a:r>
            <a:r>
              <a:rPr lang="en-US" sz="2000" dirty="0" err="1" smtClean="0"/>
              <a:t>iberální</a:t>
            </a:r>
            <a:r>
              <a:rPr lang="en-US" sz="2000" dirty="0" smtClean="0"/>
              <a:t> </a:t>
            </a:r>
            <a:r>
              <a:rPr lang="en-US" sz="2000" dirty="0" err="1" smtClean="0"/>
              <a:t>feminismus</a:t>
            </a:r>
            <a:r>
              <a:rPr lang="en-US" sz="2000" dirty="0" smtClean="0"/>
              <a:t> - </a:t>
            </a:r>
            <a:r>
              <a:rPr lang="en-US" sz="2000" dirty="0" err="1" smtClean="0"/>
              <a:t>boj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stejné</a:t>
            </a:r>
            <a:r>
              <a:rPr lang="en-US" sz="2000" dirty="0" smtClean="0"/>
              <a:t> </a:t>
            </a:r>
            <a:r>
              <a:rPr lang="en-US" sz="2000" dirty="0" err="1" smtClean="0"/>
              <a:t>volební</a:t>
            </a:r>
            <a:r>
              <a:rPr lang="en-US" sz="2000" dirty="0" smtClean="0"/>
              <a:t> a </a:t>
            </a:r>
            <a:r>
              <a:rPr lang="en-US" sz="2000" dirty="0" err="1" smtClean="0"/>
              <a:t>kariérní</a:t>
            </a:r>
            <a:r>
              <a:rPr lang="en-US" sz="2000" dirty="0" smtClean="0"/>
              <a:t> </a:t>
            </a:r>
            <a:r>
              <a:rPr lang="en-US" sz="2000" dirty="0" err="1" smtClean="0"/>
              <a:t>právo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2. </a:t>
            </a:r>
            <a:r>
              <a:rPr lang="en-US" sz="2000" dirty="0" err="1" smtClean="0"/>
              <a:t>Socialistický</a:t>
            </a:r>
            <a:r>
              <a:rPr lang="en-US" sz="2000" dirty="0" smtClean="0"/>
              <a:t> </a:t>
            </a:r>
            <a:r>
              <a:rPr lang="en-US" sz="2000" dirty="0" err="1" smtClean="0"/>
              <a:t>feminismus</a:t>
            </a:r>
            <a:r>
              <a:rPr lang="en-US" sz="2000" dirty="0" smtClean="0"/>
              <a:t> – </a:t>
            </a:r>
            <a:r>
              <a:rPr lang="en-US" sz="2000" dirty="0" err="1" smtClean="0"/>
              <a:t>kritika</a:t>
            </a:r>
            <a:r>
              <a:rPr lang="en-US" sz="2000" dirty="0" smtClean="0"/>
              <a:t> </a:t>
            </a:r>
            <a:r>
              <a:rPr lang="en-US" sz="2000" dirty="0" err="1" smtClean="0"/>
              <a:t>kapitalistické</a:t>
            </a:r>
            <a:r>
              <a:rPr lang="en-US" sz="2000" dirty="0" smtClean="0"/>
              <a:t> </a:t>
            </a:r>
            <a:r>
              <a:rPr lang="en-US" sz="2000" dirty="0" err="1" smtClean="0"/>
              <a:t>nerovnosti</a:t>
            </a:r>
            <a:r>
              <a:rPr lang="en-US" sz="2000" dirty="0" smtClean="0"/>
              <a:t>, </a:t>
            </a:r>
            <a:r>
              <a:rPr lang="en-US" sz="2000" dirty="0" err="1" smtClean="0"/>
              <a:t>boj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stejná</a:t>
            </a:r>
            <a:r>
              <a:rPr lang="en-US" sz="2000" dirty="0" smtClean="0"/>
              <a:t> </a:t>
            </a:r>
            <a:r>
              <a:rPr lang="en-US" sz="2000" dirty="0" err="1" smtClean="0"/>
              <a:t>práva</a:t>
            </a:r>
            <a:r>
              <a:rPr lang="en-US" sz="2000" dirty="0" smtClean="0"/>
              <a:t> a </a:t>
            </a:r>
            <a:r>
              <a:rPr lang="en-US" sz="2000" dirty="0" err="1" smtClean="0"/>
              <a:t>povinnosti</a:t>
            </a:r>
            <a:r>
              <a:rPr lang="en-US" sz="2000" dirty="0" smtClean="0"/>
              <a:t> v </a:t>
            </a:r>
            <a:r>
              <a:rPr lang="en-US" sz="2000" dirty="0" err="1" smtClean="0"/>
              <a:t>kariéře</a:t>
            </a:r>
            <a:r>
              <a:rPr lang="en-US" sz="2000" dirty="0" smtClean="0"/>
              <a:t> a </a:t>
            </a:r>
            <a:r>
              <a:rPr lang="en-US" sz="2000" dirty="0" err="1" smtClean="0"/>
              <a:t>rodičovství</a:t>
            </a:r>
            <a:r>
              <a:rPr lang="en-US" sz="2000" dirty="0" smtClean="0"/>
              <a:t> - </a:t>
            </a:r>
            <a:r>
              <a:rPr lang="en-US" sz="2000" dirty="0" err="1" smtClean="0"/>
              <a:t>podržení</a:t>
            </a:r>
            <a:r>
              <a:rPr lang="en-US" sz="2000" dirty="0" smtClean="0"/>
              <a:t> </a:t>
            </a:r>
            <a:r>
              <a:rPr lang="en-US" sz="2000" dirty="0" err="1" smtClean="0"/>
              <a:t>rodinné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heterosexuální</a:t>
            </a:r>
            <a:r>
              <a:rPr lang="en-US" sz="2000" dirty="0" smtClean="0"/>
              <a:t> </a:t>
            </a:r>
            <a:r>
              <a:rPr lang="en-US" sz="2000" dirty="0" err="1" smtClean="0"/>
              <a:t>matrice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dirty="0" err="1" smtClean="0"/>
              <a:t>Postfeminismus</a:t>
            </a:r>
            <a:r>
              <a:rPr lang="en-US" sz="2000" dirty="0" smtClean="0"/>
              <a:t> = Queer theory</a:t>
            </a:r>
          </a:p>
          <a:p>
            <a:pPr marL="0" indent="0">
              <a:buNone/>
            </a:pPr>
            <a:r>
              <a:rPr lang="en-US" sz="2000" dirty="0" smtClean="0"/>
              <a:t>– </a:t>
            </a:r>
            <a:r>
              <a:rPr lang="en-US" sz="2000" dirty="0" err="1" smtClean="0"/>
              <a:t>kritika</a:t>
            </a:r>
            <a:r>
              <a:rPr lang="en-US" sz="2000" dirty="0" smtClean="0"/>
              <a:t> </a:t>
            </a:r>
            <a:r>
              <a:rPr lang="en-US" sz="2000" dirty="0" err="1" smtClean="0"/>
              <a:t>feministické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konstrukce</a:t>
            </a:r>
            <a:r>
              <a:rPr lang="en-US" sz="2000" dirty="0" smtClean="0"/>
              <a:t> </a:t>
            </a:r>
            <a:r>
              <a:rPr lang="en-US" sz="2000" dirty="0" err="1" smtClean="0"/>
              <a:t>pojmu</a:t>
            </a:r>
            <a:r>
              <a:rPr lang="en-US" sz="2000" dirty="0" smtClean="0"/>
              <a:t> </a:t>
            </a:r>
            <a:r>
              <a:rPr lang="en-US" sz="2000" dirty="0" err="1" smtClean="0"/>
              <a:t>ženy</a:t>
            </a:r>
            <a:r>
              <a:rPr lang="en-US" sz="2000" dirty="0" smtClean="0"/>
              <a:t> </a:t>
            </a:r>
            <a:r>
              <a:rPr lang="en-US" sz="2000" dirty="0" err="1" smtClean="0"/>
              <a:t>jakožto</a:t>
            </a:r>
            <a:r>
              <a:rPr lang="en-US" sz="2000" dirty="0" smtClean="0"/>
              <a:t> </a:t>
            </a:r>
            <a:r>
              <a:rPr lang="en-US" sz="2000" dirty="0" err="1" smtClean="0"/>
              <a:t>nástroje</a:t>
            </a:r>
            <a:r>
              <a:rPr lang="en-US" sz="2000" dirty="0" smtClean="0"/>
              <a:t> k </a:t>
            </a:r>
            <a:r>
              <a:rPr lang="en-US" sz="2000" dirty="0" err="1" smtClean="0"/>
              <a:t>prosazení</a:t>
            </a:r>
            <a:r>
              <a:rPr lang="en-US" sz="2000" dirty="0" smtClean="0"/>
              <a:t> </a:t>
            </a:r>
            <a:r>
              <a:rPr lang="en-US" sz="2000" dirty="0" err="1" smtClean="0"/>
              <a:t>určitých</a:t>
            </a:r>
            <a:r>
              <a:rPr lang="en-US" sz="2000" dirty="0" smtClean="0"/>
              <a:t> </a:t>
            </a:r>
            <a:r>
              <a:rPr lang="en-US" sz="2000" dirty="0" err="1" smtClean="0"/>
              <a:t>požadavek</a:t>
            </a:r>
            <a:r>
              <a:rPr lang="en-US" sz="2000" dirty="0" smtClean="0"/>
              <a:t> a </a:t>
            </a:r>
            <a:r>
              <a:rPr lang="en-US" sz="2000" dirty="0" err="1" smtClean="0"/>
              <a:t>dosažení</a:t>
            </a:r>
            <a:r>
              <a:rPr lang="en-US" sz="2000" dirty="0" smtClean="0"/>
              <a:t> </a:t>
            </a:r>
            <a:r>
              <a:rPr lang="en-US" sz="2000" dirty="0" err="1" smtClean="0"/>
              <a:t>emancipačních</a:t>
            </a:r>
            <a:r>
              <a:rPr lang="en-US" sz="2000" dirty="0" smtClean="0"/>
              <a:t> </a:t>
            </a:r>
            <a:r>
              <a:rPr lang="en-US" sz="2000" dirty="0" err="1" smtClean="0"/>
              <a:t>cílů</a:t>
            </a:r>
            <a:r>
              <a:rPr lang="en-US" sz="2000" dirty="0" smtClean="0"/>
              <a:t> (</a:t>
            </a:r>
            <a:r>
              <a:rPr lang="en-US" sz="2000" dirty="0" err="1" smtClean="0"/>
              <a:t>rovnoprávnosti</a:t>
            </a:r>
            <a:r>
              <a:rPr lang="en-US" sz="2000" dirty="0" smtClean="0"/>
              <a:t> </a:t>
            </a:r>
            <a:r>
              <a:rPr lang="en-US" sz="2000" dirty="0" err="1" smtClean="0"/>
              <a:t>žen</a:t>
            </a:r>
            <a:r>
              <a:rPr lang="en-US" sz="2000" dirty="0" smtClean="0"/>
              <a:t> a </a:t>
            </a:r>
            <a:r>
              <a:rPr lang="en-US" sz="2000" dirty="0" err="1" smtClean="0"/>
              <a:t>mužů</a:t>
            </a:r>
            <a:r>
              <a:rPr lang="en-US" sz="2000" dirty="0" smtClean="0"/>
              <a:t> z </a:t>
            </a:r>
            <a:r>
              <a:rPr lang="en-US" sz="2000" dirty="0" err="1" smtClean="0"/>
              <a:t>hlediska</a:t>
            </a:r>
            <a:r>
              <a:rPr lang="en-US" sz="2000" dirty="0" smtClean="0"/>
              <a:t> </a:t>
            </a:r>
            <a:r>
              <a:rPr lang="en-US" sz="2000" dirty="0" err="1" smtClean="0"/>
              <a:t>rodiny</a:t>
            </a:r>
            <a:r>
              <a:rPr lang="en-US" sz="2000" dirty="0"/>
              <a:t> </a:t>
            </a:r>
            <a:r>
              <a:rPr lang="en-US" sz="2000" dirty="0" smtClean="0"/>
              <a:t>a </a:t>
            </a:r>
            <a:r>
              <a:rPr lang="en-US" sz="2000" dirty="0" err="1" smtClean="0"/>
              <a:t>práce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Feminismus</a:t>
            </a:r>
            <a:r>
              <a:rPr lang="en-US" sz="2000" dirty="0" smtClean="0"/>
              <a:t> </a:t>
            </a:r>
            <a:r>
              <a:rPr lang="en-US" sz="2000" dirty="0" err="1" smtClean="0"/>
              <a:t>některé</a:t>
            </a:r>
            <a:r>
              <a:rPr lang="en-US" sz="2000" dirty="0" smtClean="0"/>
              <a:t> </a:t>
            </a:r>
            <a:r>
              <a:rPr lang="en-US" sz="2000" dirty="0" err="1" smtClean="0"/>
              <a:t>ženy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své</a:t>
            </a:r>
            <a:r>
              <a:rPr lang="en-US" sz="2000" dirty="0" smtClean="0"/>
              <a:t> </a:t>
            </a:r>
            <a:r>
              <a:rPr lang="en-US" sz="2000" dirty="0" err="1" smtClean="0"/>
              <a:t>definice</a:t>
            </a:r>
            <a:r>
              <a:rPr lang="en-US" sz="2000" dirty="0" smtClean="0"/>
              <a:t> </a:t>
            </a:r>
            <a:r>
              <a:rPr lang="en-US" sz="2000" dirty="0" err="1" smtClean="0"/>
              <a:t>ženy</a:t>
            </a:r>
            <a:r>
              <a:rPr lang="en-US" sz="2000" dirty="0" smtClean="0"/>
              <a:t> </a:t>
            </a:r>
            <a:r>
              <a:rPr lang="en-US" sz="2000" dirty="0" err="1" smtClean="0"/>
              <a:t>vylučuje</a:t>
            </a:r>
            <a:r>
              <a:rPr lang="en-US" sz="2000" dirty="0" smtClean="0"/>
              <a:t> (</a:t>
            </a:r>
            <a:r>
              <a:rPr lang="en-US" sz="2000" dirty="0" err="1" smtClean="0"/>
              <a:t>lesby</a:t>
            </a:r>
            <a:r>
              <a:rPr lang="en-US" sz="2000" dirty="0" smtClean="0"/>
              <a:t>, </a:t>
            </a:r>
            <a:r>
              <a:rPr lang="en-US" sz="2000" dirty="0" err="1" smtClean="0"/>
              <a:t>ženy</a:t>
            </a:r>
            <a:r>
              <a:rPr lang="en-US" sz="2000" dirty="0" smtClean="0"/>
              <a:t> </a:t>
            </a:r>
            <a:r>
              <a:rPr lang="en-US" sz="2000" dirty="0" err="1" smtClean="0"/>
              <a:t>bezdětné</a:t>
            </a:r>
            <a:r>
              <a:rPr lang="en-US" sz="2000" dirty="0" smtClean="0"/>
              <a:t>, </a:t>
            </a:r>
            <a:r>
              <a:rPr lang="en-US" sz="2000" dirty="0" err="1" smtClean="0"/>
              <a:t>jeptišky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ženy</a:t>
            </a:r>
            <a:r>
              <a:rPr lang="en-US" sz="2000" dirty="0" smtClean="0"/>
              <a:t> </a:t>
            </a:r>
            <a:r>
              <a:rPr lang="en-US" sz="2000" dirty="0" err="1" smtClean="0"/>
              <a:t>vyznávající</a:t>
            </a:r>
            <a:r>
              <a:rPr lang="en-US" sz="2000" dirty="0" smtClean="0"/>
              <a:t> </a:t>
            </a:r>
            <a:r>
              <a:rPr lang="en-US" sz="2000" dirty="0" err="1" smtClean="0"/>
              <a:t>jiné</a:t>
            </a:r>
            <a:r>
              <a:rPr lang="en-US" sz="2000" dirty="0" smtClean="0"/>
              <a:t> </a:t>
            </a:r>
            <a:r>
              <a:rPr lang="en-US" sz="2000" dirty="0" err="1" smtClean="0"/>
              <a:t>náboženství</a:t>
            </a:r>
            <a:r>
              <a:rPr lang="en-US" sz="2000" dirty="0" smtClean="0"/>
              <a:t> </a:t>
            </a:r>
            <a:r>
              <a:rPr lang="en-US" sz="2000" dirty="0" err="1" smtClean="0"/>
              <a:t>než</a:t>
            </a:r>
            <a:r>
              <a:rPr lang="en-US" sz="2000" dirty="0" smtClean="0"/>
              <a:t> </a:t>
            </a:r>
            <a:r>
              <a:rPr lang="en-US" sz="2000" dirty="0" err="1" smtClean="0"/>
              <a:t>křesťanství</a:t>
            </a:r>
            <a:r>
              <a:rPr lang="en-US" sz="2000" dirty="0" smtClean="0"/>
              <a:t>…), </a:t>
            </a:r>
            <a:r>
              <a:rPr lang="en-US" sz="2000" dirty="0" err="1" smtClean="0"/>
              <a:t>čímž</a:t>
            </a:r>
            <a:r>
              <a:rPr lang="en-US" sz="2000" dirty="0" smtClean="0"/>
              <a:t> </a:t>
            </a:r>
            <a:r>
              <a:rPr lang="en-US" sz="2000" dirty="0" err="1" smtClean="0"/>
              <a:t>podkopává</a:t>
            </a:r>
            <a:r>
              <a:rPr lang="en-US" sz="2000" dirty="0" smtClean="0"/>
              <a:t> </a:t>
            </a:r>
            <a:r>
              <a:rPr lang="en-US" sz="2000" dirty="0" err="1" smtClean="0"/>
              <a:t>feminismus</a:t>
            </a:r>
            <a:r>
              <a:rPr lang="en-US" sz="2000" dirty="0" smtClean="0"/>
              <a:t> </a:t>
            </a:r>
            <a:r>
              <a:rPr lang="en-US" sz="2000" dirty="0" err="1" smtClean="0"/>
              <a:t>jakožto</a:t>
            </a:r>
            <a:r>
              <a:rPr lang="en-US" sz="2000" dirty="0" smtClean="0"/>
              <a:t> </a:t>
            </a:r>
            <a:r>
              <a:rPr lang="en-US" sz="2000" dirty="0" err="1" smtClean="0"/>
              <a:t>hnutí</a:t>
            </a:r>
            <a:r>
              <a:rPr lang="en-US" sz="2000" dirty="0" smtClean="0"/>
              <a:t> </a:t>
            </a:r>
            <a:r>
              <a:rPr lang="en-US" sz="2000" dirty="0" err="1" smtClean="0"/>
              <a:t>všech</a:t>
            </a:r>
            <a:r>
              <a:rPr lang="en-US" sz="2000" dirty="0" smtClean="0"/>
              <a:t> </a:t>
            </a:r>
            <a:r>
              <a:rPr lang="en-US" sz="2000" dirty="0" err="1" smtClean="0"/>
              <a:t>žen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Postfeminismus</a:t>
            </a:r>
            <a:r>
              <a:rPr lang="en-US" sz="2000" dirty="0" smtClean="0"/>
              <a:t> je </a:t>
            </a:r>
            <a:r>
              <a:rPr lang="en-US" sz="2000" dirty="0" err="1" smtClean="0"/>
              <a:t>nekončícím</a:t>
            </a:r>
            <a:r>
              <a:rPr lang="en-US" sz="2000" dirty="0" smtClean="0"/>
              <a:t> </a:t>
            </a:r>
            <a:r>
              <a:rPr lang="en-US" sz="2000" dirty="0" err="1" smtClean="0"/>
              <a:t>revizionismem</a:t>
            </a:r>
            <a:r>
              <a:rPr lang="en-US" sz="2000" dirty="0" smtClean="0"/>
              <a:t> - </a:t>
            </a:r>
            <a:r>
              <a:rPr lang="en-US" sz="2000" dirty="0" err="1" smtClean="0"/>
              <a:t>zpochybňuje</a:t>
            </a:r>
            <a:r>
              <a:rPr lang="en-US" sz="2000" dirty="0" smtClean="0"/>
              <a:t> </a:t>
            </a:r>
            <a:r>
              <a:rPr lang="en-US" sz="2000" dirty="0" err="1" smtClean="0"/>
              <a:t>metafyzické</a:t>
            </a:r>
            <a:r>
              <a:rPr lang="en-US" sz="2000" dirty="0" smtClean="0"/>
              <a:t> </a:t>
            </a:r>
            <a:r>
              <a:rPr lang="en-US" sz="2000" dirty="0" err="1" smtClean="0"/>
              <a:t>předpoklady</a:t>
            </a:r>
            <a:r>
              <a:rPr lang="en-US" sz="2000" dirty="0" smtClean="0"/>
              <a:t> </a:t>
            </a:r>
            <a:r>
              <a:rPr lang="en-US" sz="2000" dirty="0" err="1" smtClean="0"/>
              <a:t>pojmů</a:t>
            </a:r>
            <a:r>
              <a:rPr lang="en-US" sz="2000" dirty="0" smtClean="0"/>
              <a:t> </a:t>
            </a:r>
            <a:r>
              <a:rPr lang="en-US" sz="2000" dirty="0" err="1" smtClean="0"/>
              <a:t>žena</a:t>
            </a:r>
            <a:r>
              <a:rPr lang="en-US" sz="2000" dirty="0" smtClean="0"/>
              <a:t>/</a:t>
            </a:r>
            <a:r>
              <a:rPr lang="en-US" sz="2000" dirty="0" err="1" smtClean="0"/>
              <a:t>muže</a:t>
            </a:r>
            <a:r>
              <a:rPr lang="en-US" sz="2000" dirty="0" smtClean="0"/>
              <a:t>, </a:t>
            </a:r>
            <a:r>
              <a:rPr lang="en-US" sz="2000" dirty="0" err="1" smtClean="0"/>
              <a:t>maskulinní</a:t>
            </a:r>
            <a:r>
              <a:rPr lang="en-US" sz="2000" dirty="0" smtClean="0"/>
              <a:t>/</a:t>
            </a:r>
            <a:r>
              <a:rPr lang="en-US" sz="2000" dirty="0" err="1" smtClean="0"/>
              <a:t>femininní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diskursivní</a:t>
            </a:r>
            <a:r>
              <a:rPr lang="en-US" sz="2000" dirty="0" smtClean="0"/>
              <a:t> </a:t>
            </a:r>
            <a:r>
              <a:rPr lang="en-US" sz="2000" dirty="0" err="1" smtClean="0"/>
              <a:t>předpoklady</a:t>
            </a:r>
            <a:r>
              <a:rPr lang="en-US" sz="2000" dirty="0" smtClean="0"/>
              <a:t> </a:t>
            </a:r>
            <a:r>
              <a:rPr lang="en-US" sz="2000" dirty="0" err="1" smtClean="0"/>
              <a:t>jejich</a:t>
            </a:r>
            <a:r>
              <a:rPr lang="en-US" sz="2000" dirty="0" smtClean="0"/>
              <a:t> </a:t>
            </a:r>
            <a:r>
              <a:rPr lang="en-US" sz="2000" dirty="0" err="1" smtClean="0"/>
              <a:t>normativního</a:t>
            </a:r>
            <a:r>
              <a:rPr lang="en-US" sz="2000" dirty="0" smtClean="0"/>
              <a:t> </a:t>
            </a:r>
            <a:r>
              <a:rPr lang="en-US" sz="2000" dirty="0" err="1" smtClean="0"/>
              <a:t>performování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07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35505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Gender Trouble</a:t>
            </a:r>
            <a:r>
              <a:rPr lang="en-US" sz="2000" dirty="0" smtClean="0"/>
              <a:t> (1990)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62720"/>
            <a:ext cx="8329319" cy="48949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i="1" dirty="0" err="1" smtClean="0"/>
              <a:t>Druhé</a:t>
            </a:r>
            <a:r>
              <a:rPr lang="en-US" sz="2000" i="1" dirty="0" smtClean="0"/>
              <a:t> </a:t>
            </a:r>
            <a:r>
              <a:rPr lang="en-US" sz="2000" i="1" dirty="0" err="1"/>
              <a:t>pohlaví</a:t>
            </a:r>
            <a:r>
              <a:rPr lang="en-US" sz="2000" i="1" dirty="0"/>
              <a:t> </a:t>
            </a:r>
            <a:r>
              <a:rPr lang="en-US" sz="2000" dirty="0" smtClean="0"/>
              <a:t>Simone de Beauvoir – </a:t>
            </a:r>
            <a:r>
              <a:rPr lang="en-US" sz="2000" dirty="0" err="1" smtClean="0"/>
              <a:t>ženou</a:t>
            </a:r>
            <a:r>
              <a:rPr lang="en-US" sz="2000" dirty="0" smtClean="0"/>
              <a:t> se </a:t>
            </a:r>
            <a:r>
              <a:rPr lang="en-US" sz="2000" dirty="0" err="1" smtClean="0"/>
              <a:t>nerodíme</a:t>
            </a:r>
            <a:r>
              <a:rPr lang="en-US" sz="2000" dirty="0" smtClean="0"/>
              <a:t>, </a:t>
            </a:r>
            <a:r>
              <a:rPr lang="en-US" sz="2000" dirty="0" err="1" smtClean="0"/>
              <a:t>ženou</a:t>
            </a:r>
            <a:r>
              <a:rPr lang="en-US" sz="2000" dirty="0" smtClean="0"/>
              <a:t> se </a:t>
            </a:r>
            <a:r>
              <a:rPr lang="en-US" sz="2000" dirty="0" err="1" smtClean="0"/>
              <a:t>stáváme</a:t>
            </a:r>
            <a:r>
              <a:rPr lang="en-US" sz="2000" dirty="0" smtClean="0"/>
              <a:t>… (</a:t>
            </a:r>
            <a:r>
              <a:rPr lang="en-US" sz="2000" dirty="0" err="1" smtClean="0"/>
              <a:t>splývání</a:t>
            </a:r>
            <a:r>
              <a:rPr lang="en-US" sz="2000" dirty="0" smtClean="0"/>
              <a:t> </a:t>
            </a:r>
            <a:r>
              <a:rPr lang="en-US" sz="2000" dirty="0" err="1" smtClean="0"/>
              <a:t>pohlaví</a:t>
            </a:r>
            <a:r>
              <a:rPr lang="en-US" sz="2000" dirty="0" smtClean="0"/>
              <a:t> a </a:t>
            </a:r>
            <a:r>
              <a:rPr lang="en-US" sz="2000" dirty="0" err="1" smtClean="0"/>
              <a:t>rodu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err="1" smtClean="0"/>
              <a:t>Reakce</a:t>
            </a:r>
            <a:r>
              <a:rPr lang="en-US" sz="2000" dirty="0" smtClean="0"/>
              <a:t> Butler - </a:t>
            </a:r>
            <a:r>
              <a:rPr lang="en-US" sz="2000" dirty="0" err="1" smtClean="0"/>
              <a:t>pohlaví</a:t>
            </a:r>
            <a:r>
              <a:rPr lang="en-US" sz="2000" dirty="0" smtClean="0"/>
              <a:t> </a:t>
            </a:r>
            <a:r>
              <a:rPr lang="en-US" sz="2000" dirty="0" err="1"/>
              <a:t>není</a:t>
            </a:r>
            <a:r>
              <a:rPr lang="en-US" sz="2000" dirty="0"/>
              <a:t> </a:t>
            </a:r>
            <a:r>
              <a:rPr lang="en-US" sz="2000" dirty="0" smtClean="0"/>
              <a:t>rod; rod je </a:t>
            </a:r>
            <a:r>
              <a:rPr lang="en-US" sz="2000" dirty="0" err="1" smtClean="0"/>
              <a:t>pouhá</a:t>
            </a:r>
            <a:r>
              <a:rPr lang="en-US" sz="2000" dirty="0" smtClean="0"/>
              <a:t> </a:t>
            </a:r>
            <a:r>
              <a:rPr lang="en-US" sz="2000" dirty="0" err="1" smtClean="0"/>
              <a:t>normativní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konstrukce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4</a:t>
            </a:r>
            <a:r>
              <a:rPr lang="en-US" sz="2000" dirty="0" smtClean="0"/>
              <a:t> </a:t>
            </a:r>
            <a:r>
              <a:rPr lang="en-US" sz="2000" dirty="0" err="1" smtClean="0"/>
              <a:t>teoretické</a:t>
            </a:r>
            <a:r>
              <a:rPr lang="en-US" sz="2000" dirty="0" smtClean="0"/>
              <a:t> </a:t>
            </a:r>
            <a:r>
              <a:rPr lang="en-US" sz="2000" dirty="0" err="1" smtClean="0"/>
              <a:t>inspirace</a:t>
            </a:r>
            <a:r>
              <a:rPr lang="en-US" sz="2000" dirty="0" smtClean="0"/>
              <a:t>: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1. Foucault: </a:t>
            </a:r>
            <a:r>
              <a:rPr lang="en-US" sz="2000" dirty="0" err="1" smtClean="0"/>
              <a:t>genealogie</a:t>
            </a:r>
            <a:r>
              <a:rPr lang="en-US" sz="2000" dirty="0" smtClean="0"/>
              <a:t> </a:t>
            </a:r>
            <a:r>
              <a:rPr lang="en-US" sz="2000" dirty="0" err="1" smtClean="0"/>
              <a:t>rodových</a:t>
            </a:r>
            <a:r>
              <a:rPr lang="en-US" sz="2000" dirty="0" smtClean="0"/>
              <a:t> </a:t>
            </a:r>
            <a:r>
              <a:rPr lang="en-US" sz="2000" dirty="0" err="1" smtClean="0"/>
              <a:t>diskursů</a:t>
            </a:r>
            <a:r>
              <a:rPr lang="en-US" sz="2000" dirty="0" smtClean="0"/>
              <a:t> – </a:t>
            </a:r>
            <a:r>
              <a:rPr lang="en-US" sz="2000" dirty="0" err="1" smtClean="0"/>
              <a:t>kritika</a:t>
            </a:r>
            <a:r>
              <a:rPr lang="en-US" sz="2000" dirty="0" smtClean="0"/>
              <a:t> </a:t>
            </a:r>
            <a:r>
              <a:rPr lang="en-US" sz="2000" dirty="0" err="1" smtClean="0"/>
              <a:t>morálky</a:t>
            </a:r>
            <a:r>
              <a:rPr lang="en-US" sz="2000" dirty="0" smtClean="0"/>
              <a:t> </a:t>
            </a:r>
            <a:r>
              <a:rPr lang="en-US" sz="2000" dirty="0" err="1" smtClean="0"/>
              <a:t>rodových</a:t>
            </a:r>
            <a:r>
              <a:rPr lang="en-US" sz="2000" dirty="0" smtClean="0"/>
              <a:t> </a:t>
            </a:r>
            <a:r>
              <a:rPr lang="en-US" sz="2000" dirty="0" err="1" smtClean="0"/>
              <a:t>norem</a:t>
            </a:r>
            <a:r>
              <a:rPr lang="en-US" sz="2000" dirty="0" smtClean="0"/>
              <a:t> </a:t>
            </a:r>
            <a:r>
              <a:rPr lang="en-US" sz="2000" dirty="0" err="1" smtClean="0"/>
              <a:t>jakožto</a:t>
            </a:r>
            <a:r>
              <a:rPr lang="en-US" sz="2000" dirty="0" smtClean="0"/>
              <a:t> </a:t>
            </a:r>
            <a:r>
              <a:rPr lang="en-US" sz="2000" dirty="0" err="1" smtClean="0"/>
              <a:t>prtikladných</a:t>
            </a:r>
            <a:r>
              <a:rPr lang="en-US" sz="2000" dirty="0" smtClean="0"/>
              <a:t> </a:t>
            </a:r>
            <a:r>
              <a:rPr lang="en-US" sz="2000" dirty="0" err="1" smtClean="0"/>
              <a:t>atributů</a:t>
            </a:r>
            <a:r>
              <a:rPr lang="en-US" sz="2000" dirty="0" smtClean="0"/>
              <a:t> </a:t>
            </a:r>
            <a:r>
              <a:rPr lang="en-US" sz="2000" dirty="0" err="1" smtClean="0"/>
              <a:t>žen</a:t>
            </a:r>
            <a:r>
              <a:rPr lang="en-US" sz="2000" dirty="0" smtClean="0"/>
              <a:t> a </a:t>
            </a:r>
            <a:r>
              <a:rPr lang="en-US" sz="2000" dirty="0" err="1" smtClean="0"/>
              <a:t>mužů</a:t>
            </a:r>
            <a:r>
              <a:rPr lang="en-US" sz="2000" dirty="0" smtClean="0"/>
              <a:t> </a:t>
            </a:r>
            <a:r>
              <a:rPr lang="en-US" sz="2000" dirty="0" err="1" smtClean="0"/>
              <a:t>přidělených</a:t>
            </a:r>
            <a:r>
              <a:rPr lang="en-US" sz="2000" dirty="0" smtClean="0"/>
              <a:t> a </a:t>
            </a:r>
            <a:r>
              <a:rPr lang="en-US" sz="2000" dirty="0" err="1" smtClean="0"/>
              <a:t>kontrolovaných</a:t>
            </a:r>
            <a:r>
              <a:rPr lang="en-US" sz="2000" dirty="0" smtClean="0"/>
              <a:t> </a:t>
            </a:r>
            <a:r>
              <a:rPr lang="en-US" sz="2000" dirty="0" err="1" smtClean="0"/>
              <a:t>biomocí</a:t>
            </a:r>
            <a:r>
              <a:rPr lang="en-US" sz="2000" dirty="0" smtClean="0"/>
              <a:t> (</a:t>
            </a:r>
            <a:r>
              <a:rPr lang="en-US" sz="2000" dirty="0" err="1" smtClean="0"/>
              <a:t>fallogocentrismus</a:t>
            </a:r>
            <a:r>
              <a:rPr lang="en-US" sz="2000" dirty="0" smtClean="0"/>
              <a:t> a </a:t>
            </a:r>
            <a:r>
              <a:rPr lang="en-US" sz="2000" dirty="0" err="1" smtClean="0"/>
              <a:t>kompulsivní</a:t>
            </a:r>
            <a:r>
              <a:rPr lang="en-US" sz="2000" dirty="0" smtClean="0"/>
              <a:t> </a:t>
            </a:r>
            <a:r>
              <a:rPr lang="en-US" sz="2000" dirty="0" err="1" smtClean="0"/>
              <a:t>heterosexuální</a:t>
            </a:r>
            <a:r>
              <a:rPr lang="en-US" sz="2000" dirty="0" smtClean="0"/>
              <a:t> </a:t>
            </a:r>
            <a:r>
              <a:rPr lang="en-US" sz="2000" dirty="0" err="1" smtClean="0"/>
              <a:t>diskurs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2. Derrida: </a:t>
            </a:r>
            <a:r>
              <a:rPr lang="en-US" sz="2000" dirty="0" err="1"/>
              <a:t>dekonstrukce</a:t>
            </a:r>
            <a:r>
              <a:rPr lang="en-US" sz="2000" dirty="0"/>
              <a:t> </a:t>
            </a:r>
            <a:r>
              <a:rPr lang="en-US" sz="2000" dirty="0" err="1"/>
              <a:t>binární</a:t>
            </a:r>
            <a:r>
              <a:rPr lang="en-US" sz="2000" dirty="0"/>
              <a:t> </a:t>
            </a:r>
            <a:r>
              <a:rPr lang="en-US" sz="2000" dirty="0" err="1"/>
              <a:t>opozice</a:t>
            </a:r>
            <a:r>
              <a:rPr lang="en-US" sz="2000" dirty="0"/>
              <a:t> </a:t>
            </a:r>
            <a:r>
              <a:rPr lang="en-US" sz="2000" dirty="0" err="1" smtClean="0"/>
              <a:t>rodů</a:t>
            </a:r>
            <a:r>
              <a:rPr lang="en-US" sz="2000" dirty="0" smtClean="0"/>
              <a:t> </a:t>
            </a:r>
            <a:r>
              <a:rPr lang="en-US" sz="2000" dirty="0" err="1" smtClean="0"/>
              <a:t>jakožto</a:t>
            </a:r>
            <a:r>
              <a:rPr lang="en-US" sz="2000" dirty="0" smtClean="0"/>
              <a:t> </a:t>
            </a:r>
            <a:r>
              <a:rPr lang="en-US" sz="2000" dirty="0" err="1" smtClean="0"/>
              <a:t>totální</a:t>
            </a:r>
            <a:r>
              <a:rPr lang="en-US" sz="2000" dirty="0" smtClean="0"/>
              <a:t> </a:t>
            </a:r>
            <a:r>
              <a:rPr lang="en-US" sz="2000" dirty="0" err="1" smtClean="0"/>
              <a:t>diference</a:t>
            </a:r>
            <a:r>
              <a:rPr lang="en-US" sz="2000" dirty="0" smtClean="0"/>
              <a:t> – </a:t>
            </a:r>
            <a:r>
              <a:rPr lang="en-US" sz="2000" dirty="0" err="1" smtClean="0"/>
              <a:t>oproti</a:t>
            </a:r>
            <a:r>
              <a:rPr lang="en-US" sz="2000" dirty="0" smtClean="0"/>
              <a:t> </a:t>
            </a:r>
            <a:r>
              <a:rPr lang="en-US" sz="2000" dirty="0" err="1" smtClean="0"/>
              <a:t>tomu</a:t>
            </a:r>
            <a:r>
              <a:rPr lang="en-US" sz="2000" dirty="0" smtClean="0"/>
              <a:t> </a:t>
            </a:r>
            <a:r>
              <a:rPr lang="en-US" sz="2000" dirty="0" err="1" smtClean="0"/>
              <a:t>klade</a:t>
            </a:r>
            <a:r>
              <a:rPr lang="en-US" sz="2000" dirty="0" smtClean="0"/>
              <a:t> Butler </a:t>
            </a:r>
            <a:r>
              <a:rPr lang="en-US" sz="2000" dirty="0" err="1" smtClean="0"/>
              <a:t>différ</a:t>
            </a:r>
            <a:r>
              <a:rPr lang="en-US" sz="2000" b="1" dirty="0" err="1" smtClean="0"/>
              <a:t>a</a:t>
            </a:r>
            <a:r>
              <a:rPr lang="en-US" sz="2000" dirty="0" err="1" smtClean="0"/>
              <a:t>nce</a:t>
            </a:r>
            <a:r>
              <a:rPr lang="en-US" sz="2000" dirty="0" smtClean="0"/>
              <a:t> </a:t>
            </a:r>
            <a:r>
              <a:rPr lang="en-US" sz="2000" dirty="0" err="1" smtClean="0"/>
              <a:t>jako</a:t>
            </a:r>
            <a:r>
              <a:rPr lang="en-US" sz="2000" dirty="0" smtClean="0"/>
              <a:t> </a:t>
            </a:r>
            <a:r>
              <a:rPr lang="en-US" sz="2000" dirty="0" err="1" smtClean="0"/>
              <a:t>místo</a:t>
            </a:r>
            <a:r>
              <a:rPr lang="en-US" sz="2000" dirty="0" smtClean="0"/>
              <a:t> </a:t>
            </a:r>
            <a:r>
              <a:rPr lang="en-US" sz="2000" dirty="0" err="1" smtClean="0"/>
              <a:t>života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dirty="0"/>
              <a:t>Austin: </a:t>
            </a:r>
            <a:r>
              <a:rPr lang="en-US" sz="2000" dirty="0" err="1"/>
              <a:t>performativ</a:t>
            </a:r>
            <a:r>
              <a:rPr lang="en-US" sz="2000" dirty="0"/>
              <a:t> </a:t>
            </a:r>
            <a:r>
              <a:rPr lang="en-US" sz="2000" dirty="0" smtClean="0"/>
              <a:t>– gender </a:t>
            </a:r>
            <a:r>
              <a:rPr lang="en-US" sz="2000" dirty="0" err="1" smtClean="0"/>
              <a:t>nemůžeme</a:t>
            </a:r>
            <a:r>
              <a:rPr lang="en-US" sz="2000" dirty="0" smtClean="0"/>
              <a:t> </a:t>
            </a:r>
            <a:r>
              <a:rPr lang="en-US" sz="2000" dirty="0" err="1" smtClean="0"/>
              <a:t>mít</a:t>
            </a:r>
            <a:r>
              <a:rPr lang="en-US" sz="2000" dirty="0" smtClean="0"/>
              <a:t>, </a:t>
            </a:r>
            <a:r>
              <a:rPr lang="en-US" sz="2000" dirty="0" err="1" smtClean="0"/>
              <a:t>můžeme</a:t>
            </a:r>
            <a:r>
              <a:rPr lang="en-US" sz="2000" dirty="0" smtClean="0"/>
              <a:t> se </a:t>
            </a:r>
            <a:r>
              <a:rPr lang="en-US" sz="2000" dirty="0" err="1" smtClean="0"/>
              <a:t>jen</a:t>
            </a:r>
            <a:r>
              <a:rPr lang="en-US" sz="2000" dirty="0" smtClean="0"/>
              <a:t> </a:t>
            </a:r>
            <a:r>
              <a:rPr lang="en-US" sz="2000" dirty="0" err="1" smtClean="0"/>
              <a:t>stávat</a:t>
            </a:r>
            <a:r>
              <a:rPr lang="en-US" sz="2000" dirty="0" smtClean="0"/>
              <a:t> </a:t>
            </a:r>
            <a:r>
              <a:rPr lang="en-US" sz="2000" dirty="0" err="1" smtClean="0"/>
              <a:t>rodem</a:t>
            </a:r>
            <a:r>
              <a:rPr lang="en-US" sz="2000" dirty="0" smtClean="0"/>
              <a:t> </a:t>
            </a:r>
            <a:r>
              <a:rPr lang="en-US" sz="2000" dirty="0" err="1" smtClean="0"/>
              <a:t>tím</a:t>
            </a:r>
            <a:r>
              <a:rPr lang="en-US" sz="2000" dirty="0" smtClean="0"/>
              <a:t>, </a:t>
            </a:r>
            <a:r>
              <a:rPr lang="en-US" sz="2000" dirty="0" err="1" smtClean="0"/>
              <a:t>že</a:t>
            </a:r>
            <a:r>
              <a:rPr lang="en-US" sz="2000" dirty="0" smtClean="0"/>
              <a:t> ho </a:t>
            </a:r>
            <a:r>
              <a:rPr lang="en-US" sz="2000" dirty="0" err="1" smtClean="0"/>
              <a:t>performujeme</a:t>
            </a:r>
            <a:r>
              <a:rPr lang="en-US" sz="2000" dirty="0" smtClean="0"/>
              <a:t>, </a:t>
            </a:r>
            <a:r>
              <a:rPr lang="en-US" sz="2000" dirty="0" err="1" smtClean="0"/>
              <a:t>děláme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sebe</a:t>
            </a:r>
            <a:r>
              <a:rPr lang="en-US" sz="2000" dirty="0" smtClean="0"/>
              <a:t> </a:t>
            </a:r>
            <a:r>
              <a:rPr lang="en-US" sz="2000" dirty="0" err="1" smtClean="0"/>
              <a:t>výraz</a:t>
            </a:r>
            <a:r>
              <a:rPr lang="en-US" sz="2000" dirty="0" smtClean="0"/>
              <a:t> </a:t>
            </a:r>
            <a:r>
              <a:rPr lang="en-US" sz="2000" dirty="0" err="1" smtClean="0"/>
              <a:t>rodové</a:t>
            </a:r>
            <a:r>
              <a:rPr lang="en-US" sz="2000" dirty="0" smtClean="0"/>
              <a:t> </a:t>
            </a:r>
            <a:r>
              <a:rPr lang="en-US" sz="2000" dirty="0" err="1" smtClean="0"/>
              <a:t>normy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</a:t>
            </a:r>
            <a:r>
              <a:rPr lang="en-US" sz="2000" dirty="0" smtClean="0"/>
              <a:t>. Gramsci: </a:t>
            </a:r>
            <a:r>
              <a:rPr lang="en-US" sz="2000" dirty="0" err="1"/>
              <a:t>genderová</a:t>
            </a:r>
            <a:r>
              <a:rPr lang="en-US" sz="2000" dirty="0"/>
              <a:t> </a:t>
            </a:r>
            <a:r>
              <a:rPr lang="en-US" sz="2000" dirty="0" err="1"/>
              <a:t>hegemonie</a:t>
            </a:r>
            <a:r>
              <a:rPr lang="en-US" sz="2000" dirty="0"/>
              <a:t> – </a:t>
            </a:r>
            <a:r>
              <a:rPr lang="en-US" sz="2000" dirty="0" err="1"/>
              <a:t>nadvláda</a:t>
            </a:r>
            <a:r>
              <a:rPr lang="en-US" sz="2000" dirty="0"/>
              <a:t> </a:t>
            </a:r>
            <a:r>
              <a:rPr lang="en-US" sz="2000" dirty="0" err="1"/>
              <a:t>heterosexuálního</a:t>
            </a:r>
            <a:r>
              <a:rPr lang="en-US" sz="2000" dirty="0"/>
              <a:t> </a:t>
            </a:r>
            <a:r>
              <a:rPr lang="en-US" sz="2000" dirty="0" err="1"/>
              <a:t>modelu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určitým</a:t>
            </a:r>
            <a:r>
              <a:rPr lang="en-US" sz="2000" dirty="0"/>
              <a:t> </a:t>
            </a:r>
            <a:r>
              <a:rPr lang="en-US" sz="2000" dirty="0" err="1"/>
              <a:t>tělám</a:t>
            </a:r>
            <a:r>
              <a:rPr lang="en-US" sz="2000" dirty="0"/>
              <a:t> a </a:t>
            </a:r>
            <a:r>
              <a:rPr lang="en-US" sz="2000" dirty="0" err="1"/>
              <a:t>sexualitám</a:t>
            </a:r>
            <a:r>
              <a:rPr lang="en-US" sz="2000" dirty="0"/>
              <a:t> </a:t>
            </a:r>
            <a:r>
              <a:rPr lang="en-US" sz="2000" dirty="0" err="1"/>
              <a:t>přisuzuje</a:t>
            </a:r>
            <a:r>
              <a:rPr lang="en-US" sz="2000" dirty="0"/>
              <a:t> “</a:t>
            </a:r>
            <a:r>
              <a:rPr lang="en-US" sz="2000" dirty="0" err="1"/>
              <a:t>přirozenost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768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838"/>
            <a:ext cx="8229600" cy="1035812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Gender Trouble</a:t>
            </a:r>
            <a:r>
              <a:rPr lang="en-US" sz="2000" dirty="0" smtClean="0"/>
              <a:t> (1990)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6650"/>
            <a:ext cx="8329319" cy="52368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 err="1" smtClean="0"/>
              <a:t>Polemika</a:t>
            </a:r>
            <a:r>
              <a:rPr lang="en-US" sz="2000" b="1" dirty="0" smtClean="0"/>
              <a:t> s </a:t>
            </a:r>
            <a:r>
              <a:rPr lang="en-US" sz="2000" b="1" dirty="0" err="1" smtClean="0"/>
              <a:t>Freudem</a:t>
            </a:r>
            <a:endParaRPr lang="en-US" sz="2000" b="1" dirty="0" smtClean="0"/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fr-FR" sz="2000" dirty="0" err="1" smtClean="0"/>
              <a:t>Primárním</a:t>
            </a:r>
            <a:r>
              <a:rPr lang="fr-FR" sz="2000" dirty="0"/>
              <a:t> tabu kultury </a:t>
            </a:r>
            <a:r>
              <a:rPr lang="fr-FR" sz="2000" dirty="0" smtClean="0"/>
              <a:t>je </a:t>
            </a:r>
            <a:r>
              <a:rPr lang="fr-FR" sz="2000" dirty="0" err="1" smtClean="0"/>
              <a:t>homosexualita</a:t>
            </a:r>
            <a:r>
              <a:rPr lang="fr-FR" sz="2000" dirty="0" smtClean="0"/>
              <a:t>, </a:t>
            </a:r>
            <a:r>
              <a:rPr lang="fr-FR" sz="2000" dirty="0" err="1" smtClean="0"/>
              <a:t>nikoliv</a:t>
            </a:r>
            <a:r>
              <a:rPr lang="fr-FR" sz="2000" dirty="0" smtClean="0"/>
              <a:t> </a:t>
            </a:r>
            <a:r>
              <a:rPr lang="fr-FR" sz="2000" dirty="0" err="1" smtClean="0"/>
              <a:t>incest</a:t>
            </a:r>
            <a:r>
              <a:rPr lang="fr-FR" sz="2000" dirty="0"/>
              <a:t>, </a:t>
            </a:r>
            <a:r>
              <a:rPr lang="fr-FR" sz="2000" dirty="0" err="1"/>
              <a:t>jak</a:t>
            </a:r>
            <a:r>
              <a:rPr lang="fr-FR" sz="2000" dirty="0"/>
              <a:t> </a:t>
            </a:r>
            <a:r>
              <a:rPr lang="fr-FR" sz="2000" dirty="0" err="1"/>
              <a:t>tvrdil</a:t>
            </a:r>
            <a:r>
              <a:rPr lang="fr-FR" sz="2000" dirty="0"/>
              <a:t> Freud (</a:t>
            </a:r>
            <a:r>
              <a:rPr lang="fr-FR" sz="2000" dirty="0" err="1"/>
              <a:t>či</a:t>
            </a:r>
            <a:r>
              <a:rPr lang="fr-FR" sz="2000" dirty="0"/>
              <a:t> Lévi-Strauss</a:t>
            </a:r>
            <a:r>
              <a:rPr lang="fr-FR" sz="2000" dirty="0" smtClean="0"/>
              <a:t>). </a:t>
            </a:r>
          </a:p>
          <a:p>
            <a:pPr marL="457200" indent="-457200">
              <a:buAutoNum type="arabicPeriod"/>
            </a:pPr>
            <a:r>
              <a:rPr lang="fr-FR" sz="2000" dirty="0" err="1"/>
              <a:t>D</a:t>
            </a:r>
            <a:r>
              <a:rPr lang="fr-FR" sz="2000" dirty="0" err="1" smtClean="0"/>
              <a:t>ítě</a:t>
            </a:r>
            <a:r>
              <a:rPr lang="fr-FR" sz="2000" dirty="0" smtClean="0"/>
              <a:t> je </a:t>
            </a:r>
            <a:r>
              <a:rPr lang="fr-FR" sz="2000" dirty="0" err="1" smtClean="0"/>
              <a:t>primárně</a:t>
            </a:r>
            <a:r>
              <a:rPr lang="fr-FR" sz="2000" dirty="0" smtClean="0"/>
              <a:t> </a:t>
            </a:r>
            <a:r>
              <a:rPr lang="fr-FR" sz="2000" dirty="0" err="1" smtClean="0"/>
              <a:t>homosexuální</a:t>
            </a:r>
            <a:r>
              <a:rPr lang="fr-FR" sz="2000" dirty="0" smtClean="0"/>
              <a:t>, </a:t>
            </a:r>
            <a:r>
              <a:rPr lang="fr-FR" sz="2000" dirty="0" err="1" smtClean="0"/>
              <a:t>nikoliv</a:t>
            </a:r>
            <a:r>
              <a:rPr lang="fr-FR" sz="2000" dirty="0" smtClean="0"/>
              <a:t> </a:t>
            </a:r>
            <a:r>
              <a:rPr lang="fr-FR" sz="2000" dirty="0" err="1"/>
              <a:t>primárně</a:t>
            </a:r>
            <a:r>
              <a:rPr lang="fr-FR" sz="2000" dirty="0"/>
              <a:t> </a:t>
            </a:r>
            <a:r>
              <a:rPr lang="fr-FR" sz="2000" dirty="0" err="1"/>
              <a:t>bisexuální</a:t>
            </a:r>
            <a:r>
              <a:rPr lang="fr-FR" sz="2000" dirty="0"/>
              <a:t>, </a:t>
            </a:r>
            <a:r>
              <a:rPr lang="fr-FR" sz="2000" dirty="0" err="1" smtClean="0"/>
              <a:t>jak</a:t>
            </a:r>
            <a:r>
              <a:rPr lang="fr-FR" sz="2000" dirty="0" smtClean="0"/>
              <a:t> </a:t>
            </a:r>
            <a:r>
              <a:rPr lang="fr-FR" sz="2000" dirty="0" err="1" smtClean="0"/>
              <a:t>tvrdil</a:t>
            </a:r>
            <a:r>
              <a:rPr lang="fr-FR" sz="2000" dirty="0" smtClean="0"/>
              <a:t> Freud. 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err="1" smtClean="0"/>
              <a:t>Primární</a:t>
            </a:r>
            <a:r>
              <a:rPr lang="fr-FR" sz="2000" dirty="0" smtClean="0"/>
              <a:t> </a:t>
            </a:r>
            <a:r>
              <a:rPr lang="fr-FR" sz="2000" dirty="0" err="1"/>
              <a:t>homosexuality</a:t>
            </a:r>
            <a:r>
              <a:rPr lang="fr-FR" sz="2000" dirty="0"/>
              <a:t> </a:t>
            </a:r>
            <a:r>
              <a:rPr lang="fr-FR" sz="2000" dirty="0" smtClean="0"/>
              <a:t>se </a:t>
            </a:r>
            <a:r>
              <a:rPr lang="fr-FR" sz="2000" dirty="0" err="1" smtClean="0"/>
              <a:t>dítě</a:t>
            </a:r>
            <a:r>
              <a:rPr lang="fr-FR" sz="2000" dirty="0" smtClean="0"/>
              <a:t> </a:t>
            </a:r>
            <a:r>
              <a:rPr lang="fr-FR" sz="2000" dirty="0" err="1" smtClean="0"/>
              <a:t>vzdává</a:t>
            </a:r>
            <a:r>
              <a:rPr lang="fr-FR" sz="2000" dirty="0" smtClean="0"/>
              <a:t> </a:t>
            </a:r>
            <a:r>
              <a:rPr lang="fr-FR" sz="2000" dirty="0" err="1" smtClean="0"/>
              <a:t>přijetím</a:t>
            </a:r>
            <a:r>
              <a:rPr lang="fr-FR" sz="2000" dirty="0" smtClean="0"/>
              <a:t> oidipovského</a:t>
            </a:r>
            <a:r>
              <a:rPr lang="fr-FR" sz="2000" dirty="0"/>
              <a:t> </a:t>
            </a:r>
            <a:r>
              <a:rPr lang="fr-FR" sz="2000" dirty="0" err="1"/>
              <a:t>řádu</a:t>
            </a:r>
            <a:r>
              <a:rPr lang="fr-FR" sz="2000" dirty="0"/>
              <a:t>, </a:t>
            </a:r>
            <a:r>
              <a:rPr lang="fr-FR" sz="2000" dirty="0" err="1"/>
              <a:t>což</a:t>
            </a:r>
            <a:r>
              <a:rPr lang="fr-FR" sz="2000" dirty="0"/>
              <a:t> mu </a:t>
            </a:r>
            <a:r>
              <a:rPr lang="fr-FR" sz="2000" dirty="0" err="1"/>
              <a:t>umožní</a:t>
            </a:r>
            <a:r>
              <a:rPr lang="fr-FR" sz="2000" dirty="0"/>
              <a:t> </a:t>
            </a:r>
            <a:r>
              <a:rPr lang="fr-FR" sz="2000" dirty="0" err="1"/>
              <a:t>nebýt</a:t>
            </a:r>
            <a:r>
              <a:rPr lang="fr-FR" sz="2000" dirty="0"/>
              <a:t> </a:t>
            </a:r>
            <a:r>
              <a:rPr lang="fr-FR" sz="2000" dirty="0" err="1" smtClean="0"/>
              <a:t>psychotickým</a:t>
            </a:r>
            <a:r>
              <a:rPr lang="fr-FR" sz="2000" dirty="0" smtClean="0"/>
              <a:t> (</a:t>
            </a:r>
            <a:r>
              <a:rPr lang="fr-FR" sz="2000" dirty="0" err="1" smtClean="0"/>
              <a:t>patologickým</a:t>
            </a:r>
            <a:r>
              <a:rPr lang="fr-FR" sz="2000" dirty="0" smtClean="0"/>
              <a:t> </a:t>
            </a:r>
            <a:r>
              <a:rPr lang="fr-FR" sz="2000" dirty="0" err="1" smtClean="0"/>
              <a:t>narcisem</a:t>
            </a:r>
            <a:r>
              <a:rPr lang="fr-FR" sz="2000" dirty="0" smtClean="0"/>
              <a:t>, </a:t>
            </a:r>
            <a:r>
              <a:rPr lang="fr-FR" sz="2000" dirty="0" err="1" smtClean="0"/>
              <a:t>mysogynem</a:t>
            </a:r>
            <a:r>
              <a:rPr lang="fr-FR" sz="2000" dirty="0" smtClean="0"/>
              <a:t> </a:t>
            </a:r>
            <a:r>
              <a:rPr lang="fr-FR" sz="2000" dirty="0" err="1" smtClean="0"/>
              <a:t>atd</a:t>
            </a:r>
            <a:r>
              <a:rPr lang="fr-FR" sz="2000" dirty="0" smtClean="0"/>
              <a:t>).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err="1" smtClean="0"/>
              <a:t>Heterosexualita</a:t>
            </a:r>
            <a:r>
              <a:rPr lang="fr-FR" sz="2000" dirty="0" smtClean="0"/>
              <a:t> je </a:t>
            </a:r>
            <a:r>
              <a:rPr lang="fr-FR" sz="2000" dirty="0" err="1"/>
              <a:t>potlačenou</a:t>
            </a:r>
            <a:r>
              <a:rPr lang="fr-FR" sz="2000" dirty="0"/>
              <a:t> </a:t>
            </a:r>
            <a:r>
              <a:rPr lang="fr-FR" sz="2000" dirty="0" err="1"/>
              <a:t>primární</a:t>
            </a:r>
            <a:r>
              <a:rPr lang="fr-FR" sz="2000" dirty="0"/>
              <a:t> </a:t>
            </a:r>
            <a:r>
              <a:rPr lang="fr-FR" sz="2000" dirty="0" err="1"/>
              <a:t>homosexualitou</a:t>
            </a:r>
            <a:r>
              <a:rPr lang="fr-FR" sz="2000" dirty="0"/>
              <a:t>, </a:t>
            </a:r>
            <a:r>
              <a:rPr lang="fr-FR" sz="2000" dirty="0" smtClean="0"/>
              <a:t>po </a:t>
            </a:r>
            <a:r>
              <a:rPr lang="fr-FR" sz="2000" dirty="0" err="1" smtClean="0"/>
              <a:t>které</a:t>
            </a:r>
            <a:r>
              <a:rPr lang="fr-FR" sz="2000" dirty="0" smtClean="0"/>
              <a:t> </a:t>
            </a:r>
            <a:r>
              <a:rPr lang="fr-FR" sz="2000" dirty="0" err="1" smtClean="0"/>
              <a:t>však</a:t>
            </a:r>
            <a:r>
              <a:rPr lang="fr-FR" sz="2000" dirty="0" smtClean="0"/>
              <a:t> </a:t>
            </a:r>
            <a:r>
              <a:rPr lang="fr-FR" sz="2000" dirty="0" err="1" smtClean="0"/>
              <a:t>zůstane</a:t>
            </a:r>
            <a:r>
              <a:rPr lang="fr-FR" sz="2000" dirty="0" smtClean="0"/>
              <a:t> v </a:t>
            </a:r>
            <a:r>
              <a:rPr lang="fr-FR" sz="2000" dirty="0" err="1" smtClean="0"/>
              <a:t>heterosexuální</a:t>
            </a:r>
            <a:r>
              <a:rPr lang="fr-FR" sz="2000" dirty="0"/>
              <a:t> </a:t>
            </a:r>
            <a:r>
              <a:rPr lang="fr-FR" sz="2000" dirty="0" err="1" smtClean="0"/>
              <a:t>kultuře</a:t>
            </a:r>
            <a:r>
              <a:rPr lang="fr-FR" sz="2000" dirty="0" smtClean="0"/>
              <a:t> </a:t>
            </a:r>
            <a:r>
              <a:rPr lang="fr-FR" sz="2000" dirty="0" err="1" smtClean="0"/>
              <a:t>melancholie</a:t>
            </a:r>
            <a:r>
              <a:rPr lang="fr-FR" sz="2000" dirty="0"/>
              <a:t>, </a:t>
            </a:r>
            <a:r>
              <a:rPr lang="fr-FR" sz="2000" dirty="0" err="1" smtClean="0"/>
              <a:t>tesknota</a:t>
            </a:r>
            <a:r>
              <a:rPr lang="fr-FR" sz="2000" dirty="0" smtClean="0"/>
              <a:t> </a:t>
            </a:r>
            <a:r>
              <a:rPr lang="fr-FR" sz="2000" dirty="0"/>
              <a:t>po </a:t>
            </a:r>
            <a:r>
              <a:rPr lang="fr-FR" sz="2000" dirty="0" err="1"/>
              <a:t>ztraceném</a:t>
            </a:r>
            <a:r>
              <a:rPr lang="fr-FR" sz="2000" dirty="0"/>
              <a:t> </a:t>
            </a:r>
            <a:r>
              <a:rPr lang="fr-FR" sz="2000" dirty="0" err="1"/>
              <a:t>stejnopohlavním</a:t>
            </a:r>
            <a:r>
              <a:rPr lang="fr-FR" sz="2000" dirty="0"/>
              <a:t> </a:t>
            </a:r>
            <a:r>
              <a:rPr lang="fr-FR" sz="2000" dirty="0" err="1" smtClean="0"/>
              <a:t>objektu</a:t>
            </a:r>
            <a:r>
              <a:rPr lang="fr-FR" sz="2000" dirty="0" smtClean="0"/>
              <a:t>. 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err="1" smtClean="0"/>
              <a:t>Homosexualita</a:t>
            </a:r>
            <a:r>
              <a:rPr lang="fr-FR" sz="2000" dirty="0" smtClean="0"/>
              <a:t> v </a:t>
            </a:r>
            <a:r>
              <a:rPr lang="fr-FR" sz="2000" dirty="0" err="1" smtClean="0"/>
              <a:t>kultuře</a:t>
            </a:r>
            <a:r>
              <a:rPr lang="fr-FR" sz="2000" dirty="0" smtClean="0"/>
              <a:t> </a:t>
            </a:r>
            <a:r>
              <a:rPr lang="fr-FR" sz="2000" dirty="0"/>
              <a:t>je </a:t>
            </a:r>
            <a:r>
              <a:rPr lang="fr-FR" sz="2000" dirty="0" err="1" smtClean="0"/>
              <a:t>nutným</a:t>
            </a:r>
            <a:r>
              <a:rPr lang="fr-FR" sz="2000" dirty="0" smtClean="0"/>
              <a:t> </a:t>
            </a:r>
            <a:r>
              <a:rPr lang="fr-FR" sz="2000" dirty="0" err="1" smtClean="0"/>
              <a:t>dovětkem</a:t>
            </a:r>
            <a:r>
              <a:rPr lang="fr-FR" sz="2000" dirty="0" smtClean="0"/>
              <a:t> </a:t>
            </a:r>
            <a:r>
              <a:rPr lang="fr-FR" sz="2000" dirty="0" err="1"/>
              <a:t>útlaku</a:t>
            </a:r>
            <a:r>
              <a:rPr lang="fr-FR" sz="2000" dirty="0"/>
              <a:t>, </a:t>
            </a:r>
            <a:r>
              <a:rPr lang="fr-FR" sz="2000" dirty="0" err="1" smtClean="0"/>
              <a:t>kompulsivní</a:t>
            </a:r>
            <a:r>
              <a:rPr lang="fr-FR" sz="2000" dirty="0" smtClean="0"/>
              <a:t> « </a:t>
            </a:r>
            <a:r>
              <a:rPr lang="fr-FR" sz="2000" dirty="0" err="1" smtClean="0"/>
              <a:t>vzpomínkou</a:t>
            </a:r>
            <a:r>
              <a:rPr lang="fr-FR" sz="2000" dirty="0" smtClean="0"/>
              <a:t> », </a:t>
            </a:r>
            <a:r>
              <a:rPr lang="fr-FR" sz="2000" dirty="0" err="1" smtClean="0"/>
              <a:t>která</a:t>
            </a:r>
            <a:r>
              <a:rPr lang="fr-FR" sz="2000" dirty="0" smtClean="0"/>
              <a:t> se </a:t>
            </a:r>
            <a:r>
              <a:rPr lang="fr-FR" sz="2000" dirty="0" err="1" smtClean="0"/>
              <a:t>vynořuje</a:t>
            </a:r>
            <a:r>
              <a:rPr lang="fr-FR" sz="2000" dirty="0" smtClean="0"/>
              <a:t> </a:t>
            </a:r>
            <a:r>
              <a:rPr lang="fr-FR" sz="2000" dirty="0" err="1"/>
              <a:t>při</a:t>
            </a:r>
            <a:r>
              <a:rPr lang="fr-FR" sz="2000" dirty="0"/>
              <a:t> </a:t>
            </a:r>
            <a:r>
              <a:rPr lang="fr-FR" sz="2000" dirty="0" err="1"/>
              <a:t>vynucování</a:t>
            </a:r>
            <a:r>
              <a:rPr lang="fr-FR" sz="2000" dirty="0"/>
              <a:t> </a:t>
            </a:r>
            <a:r>
              <a:rPr lang="fr-FR" sz="2000" dirty="0" err="1"/>
              <a:t>heterosexuality</a:t>
            </a:r>
            <a:r>
              <a:rPr lang="fr-FR" sz="2000" dirty="0"/>
              <a:t>. </a:t>
            </a:r>
            <a:r>
              <a:rPr lang="fr-FR" sz="2000" dirty="0" err="1"/>
              <a:t>homosexualita</a:t>
            </a:r>
            <a:r>
              <a:rPr lang="fr-FR" sz="2000" dirty="0"/>
              <a:t> by </a:t>
            </a:r>
            <a:r>
              <a:rPr lang="fr-FR" sz="2000" dirty="0" err="1"/>
              <a:t>neexistovala</a:t>
            </a:r>
            <a:r>
              <a:rPr lang="fr-FR" sz="2000" dirty="0"/>
              <a:t> </a:t>
            </a:r>
            <a:r>
              <a:rPr lang="fr-FR" sz="2000" dirty="0" smtClean="0"/>
              <a:t> </a:t>
            </a:r>
            <a:r>
              <a:rPr lang="fr-FR" sz="2000" dirty="0" err="1" smtClean="0"/>
              <a:t>jako</a:t>
            </a:r>
            <a:r>
              <a:rPr lang="fr-FR" sz="2000" dirty="0" smtClean="0"/>
              <a:t> </a:t>
            </a:r>
            <a:r>
              <a:rPr lang="fr-FR" sz="2000" dirty="0" err="1"/>
              <a:t>problém</a:t>
            </a:r>
            <a:r>
              <a:rPr lang="fr-FR" sz="2000" dirty="0"/>
              <a:t> </a:t>
            </a:r>
            <a:r>
              <a:rPr lang="fr-FR" sz="2000" dirty="0" err="1" smtClean="0"/>
              <a:t>bez</a:t>
            </a:r>
            <a:r>
              <a:rPr lang="fr-FR" sz="2000" dirty="0" smtClean="0"/>
              <a:t> </a:t>
            </a:r>
            <a:r>
              <a:rPr lang="fr-FR" sz="2000" dirty="0" err="1"/>
              <a:t>h</a:t>
            </a:r>
            <a:r>
              <a:rPr lang="fr-FR" sz="2000" dirty="0" err="1" smtClean="0"/>
              <a:t>eterosexuálního</a:t>
            </a:r>
            <a:r>
              <a:rPr lang="fr-FR" sz="2000" dirty="0" smtClean="0"/>
              <a:t> </a:t>
            </a:r>
            <a:r>
              <a:rPr lang="fr-FR" sz="2000" dirty="0" err="1" smtClean="0"/>
              <a:t>útlaku</a:t>
            </a:r>
            <a:r>
              <a:rPr lang="fr-FR" sz="2000" dirty="0" smtClean="0"/>
              <a:t>, </a:t>
            </a:r>
            <a:r>
              <a:rPr lang="fr-FR" sz="2000" dirty="0" err="1" smtClean="0"/>
              <a:t>který</a:t>
            </a:r>
            <a:r>
              <a:rPr lang="fr-FR" sz="2000" dirty="0" smtClean="0"/>
              <a:t> je </a:t>
            </a:r>
            <a:r>
              <a:rPr lang="fr-FR" sz="2000" dirty="0" err="1"/>
              <a:t>však</a:t>
            </a:r>
            <a:r>
              <a:rPr lang="fr-FR" sz="2000" dirty="0"/>
              <a:t> </a:t>
            </a:r>
            <a:r>
              <a:rPr lang="fr-FR" sz="2000" dirty="0" err="1"/>
              <a:t>nutný</a:t>
            </a:r>
            <a:r>
              <a:rPr lang="fr-FR" sz="2000" dirty="0"/>
              <a:t>, </a:t>
            </a:r>
            <a:r>
              <a:rPr lang="fr-FR" sz="2000" dirty="0" err="1"/>
              <a:t>jinak</a:t>
            </a:r>
            <a:r>
              <a:rPr lang="fr-FR" sz="2000" dirty="0"/>
              <a:t> by </a:t>
            </a:r>
            <a:r>
              <a:rPr lang="fr-FR" sz="2000" dirty="0" err="1"/>
              <a:t>kultura</a:t>
            </a:r>
            <a:r>
              <a:rPr lang="fr-FR" sz="2000" dirty="0"/>
              <a:t> </a:t>
            </a:r>
            <a:r>
              <a:rPr lang="fr-FR" sz="2000" dirty="0" err="1"/>
              <a:t>nemohla</a:t>
            </a:r>
            <a:r>
              <a:rPr lang="fr-FR" sz="2000" dirty="0"/>
              <a:t> </a:t>
            </a:r>
            <a:r>
              <a:rPr lang="fr-FR" sz="2000" dirty="0" err="1"/>
              <a:t>přežít</a:t>
            </a:r>
            <a:r>
              <a:rPr lang="fr-FR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952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01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Gender Trouble</a:t>
            </a:r>
            <a:r>
              <a:rPr lang="en-US" sz="2000" dirty="0" smtClean="0"/>
              <a:t> (1990)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60816"/>
            <a:ext cx="8329319" cy="52379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/>
              <a:t>Jacques </a:t>
            </a:r>
            <a:r>
              <a:rPr lang="en-US" sz="2000" dirty="0" err="1"/>
              <a:t>Lacan</a:t>
            </a:r>
            <a:r>
              <a:rPr lang="en-US" sz="2000" dirty="0"/>
              <a:t> – </a:t>
            </a:r>
            <a:r>
              <a:rPr lang="en-US" sz="2000" i="1" dirty="0" err="1"/>
              <a:t>Imaginárno</a:t>
            </a:r>
            <a:r>
              <a:rPr lang="en-US" sz="2000" i="1" dirty="0"/>
              <a:t> a </a:t>
            </a:r>
            <a:r>
              <a:rPr lang="en-US" sz="2000" i="1" dirty="0" err="1"/>
              <a:t>symbolično</a:t>
            </a:r>
            <a:r>
              <a:rPr lang="en-US" sz="2000" i="1" dirty="0"/>
              <a:t> </a:t>
            </a: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/>
              <a:t>Stadium </a:t>
            </a:r>
            <a:r>
              <a:rPr lang="en-US" sz="2000" dirty="0" err="1"/>
              <a:t>zrcadla</a:t>
            </a:r>
            <a:r>
              <a:rPr lang="en-US" sz="2000" dirty="0"/>
              <a:t> - </a:t>
            </a:r>
            <a:r>
              <a:rPr lang="en-US" sz="2000" dirty="0" err="1"/>
              <a:t>dítě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věku</a:t>
            </a:r>
            <a:r>
              <a:rPr lang="en-US" sz="2000" dirty="0"/>
              <a:t> 18 </a:t>
            </a:r>
            <a:r>
              <a:rPr lang="en-US" sz="2000" dirty="0" err="1"/>
              <a:t>měsíců</a:t>
            </a:r>
            <a:r>
              <a:rPr lang="en-US" sz="2000" dirty="0"/>
              <a:t> </a:t>
            </a:r>
            <a:r>
              <a:rPr lang="en-US" sz="2000" dirty="0" err="1"/>
              <a:t>rozeznává</a:t>
            </a:r>
            <a:r>
              <a:rPr lang="en-US" sz="2000" dirty="0"/>
              <a:t> </a:t>
            </a:r>
            <a:r>
              <a:rPr lang="en-US" sz="2000" dirty="0" err="1"/>
              <a:t>svůj</a:t>
            </a:r>
            <a:r>
              <a:rPr lang="en-US" sz="2000" dirty="0"/>
              <a:t> </a:t>
            </a:r>
            <a:r>
              <a:rPr lang="en-US" sz="2000" dirty="0" err="1"/>
              <a:t>odraz</a:t>
            </a:r>
            <a:r>
              <a:rPr lang="en-US" sz="2000" dirty="0"/>
              <a:t> v </a:t>
            </a:r>
            <a:r>
              <a:rPr lang="en-US" sz="2000" dirty="0" err="1"/>
              <a:t>zrcadle</a:t>
            </a:r>
            <a:r>
              <a:rPr lang="en-US" sz="2000" dirty="0"/>
              <a:t> </a:t>
            </a:r>
            <a:r>
              <a:rPr lang="en-US" sz="2000" dirty="0" err="1"/>
              <a:t>jakožto</a:t>
            </a:r>
            <a:r>
              <a:rPr lang="en-US" sz="2000" dirty="0"/>
              <a:t> </a:t>
            </a:r>
            <a:r>
              <a:rPr lang="en-US" sz="2000" dirty="0" err="1"/>
              <a:t>obraz</a:t>
            </a:r>
            <a:r>
              <a:rPr lang="en-US" sz="2000" dirty="0"/>
              <a:t> </a:t>
            </a:r>
            <a:r>
              <a:rPr lang="en-US" sz="2000" dirty="0" err="1"/>
              <a:t>sebe</a:t>
            </a:r>
            <a:r>
              <a:rPr lang="en-US" sz="2000" dirty="0"/>
              <a:t> </a:t>
            </a:r>
            <a:r>
              <a:rPr lang="en-US" sz="2000" dirty="0" err="1"/>
              <a:t>samého</a:t>
            </a:r>
            <a:r>
              <a:rPr lang="en-US" sz="2000" dirty="0"/>
              <a:t> a </a:t>
            </a:r>
            <a:r>
              <a:rPr lang="en-US" sz="2000" dirty="0" err="1"/>
              <a:t>pociťuje</a:t>
            </a:r>
            <a:r>
              <a:rPr lang="en-US" sz="2000" dirty="0"/>
              <a:t> </a:t>
            </a:r>
            <a:r>
              <a:rPr lang="en-US" sz="2000" dirty="0" err="1"/>
              <a:t>radost</a:t>
            </a:r>
            <a:r>
              <a:rPr lang="en-US" sz="2000" dirty="0"/>
              <a:t> z </a:t>
            </a:r>
            <a:r>
              <a:rPr lang="en-US" sz="2000" dirty="0" err="1"/>
              <a:t>nové</a:t>
            </a:r>
            <a:r>
              <a:rPr lang="en-US" sz="2000" dirty="0"/>
              <a:t> </a:t>
            </a:r>
            <a:r>
              <a:rPr lang="en-US" sz="2000" dirty="0" err="1"/>
              <a:t>obrazové</a:t>
            </a:r>
            <a:r>
              <a:rPr lang="en-US" sz="2000" dirty="0"/>
              <a:t> </a:t>
            </a:r>
            <a:r>
              <a:rPr lang="en-US" sz="2000" dirty="0" err="1"/>
              <a:t>jednoty</a:t>
            </a:r>
            <a:r>
              <a:rPr lang="en-US" sz="2000" dirty="0"/>
              <a:t> </a:t>
            </a:r>
            <a:r>
              <a:rPr lang="en-US" sz="2000" dirty="0" err="1"/>
              <a:t>svého</a:t>
            </a:r>
            <a:r>
              <a:rPr lang="en-US" sz="2000" dirty="0"/>
              <a:t> (</a:t>
            </a:r>
            <a:r>
              <a:rPr lang="en-US" sz="2000" dirty="0" err="1"/>
              <a:t>předtím</a:t>
            </a:r>
            <a:r>
              <a:rPr lang="en-US" sz="2000" dirty="0"/>
              <a:t> </a:t>
            </a:r>
            <a:r>
              <a:rPr lang="en-US" sz="2000" dirty="0" err="1"/>
              <a:t>pouze</a:t>
            </a:r>
            <a:r>
              <a:rPr lang="en-US" sz="2000" dirty="0"/>
              <a:t> </a:t>
            </a:r>
            <a:r>
              <a:rPr lang="en-US" sz="2000" dirty="0" err="1"/>
              <a:t>fragmentárního</a:t>
            </a:r>
            <a:r>
              <a:rPr lang="en-US" sz="2000" dirty="0"/>
              <a:t>) </a:t>
            </a:r>
            <a:r>
              <a:rPr lang="en-US" sz="2000" dirty="0" err="1" smtClean="0"/>
              <a:t>vzhledu</a:t>
            </a:r>
            <a:r>
              <a:rPr lang="en-US" sz="2000" dirty="0" smtClean="0"/>
              <a:t> – </a:t>
            </a:r>
            <a:r>
              <a:rPr lang="en-US" sz="2000" dirty="0" err="1" smtClean="0"/>
              <a:t>vstup</a:t>
            </a:r>
            <a:r>
              <a:rPr lang="en-US" sz="2000" dirty="0" smtClean="0"/>
              <a:t> </a:t>
            </a:r>
            <a:r>
              <a:rPr lang="en-US" sz="2000" dirty="0" err="1" smtClean="0"/>
              <a:t>dítěte</a:t>
            </a:r>
            <a:r>
              <a:rPr lang="en-US" sz="2000" dirty="0" smtClean="0"/>
              <a:t> do </a:t>
            </a:r>
            <a:r>
              <a:rPr lang="en-US" sz="2000" dirty="0" err="1" smtClean="0"/>
              <a:t>slasti</a:t>
            </a:r>
            <a:r>
              <a:rPr lang="en-US" sz="2000" dirty="0" smtClean="0"/>
              <a:t> </a:t>
            </a:r>
            <a:r>
              <a:rPr lang="en-US" sz="2000" dirty="0" err="1" smtClean="0"/>
              <a:t>imaginárna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se </a:t>
            </a:r>
            <a:r>
              <a:rPr lang="en-US" sz="2000" dirty="0" err="1" smtClean="0"/>
              <a:t>váže</a:t>
            </a:r>
            <a:r>
              <a:rPr lang="en-US" sz="2000" dirty="0" smtClean="0"/>
              <a:t> k </a:t>
            </a:r>
            <a:r>
              <a:rPr lang="en-US" sz="2000" dirty="0" err="1" smtClean="0"/>
              <a:t>Matce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Osvojení</a:t>
            </a:r>
            <a:r>
              <a:rPr lang="en-US" sz="2000" dirty="0" smtClean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jazyka</a:t>
            </a:r>
            <a:r>
              <a:rPr lang="en-US" sz="2000" dirty="0"/>
              <a:t> je </a:t>
            </a:r>
            <a:r>
              <a:rPr lang="en-US" sz="2000" dirty="0" err="1"/>
              <a:t>podmíněno</a:t>
            </a:r>
            <a:r>
              <a:rPr lang="en-US" sz="2000" dirty="0"/>
              <a:t> </a:t>
            </a:r>
            <a:r>
              <a:rPr lang="en-US" sz="2000" dirty="0" err="1"/>
              <a:t>vznikem</a:t>
            </a:r>
            <a:r>
              <a:rPr lang="en-US" sz="2000" dirty="0"/>
              <a:t> </a:t>
            </a:r>
            <a:r>
              <a:rPr lang="en-US" sz="2000" dirty="0" err="1"/>
              <a:t>nevědomí</a:t>
            </a:r>
            <a:r>
              <a:rPr lang="en-US" sz="2000" dirty="0"/>
              <a:t> - “</a:t>
            </a:r>
            <a:r>
              <a:rPr lang="en-US" sz="2000" dirty="0" err="1"/>
              <a:t>Něvědomí</a:t>
            </a:r>
            <a:r>
              <a:rPr lang="en-US" sz="2000" dirty="0"/>
              <a:t> je </a:t>
            </a:r>
            <a:r>
              <a:rPr lang="en-US" sz="2000" dirty="0" err="1"/>
              <a:t>strukturováno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jazyk</a:t>
            </a:r>
            <a:r>
              <a:rPr lang="en-US" sz="2000" dirty="0" smtClean="0"/>
              <a:t>”- </a:t>
            </a:r>
            <a:r>
              <a:rPr lang="en-US" sz="2000" dirty="0" err="1" smtClean="0"/>
              <a:t>vstup</a:t>
            </a:r>
            <a:r>
              <a:rPr lang="en-US" sz="2000" dirty="0" smtClean="0"/>
              <a:t> </a:t>
            </a:r>
            <a:r>
              <a:rPr lang="en-US" sz="2000" dirty="0" err="1" smtClean="0"/>
              <a:t>dítěte</a:t>
            </a:r>
            <a:r>
              <a:rPr lang="en-US" sz="2000" dirty="0" smtClean="0"/>
              <a:t> do </a:t>
            </a:r>
            <a:r>
              <a:rPr lang="en-US" sz="2000" dirty="0" err="1" smtClean="0"/>
              <a:t>traumatu</a:t>
            </a:r>
            <a:r>
              <a:rPr lang="en-US" sz="2000" dirty="0" smtClean="0"/>
              <a:t> </a:t>
            </a:r>
            <a:r>
              <a:rPr lang="en-US" sz="2000" dirty="0" err="1" smtClean="0"/>
              <a:t>symbolična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se </a:t>
            </a:r>
            <a:r>
              <a:rPr lang="en-US" sz="2000" dirty="0" err="1" smtClean="0"/>
              <a:t>váže</a:t>
            </a:r>
            <a:r>
              <a:rPr lang="en-US" sz="2000" dirty="0" smtClean="0"/>
              <a:t> k </a:t>
            </a:r>
            <a:r>
              <a:rPr lang="en-US" sz="2000" dirty="0" err="1" smtClean="0"/>
              <a:t>Otci</a:t>
            </a:r>
            <a:r>
              <a:rPr lang="en-US" sz="2000" dirty="0" smtClean="0"/>
              <a:t> = </a:t>
            </a:r>
            <a:r>
              <a:rPr lang="en-US" sz="2000" dirty="0" err="1" smtClean="0"/>
              <a:t>přijetí</a:t>
            </a:r>
            <a:r>
              <a:rPr lang="en-US" sz="2000" dirty="0" smtClean="0"/>
              <a:t> </a:t>
            </a:r>
            <a:r>
              <a:rPr lang="en-US" sz="2000" dirty="0" err="1" smtClean="0"/>
              <a:t>jazyka</a:t>
            </a:r>
            <a:r>
              <a:rPr lang="en-US" sz="2000" dirty="0" smtClean="0"/>
              <a:t> a </a:t>
            </a:r>
            <a:r>
              <a:rPr lang="en-US" sz="2000" dirty="0" err="1" smtClean="0"/>
              <a:t>genderu</a:t>
            </a:r>
            <a:r>
              <a:rPr lang="en-US" sz="2000" dirty="0" smtClean="0"/>
              <a:t>, </a:t>
            </a:r>
            <a:r>
              <a:rPr lang="en-US" sz="2000" dirty="0" err="1" smtClean="0"/>
              <a:t>který</a:t>
            </a:r>
            <a:r>
              <a:rPr lang="en-US" sz="2000" dirty="0" smtClean="0"/>
              <a:t> se </a:t>
            </a:r>
            <a:r>
              <a:rPr lang="en-US" sz="2000" dirty="0" err="1" smtClean="0"/>
              <a:t>váže</a:t>
            </a:r>
            <a:r>
              <a:rPr lang="en-US" sz="2000" dirty="0" smtClean="0"/>
              <a:t> k </a:t>
            </a:r>
            <a:r>
              <a:rPr lang="en-US" sz="2000" dirty="0" err="1" smtClean="0"/>
              <a:t>příslušnému</a:t>
            </a:r>
            <a:r>
              <a:rPr lang="en-US" sz="2000" dirty="0" smtClean="0"/>
              <a:t> </a:t>
            </a:r>
            <a:r>
              <a:rPr lang="en-US" sz="2000" dirty="0" err="1" smtClean="0"/>
              <a:t>pohlaví</a:t>
            </a:r>
            <a:r>
              <a:rPr lang="en-US" sz="2000" dirty="0" smtClean="0"/>
              <a:t> – </a:t>
            </a:r>
            <a:r>
              <a:rPr lang="en-US" sz="2000" dirty="0" err="1" smtClean="0"/>
              <a:t>podmínka</a:t>
            </a:r>
            <a:r>
              <a:rPr lang="en-US" sz="2000" dirty="0" smtClean="0"/>
              <a:t> </a:t>
            </a:r>
            <a:r>
              <a:rPr lang="en-US" sz="2000" dirty="0" err="1" smtClean="0"/>
              <a:t>socializace</a:t>
            </a:r>
            <a:r>
              <a:rPr lang="en-US" sz="2000" dirty="0" smtClean="0"/>
              <a:t> a </a:t>
            </a:r>
            <a:r>
              <a:rPr lang="en-US" sz="2000" dirty="0" err="1" smtClean="0"/>
              <a:t>duševního</a:t>
            </a:r>
            <a:r>
              <a:rPr lang="en-US" sz="2000" dirty="0" smtClean="0"/>
              <a:t> </a:t>
            </a:r>
            <a:r>
              <a:rPr lang="en-US" sz="2000" dirty="0" err="1" smtClean="0"/>
              <a:t>zdraví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Žena</a:t>
            </a:r>
            <a:r>
              <a:rPr lang="en-US" sz="2000" dirty="0"/>
              <a:t> –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Falem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nepřítomnost</a:t>
            </a:r>
            <a:r>
              <a:rPr lang="en-US" sz="2000" dirty="0" smtClean="0"/>
              <a:t> </a:t>
            </a:r>
            <a:r>
              <a:rPr lang="en-US" sz="2000" dirty="0" err="1" smtClean="0"/>
              <a:t>zákona</a:t>
            </a:r>
            <a:r>
              <a:rPr lang="en-US" sz="2000" dirty="0" smtClean="0"/>
              <a:t>, </a:t>
            </a:r>
            <a:r>
              <a:rPr lang="en-US" sz="2000" dirty="0" err="1" smtClean="0"/>
              <a:t>sémantické</a:t>
            </a:r>
            <a:r>
              <a:rPr lang="en-US" sz="2000" dirty="0" smtClean="0"/>
              <a:t> </a:t>
            </a:r>
            <a:r>
              <a:rPr lang="en-US" sz="2000" dirty="0" err="1" smtClean="0"/>
              <a:t>prázdno</a:t>
            </a:r>
            <a:r>
              <a:rPr lang="en-US" sz="2000" dirty="0" smtClean="0"/>
              <a:t> - </a:t>
            </a:r>
            <a:r>
              <a:rPr lang="en-US" sz="2000" dirty="0"/>
              <a:t>je </a:t>
            </a:r>
            <a:r>
              <a:rPr lang="en-US" sz="2000" dirty="0" err="1"/>
              <a:t>objektem</a:t>
            </a:r>
            <a:r>
              <a:rPr lang="en-US" sz="2000" dirty="0"/>
              <a:t> </a:t>
            </a:r>
            <a:r>
              <a:rPr lang="en-US" sz="2000" dirty="0" err="1"/>
              <a:t>touhy</a:t>
            </a:r>
            <a:r>
              <a:rPr lang="en-US" sz="2000" dirty="0"/>
              <a:t>) x </a:t>
            </a:r>
            <a:r>
              <a:rPr lang="en-US" sz="2000" dirty="0" err="1"/>
              <a:t>Muž</a:t>
            </a:r>
            <a:r>
              <a:rPr lang="en-US" sz="2000" dirty="0"/>
              <a:t> – </a:t>
            </a:r>
            <a:r>
              <a:rPr lang="en-US" sz="2000" dirty="0" err="1"/>
              <a:t>mít</a:t>
            </a:r>
            <a:r>
              <a:rPr lang="en-US" sz="2000" dirty="0"/>
              <a:t> </a:t>
            </a:r>
            <a:r>
              <a:rPr lang="en-US" sz="2000" dirty="0" err="1"/>
              <a:t>Falus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vlastnictví</a:t>
            </a:r>
            <a:r>
              <a:rPr lang="en-US" sz="2000" dirty="0" smtClean="0"/>
              <a:t> </a:t>
            </a:r>
            <a:r>
              <a:rPr lang="en-US" sz="2000" dirty="0" err="1" smtClean="0"/>
              <a:t>zákona</a:t>
            </a:r>
            <a:r>
              <a:rPr lang="en-US" sz="2000" dirty="0" smtClean="0"/>
              <a:t>, centrum </a:t>
            </a:r>
            <a:r>
              <a:rPr lang="en-US" sz="2000" dirty="0" err="1"/>
              <a:t>významu</a:t>
            </a:r>
            <a:r>
              <a:rPr lang="en-US" sz="2000" dirty="0"/>
              <a:t> – je </a:t>
            </a:r>
            <a:r>
              <a:rPr lang="en-US" sz="2000" dirty="0" err="1"/>
              <a:t>subjektem</a:t>
            </a:r>
            <a:r>
              <a:rPr lang="en-US" sz="2000" dirty="0"/>
              <a:t> </a:t>
            </a:r>
            <a:r>
              <a:rPr lang="en-US" sz="2000" dirty="0" err="1"/>
              <a:t>touhy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err="1"/>
              <a:t>P</a:t>
            </a:r>
            <a:r>
              <a:rPr lang="en-US" sz="2000" b="1" dirty="0" err="1" smtClean="0"/>
              <a:t>olemika</a:t>
            </a:r>
            <a:r>
              <a:rPr lang="en-US" sz="2000" b="1" dirty="0" smtClean="0"/>
              <a:t> s </a:t>
            </a:r>
            <a:r>
              <a:rPr lang="en-US" sz="2000" b="1" dirty="0" err="1" smtClean="0"/>
              <a:t>Lacanem</a:t>
            </a:r>
            <a:r>
              <a:rPr lang="en-US" sz="2000" b="1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Lacan</a:t>
            </a:r>
            <a:r>
              <a:rPr lang="en-US" sz="2000" dirty="0" smtClean="0"/>
              <a:t> – </a:t>
            </a:r>
            <a:r>
              <a:rPr lang="en-US" sz="2000" dirty="0" err="1" smtClean="0"/>
              <a:t>Falus</a:t>
            </a:r>
            <a:r>
              <a:rPr lang="en-US" sz="2000" dirty="0" smtClean="0"/>
              <a:t> (</a:t>
            </a:r>
            <a:r>
              <a:rPr lang="en-US" sz="2000" dirty="0" err="1" smtClean="0"/>
              <a:t>zákon</a:t>
            </a:r>
            <a:r>
              <a:rPr lang="en-US" sz="2000" dirty="0" smtClean="0"/>
              <a:t>) </a:t>
            </a:r>
            <a:r>
              <a:rPr lang="en-US" sz="2000" dirty="0" err="1" smtClean="0"/>
              <a:t>může</a:t>
            </a:r>
            <a:r>
              <a:rPr lang="en-US" sz="2000" dirty="0" smtClean="0"/>
              <a:t> </a:t>
            </a:r>
            <a:r>
              <a:rPr lang="en-US" sz="2000" dirty="0" err="1" smtClean="0"/>
              <a:t>mít</a:t>
            </a:r>
            <a:r>
              <a:rPr lang="en-US" sz="2000" dirty="0" smtClean="0"/>
              <a:t> </a:t>
            </a:r>
            <a:r>
              <a:rPr lang="en-US" sz="2000" dirty="0" err="1" smtClean="0"/>
              <a:t>jen</a:t>
            </a:r>
            <a:r>
              <a:rPr lang="en-US" sz="2000" dirty="0" smtClean="0"/>
              <a:t> </a:t>
            </a:r>
            <a:r>
              <a:rPr lang="en-US" sz="2000" dirty="0" err="1" smtClean="0"/>
              <a:t>falická</a:t>
            </a:r>
            <a:r>
              <a:rPr lang="en-US" sz="2000" dirty="0" smtClean="0"/>
              <a:t> </a:t>
            </a:r>
            <a:r>
              <a:rPr lang="en-US" sz="2000" dirty="0" err="1" smtClean="0"/>
              <a:t>matka</a:t>
            </a:r>
            <a:r>
              <a:rPr lang="en-US" sz="2000" dirty="0" smtClean="0"/>
              <a:t> (</a:t>
            </a:r>
            <a:r>
              <a:rPr lang="en-US" sz="2000" dirty="0" err="1" smtClean="0"/>
              <a:t>perverze</a:t>
            </a:r>
            <a:r>
              <a:rPr lang="en-US" sz="2000" dirty="0" smtClean="0"/>
              <a:t> </a:t>
            </a:r>
            <a:r>
              <a:rPr lang="en-US" sz="2000" dirty="0" err="1" smtClean="0"/>
              <a:t>dominy</a:t>
            </a:r>
            <a:r>
              <a:rPr lang="en-US" sz="2000" dirty="0" smtClean="0"/>
              <a:t>), </a:t>
            </a:r>
            <a:r>
              <a:rPr lang="en-US" sz="2000" dirty="0" err="1" smtClean="0"/>
              <a:t>která</a:t>
            </a:r>
            <a:r>
              <a:rPr lang="en-US" sz="2000" dirty="0"/>
              <a:t> </a:t>
            </a:r>
            <a:r>
              <a:rPr lang="en-US" sz="2000" dirty="0" err="1" smtClean="0"/>
              <a:t>performuje</a:t>
            </a:r>
            <a:r>
              <a:rPr lang="en-US" sz="2000" dirty="0" smtClean="0"/>
              <a:t> </a:t>
            </a:r>
            <a:r>
              <a:rPr lang="en-US" sz="2000" dirty="0" err="1" smtClean="0"/>
              <a:t>matku</a:t>
            </a:r>
            <a:r>
              <a:rPr lang="en-US" sz="2000" dirty="0" smtClean="0"/>
              <a:t> </a:t>
            </a:r>
            <a:r>
              <a:rPr lang="en-US" sz="2000" dirty="0" err="1" smtClean="0"/>
              <a:t>všech</a:t>
            </a:r>
            <a:r>
              <a:rPr lang="en-US" sz="2000" dirty="0" smtClean="0"/>
              <a:t> </a:t>
            </a:r>
            <a:r>
              <a:rPr lang="en-US" sz="2000" dirty="0" err="1" smtClean="0"/>
              <a:t>mužů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Butler - </a:t>
            </a:r>
            <a:r>
              <a:rPr lang="en-US" sz="2000" dirty="0" err="1"/>
              <a:t>Falus</a:t>
            </a:r>
            <a:r>
              <a:rPr lang="en-US" sz="2000" dirty="0"/>
              <a:t> (</a:t>
            </a:r>
            <a:r>
              <a:rPr lang="en-US" sz="2000" dirty="0" err="1"/>
              <a:t>zákon</a:t>
            </a:r>
            <a:r>
              <a:rPr lang="en-US" sz="2000" dirty="0"/>
              <a:t>) </a:t>
            </a:r>
            <a:r>
              <a:rPr lang="en-US" sz="2000" dirty="0" err="1" smtClean="0"/>
              <a:t>může</a:t>
            </a:r>
            <a:r>
              <a:rPr lang="en-US" sz="2000" dirty="0" smtClean="0"/>
              <a:t> </a:t>
            </a:r>
            <a:r>
              <a:rPr lang="en-US" sz="2000" dirty="0" err="1" smtClean="0"/>
              <a:t>mít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falická</a:t>
            </a:r>
            <a:r>
              <a:rPr lang="en-US" sz="2000" dirty="0" smtClean="0"/>
              <a:t> </a:t>
            </a:r>
            <a:r>
              <a:rPr lang="en-US" sz="2000" dirty="0" err="1" smtClean="0"/>
              <a:t>dívka</a:t>
            </a:r>
            <a:r>
              <a:rPr lang="en-US" sz="2000" dirty="0" smtClean="0"/>
              <a:t> (</a:t>
            </a:r>
            <a:r>
              <a:rPr lang="en-US" sz="2000" dirty="0" err="1" smtClean="0"/>
              <a:t>perverze</a:t>
            </a:r>
            <a:r>
              <a:rPr lang="en-US" sz="2000" dirty="0" smtClean="0"/>
              <a:t> </a:t>
            </a:r>
            <a:r>
              <a:rPr lang="en-US" sz="2000" dirty="0" err="1" smtClean="0"/>
              <a:t>lesbismu</a:t>
            </a:r>
            <a:r>
              <a:rPr lang="en-US" sz="2000" dirty="0" smtClean="0"/>
              <a:t>), </a:t>
            </a:r>
            <a:r>
              <a:rPr lang="en-US" sz="2000" dirty="0" err="1" smtClean="0"/>
              <a:t>která</a:t>
            </a:r>
            <a:r>
              <a:rPr lang="en-US" sz="2000" dirty="0" smtClean="0"/>
              <a:t> </a:t>
            </a:r>
            <a:r>
              <a:rPr lang="en-US" sz="2000" dirty="0" err="1" smtClean="0"/>
              <a:t>neperformuje</a:t>
            </a:r>
            <a:r>
              <a:rPr lang="en-US" sz="2000" dirty="0" smtClean="0"/>
              <a:t> </a:t>
            </a:r>
            <a:r>
              <a:rPr lang="en-US" sz="2000" dirty="0" err="1" smtClean="0"/>
              <a:t>ženskost</a:t>
            </a:r>
            <a:r>
              <a:rPr lang="en-US" sz="2000" dirty="0" smtClean="0"/>
              <a:t>, </a:t>
            </a:r>
            <a:r>
              <a:rPr lang="en-US" sz="2000" dirty="0" err="1" smtClean="0"/>
              <a:t>nýbrž</a:t>
            </a:r>
            <a:r>
              <a:rPr lang="en-US" sz="2000" dirty="0" smtClean="0"/>
              <a:t> </a:t>
            </a:r>
            <a:r>
              <a:rPr lang="en-US" sz="2000" dirty="0" err="1" smtClean="0"/>
              <a:t>mužskost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3086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01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i="1" dirty="0" err="1" smtClean="0"/>
              <a:t>Závažná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těla</a:t>
            </a:r>
            <a:r>
              <a:rPr lang="en-US" sz="2000" dirty="0" smtClean="0"/>
              <a:t> (1993)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64074"/>
            <a:ext cx="8329319" cy="51346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err="1"/>
              <a:t>otázka</a:t>
            </a:r>
            <a:r>
              <a:rPr lang="en-US" sz="2000" dirty="0"/>
              <a:t> </a:t>
            </a:r>
            <a:r>
              <a:rPr lang="en-US" sz="2000" dirty="0" err="1"/>
              <a:t>tělesnosti</a:t>
            </a:r>
            <a:r>
              <a:rPr lang="en-US" sz="2000" dirty="0"/>
              <a:t> </a:t>
            </a:r>
            <a:r>
              <a:rPr lang="en-US" sz="2000" dirty="0" err="1"/>
              <a:t>jakožto</a:t>
            </a:r>
            <a:r>
              <a:rPr lang="en-US" sz="2000" dirty="0"/>
              <a:t> </a:t>
            </a:r>
            <a:r>
              <a:rPr lang="en-US" sz="2000" b="1" dirty="0"/>
              <a:t>materiality </a:t>
            </a:r>
            <a:r>
              <a:rPr lang="en-US" sz="2000" dirty="0" err="1" smtClean="0"/>
              <a:t>znaků</a:t>
            </a:r>
            <a:r>
              <a:rPr lang="en-US" sz="2000" dirty="0" smtClean="0"/>
              <a:t> je od </a:t>
            </a:r>
            <a:r>
              <a:rPr lang="en-US" sz="2000" dirty="0" err="1"/>
              <a:t>samého</a:t>
            </a:r>
            <a:r>
              <a:rPr lang="en-US" sz="2000" dirty="0"/>
              <a:t> </a:t>
            </a:r>
            <a:r>
              <a:rPr lang="en-US" sz="2000" dirty="0" err="1"/>
              <a:t>počátku</a:t>
            </a:r>
            <a:r>
              <a:rPr lang="en-US" sz="2000" dirty="0"/>
              <a:t> </a:t>
            </a:r>
            <a:r>
              <a:rPr lang="en-US" sz="2000" dirty="0" err="1"/>
              <a:t>podmíněna</a:t>
            </a:r>
            <a:r>
              <a:rPr lang="en-US" sz="2000" dirty="0"/>
              <a:t> </a:t>
            </a:r>
            <a:r>
              <a:rPr lang="en-US" sz="2000" dirty="0" err="1"/>
              <a:t>symbolickými</a:t>
            </a:r>
            <a:r>
              <a:rPr lang="en-US" sz="2000" dirty="0"/>
              <a:t> </a:t>
            </a:r>
            <a:r>
              <a:rPr lang="en-US" sz="2000" dirty="0" err="1"/>
              <a:t>mechanismy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Austinova</a:t>
            </a:r>
            <a:r>
              <a:rPr lang="en-US" sz="2000" dirty="0" smtClean="0"/>
              <a:t> </a:t>
            </a:r>
            <a:r>
              <a:rPr lang="en-US" sz="2000" dirty="0" err="1" smtClean="0"/>
              <a:t>teorie</a:t>
            </a:r>
            <a:r>
              <a:rPr lang="en-US" sz="2000" dirty="0" smtClean="0"/>
              <a:t> </a:t>
            </a:r>
            <a:r>
              <a:rPr lang="en-US" sz="2000" dirty="0" err="1" smtClean="0"/>
              <a:t>performativu</a:t>
            </a:r>
            <a:r>
              <a:rPr lang="en-US" sz="2000" dirty="0" smtClean="0"/>
              <a:t> + </a:t>
            </a:r>
            <a:r>
              <a:rPr lang="en-US" sz="2000" dirty="0" err="1" smtClean="0"/>
              <a:t>Derridova</a:t>
            </a:r>
            <a:r>
              <a:rPr lang="en-US" sz="2000" dirty="0" smtClean="0"/>
              <a:t> </a:t>
            </a:r>
            <a:r>
              <a:rPr lang="en-US" sz="2000" dirty="0" err="1" smtClean="0"/>
              <a:t>teorie</a:t>
            </a:r>
            <a:r>
              <a:rPr lang="en-US" sz="2000" dirty="0" smtClean="0"/>
              <a:t> </a:t>
            </a:r>
            <a:r>
              <a:rPr lang="en-US" sz="2000" dirty="0" err="1" smtClean="0"/>
              <a:t>iterability</a:t>
            </a:r>
            <a:r>
              <a:rPr lang="en-US" sz="2000" dirty="0" smtClean="0"/>
              <a:t> =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citovatelnost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 se </a:t>
            </a:r>
            <a:r>
              <a:rPr lang="en-US" sz="2000" dirty="0" err="1" smtClean="0"/>
              <a:t>vytváří</a:t>
            </a:r>
            <a:r>
              <a:rPr lang="en-US" sz="2000" dirty="0" smtClean="0"/>
              <a:t> a </a:t>
            </a:r>
            <a:r>
              <a:rPr lang="en-US" sz="2000" dirty="0" err="1" smtClean="0"/>
              <a:t>potvrzuje</a:t>
            </a:r>
            <a:r>
              <a:rPr lang="en-US" sz="2000" dirty="0" smtClean="0"/>
              <a:t> v </a:t>
            </a:r>
            <a:r>
              <a:rPr lang="en-US" sz="2000" dirty="0" err="1" smtClean="0"/>
              <a:t>každém</a:t>
            </a:r>
            <a:r>
              <a:rPr lang="en-US" sz="2000" dirty="0" smtClean="0"/>
              <a:t> </a:t>
            </a:r>
            <a:r>
              <a:rPr lang="en-US" sz="2000" dirty="0" err="1" smtClean="0"/>
              <a:t>svém</a:t>
            </a:r>
            <a:r>
              <a:rPr lang="en-US" sz="2000" dirty="0" smtClean="0"/>
              <a:t> </a:t>
            </a:r>
            <a:r>
              <a:rPr lang="en-US" sz="2000" dirty="0" err="1" smtClean="0"/>
              <a:t>opakovaném</a:t>
            </a:r>
            <a:r>
              <a:rPr lang="en-US" sz="2000" dirty="0" smtClean="0"/>
              <a:t> </a:t>
            </a:r>
            <a:r>
              <a:rPr lang="en-US" sz="2000" dirty="0" err="1" smtClean="0"/>
              <a:t>projevu</a:t>
            </a:r>
            <a:r>
              <a:rPr lang="en-US" sz="2000" dirty="0" smtClean="0"/>
              <a:t> – </a:t>
            </a:r>
            <a:r>
              <a:rPr lang="en-US" sz="2000" b="1" dirty="0" err="1" smtClean="0"/>
              <a:t>citace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heterosexuálních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vzorů</a:t>
            </a:r>
            <a:r>
              <a:rPr lang="en-US" sz="2000" b="1" dirty="0" smtClean="0"/>
              <a:t> </a:t>
            </a:r>
            <a:r>
              <a:rPr lang="en-US" sz="2000" dirty="0" err="1" smtClean="0"/>
              <a:t>ženskosti</a:t>
            </a:r>
            <a:r>
              <a:rPr lang="en-US" sz="2000" dirty="0" smtClean="0"/>
              <a:t> a </a:t>
            </a:r>
            <a:r>
              <a:rPr lang="en-US" sz="2000" dirty="0" err="1" smtClean="0"/>
              <a:t>mužskosti</a:t>
            </a:r>
            <a:r>
              <a:rPr lang="en-US" sz="2000" dirty="0" smtClean="0"/>
              <a:t> v </a:t>
            </a:r>
            <a:r>
              <a:rPr lang="en-US" sz="2000" dirty="0" err="1" smtClean="0"/>
              <a:t>lidských</a:t>
            </a:r>
            <a:r>
              <a:rPr lang="en-US" sz="2000" dirty="0" smtClean="0"/>
              <a:t> </a:t>
            </a:r>
            <a:r>
              <a:rPr lang="en-US" sz="2000" dirty="0" err="1" smtClean="0"/>
              <a:t>životech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Hierarchie</a:t>
            </a:r>
            <a:r>
              <a:rPr lang="en-US" sz="2000" dirty="0" smtClean="0"/>
              <a:t> </a:t>
            </a:r>
            <a:r>
              <a:rPr lang="en-US" sz="2000" dirty="0" err="1" smtClean="0"/>
              <a:t>heterosexuální</a:t>
            </a:r>
            <a:r>
              <a:rPr lang="en-US" sz="2000" dirty="0" smtClean="0"/>
              <a:t> normativity – </a:t>
            </a:r>
            <a:r>
              <a:rPr lang="en-US" sz="2000" dirty="0" err="1" smtClean="0"/>
              <a:t>hyperbolizovaná</a:t>
            </a:r>
            <a:r>
              <a:rPr lang="en-US" sz="2000" dirty="0" smtClean="0"/>
              <a:t> </a:t>
            </a:r>
            <a:r>
              <a:rPr lang="en-US" sz="2000" dirty="0" err="1" smtClean="0"/>
              <a:t>ženskost</a:t>
            </a:r>
            <a:r>
              <a:rPr lang="en-US" sz="2000" dirty="0" smtClean="0"/>
              <a:t> v </a:t>
            </a:r>
            <a:r>
              <a:rPr lang="en-US" sz="2000" dirty="0" err="1" smtClean="0"/>
              <a:t>parodii</a:t>
            </a:r>
            <a:r>
              <a:rPr lang="en-US" sz="2000" dirty="0" smtClean="0"/>
              <a:t> </a:t>
            </a:r>
            <a:r>
              <a:rPr lang="en-US" sz="2000" dirty="0" err="1" smtClean="0"/>
              <a:t>travesti</a:t>
            </a:r>
            <a:r>
              <a:rPr lang="en-US" sz="2000" dirty="0" smtClean="0"/>
              <a:t> show – </a:t>
            </a:r>
            <a:r>
              <a:rPr lang="en-US" sz="2000" dirty="0" err="1" smtClean="0"/>
              <a:t>fraškou</a:t>
            </a:r>
            <a:r>
              <a:rPr lang="en-US" sz="2000" dirty="0" smtClean="0"/>
              <a:t> je </a:t>
            </a:r>
            <a:r>
              <a:rPr lang="en-US" sz="2000" dirty="0" err="1" smtClean="0"/>
              <a:t>jen</a:t>
            </a:r>
            <a:r>
              <a:rPr lang="en-US" sz="2000" dirty="0" smtClean="0"/>
              <a:t> </a:t>
            </a:r>
            <a:r>
              <a:rPr lang="en-US" sz="2000" dirty="0" err="1" smtClean="0"/>
              <a:t>muž</a:t>
            </a:r>
            <a:r>
              <a:rPr lang="en-US" sz="2000" dirty="0" smtClean="0"/>
              <a:t> </a:t>
            </a:r>
            <a:r>
              <a:rPr lang="en-US" sz="2000" dirty="0" err="1" smtClean="0"/>
              <a:t>oblečený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ženu</a:t>
            </a:r>
            <a:r>
              <a:rPr lang="en-US" sz="2000" dirty="0" smtClean="0"/>
              <a:t>, </a:t>
            </a:r>
            <a:r>
              <a:rPr lang="en-US" sz="2000" dirty="0" err="1" smtClean="0"/>
              <a:t>nikoliv</a:t>
            </a:r>
            <a:r>
              <a:rPr lang="en-US" sz="2000" dirty="0" smtClean="0"/>
              <a:t> </a:t>
            </a:r>
            <a:r>
              <a:rPr lang="en-US" sz="2000" dirty="0" err="1" smtClean="0"/>
              <a:t>naopak</a:t>
            </a:r>
            <a:r>
              <a:rPr lang="en-US" sz="2000" dirty="0" smtClean="0"/>
              <a:t> !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err="1" smtClean="0"/>
              <a:t>Heterosexuální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hegemonní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útlak</a:t>
            </a:r>
            <a:r>
              <a:rPr lang="en-US" sz="2000" b="1" dirty="0" smtClean="0"/>
              <a:t> </a:t>
            </a:r>
            <a:r>
              <a:rPr lang="en-US" sz="2000" dirty="0" err="1" smtClean="0"/>
              <a:t>není</a:t>
            </a:r>
            <a:r>
              <a:rPr lang="en-US" sz="2000" dirty="0" smtClean="0"/>
              <a:t> </a:t>
            </a:r>
            <a:r>
              <a:rPr lang="en-US" sz="2000" dirty="0" err="1" smtClean="0"/>
              <a:t>politický</a:t>
            </a:r>
            <a:r>
              <a:rPr lang="en-US" sz="2000" dirty="0" smtClean="0"/>
              <a:t> (x Gramsci), </a:t>
            </a:r>
            <a:r>
              <a:rPr lang="en-US" sz="2000" dirty="0" err="1" smtClean="0"/>
              <a:t>nýbrž</a:t>
            </a:r>
            <a:r>
              <a:rPr lang="en-US" sz="2000" dirty="0" smtClean="0"/>
              <a:t> </a:t>
            </a:r>
            <a:r>
              <a:rPr lang="en-US" sz="2000" b="1" dirty="0" err="1" smtClean="0"/>
              <a:t>performativní</a:t>
            </a:r>
            <a:r>
              <a:rPr lang="en-US" sz="2000" dirty="0" smtClean="0"/>
              <a:t>, </a:t>
            </a:r>
            <a:r>
              <a:rPr lang="en-US" sz="2000" dirty="0" err="1" smtClean="0"/>
              <a:t>produkuje</a:t>
            </a:r>
            <a:r>
              <a:rPr lang="en-US" sz="2000" dirty="0" smtClean="0"/>
              <a:t> </a:t>
            </a:r>
            <a:r>
              <a:rPr lang="en-US" sz="2000" dirty="0" err="1" smtClean="0"/>
              <a:t>mocenský</a:t>
            </a:r>
            <a:r>
              <a:rPr lang="en-US" sz="2000" dirty="0" smtClean="0"/>
              <a:t> </a:t>
            </a:r>
            <a:r>
              <a:rPr lang="en-US" sz="2000" dirty="0" err="1" smtClean="0"/>
              <a:t>nátlak</a:t>
            </a:r>
            <a:r>
              <a:rPr lang="en-US" sz="2000" dirty="0" smtClean="0"/>
              <a:t> v </a:t>
            </a:r>
            <a:r>
              <a:rPr lang="en-US" sz="2000" dirty="0" err="1" smtClean="0"/>
              <a:t>intimní</a:t>
            </a:r>
            <a:r>
              <a:rPr lang="en-US" sz="2000" dirty="0" smtClean="0"/>
              <a:t> </a:t>
            </a:r>
            <a:r>
              <a:rPr lang="en-US" sz="2000" dirty="0" err="1" smtClean="0"/>
              <a:t>zóně</a:t>
            </a:r>
            <a:r>
              <a:rPr lang="en-US" sz="2000" dirty="0" smtClean="0"/>
              <a:t> </a:t>
            </a:r>
            <a:r>
              <a:rPr lang="en-US" sz="2000" dirty="0" err="1" smtClean="0"/>
              <a:t>sexuální</a:t>
            </a:r>
            <a:r>
              <a:rPr lang="en-US" sz="2000" dirty="0" smtClean="0"/>
              <a:t> identity (= Foucault) </a:t>
            </a:r>
            <a:r>
              <a:rPr lang="en-US" sz="2000" dirty="0" err="1" smtClean="0"/>
              <a:t>prostřednictvím</a:t>
            </a:r>
            <a:r>
              <a:rPr lang="en-US" sz="2000" dirty="0" smtClean="0"/>
              <a:t> </a:t>
            </a:r>
            <a:r>
              <a:rPr lang="en-US" sz="2000" dirty="0" err="1" smtClean="0"/>
              <a:t>její</a:t>
            </a:r>
            <a:r>
              <a:rPr lang="en-US" sz="2000" dirty="0" smtClean="0"/>
              <a:t> </a:t>
            </a:r>
            <a:r>
              <a:rPr lang="en-US" sz="2000" dirty="0" err="1" smtClean="0"/>
              <a:t>normativní</a:t>
            </a:r>
            <a:r>
              <a:rPr lang="en-US" sz="2000" dirty="0" smtClean="0"/>
              <a:t> </a:t>
            </a:r>
            <a:r>
              <a:rPr lang="en-US" sz="2000" dirty="0" err="1" smtClean="0"/>
              <a:t>materiální</a:t>
            </a:r>
            <a:r>
              <a:rPr lang="en-US" sz="2000" dirty="0" smtClean="0"/>
              <a:t> </a:t>
            </a:r>
            <a:r>
              <a:rPr lang="en-US" sz="2000" dirty="0" err="1" smtClean="0"/>
              <a:t>reprezentace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Regulativní</a:t>
            </a:r>
            <a:r>
              <a:rPr lang="en-US" sz="2000" dirty="0" smtClean="0"/>
              <a:t> </a:t>
            </a:r>
            <a:r>
              <a:rPr lang="en-US" sz="2000" dirty="0" err="1" smtClean="0"/>
              <a:t>ideál</a:t>
            </a:r>
            <a:r>
              <a:rPr lang="en-US" sz="2000" dirty="0" smtClean="0"/>
              <a:t> = </a:t>
            </a:r>
            <a:r>
              <a:rPr lang="en-US" sz="2000" dirty="0" err="1" smtClean="0"/>
              <a:t>zdánlivě</a:t>
            </a:r>
            <a:r>
              <a:rPr lang="en-US" sz="2000" dirty="0" smtClean="0"/>
              <a:t> </a:t>
            </a:r>
            <a:r>
              <a:rPr lang="en-US" sz="2000" dirty="0" err="1" smtClean="0"/>
              <a:t>neutrání</a:t>
            </a:r>
            <a:r>
              <a:rPr lang="en-US" sz="2000" dirty="0" smtClean="0"/>
              <a:t> </a:t>
            </a:r>
            <a:r>
              <a:rPr lang="en-US" sz="2000" dirty="0" err="1" smtClean="0"/>
              <a:t>popis</a:t>
            </a:r>
            <a:r>
              <a:rPr lang="en-US" sz="2000" dirty="0" smtClean="0"/>
              <a:t> (</a:t>
            </a:r>
            <a:r>
              <a:rPr lang="en-US" sz="2000" dirty="0" err="1" smtClean="0"/>
              <a:t>žena</a:t>
            </a:r>
            <a:r>
              <a:rPr lang="en-US" sz="2000" dirty="0" smtClean="0"/>
              <a:t> je </a:t>
            </a:r>
            <a:r>
              <a:rPr lang="en-US" sz="2000" dirty="0" err="1" smtClean="0"/>
              <a:t>toto</a:t>
            </a:r>
            <a:r>
              <a:rPr lang="en-US" sz="2000" dirty="0" smtClean="0"/>
              <a:t>) </a:t>
            </a:r>
            <a:r>
              <a:rPr lang="en-US" sz="2000" dirty="0" err="1" smtClean="0"/>
              <a:t>teprve</a:t>
            </a:r>
            <a:r>
              <a:rPr lang="en-US" sz="2000" dirty="0" smtClean="0"/>
              <a:t> </a:t>
            </a:r>
            <a:r>
              <a:rPr lang="en-US" sz="2000" dirty="0" err="1" smtClean="0"/>
              <a:t>popisované</a:t>
            </a:r>
            <a:r>
              <a:rPr lang="en-US" sz="2000" dirty="0" smtClean="0"/>
              <a:t> </a:t>
            </a:r>
            <a:r>
              <a:rPr lang="en-US" sz="2000" dirty="0" err="1" smtClean="0"/>
              <a:t>vytváří</a:t>
            </a:r>
            <a:r>
              <a:rPr lang="en-US" sz="2000" dirty="0" smtClean="0"/>
              <a:t> (gender </a:t>
            </a:r>
            <a:r>
              <a:rPr lang="en-US" sz="2000" dirty="0" err="1" smtClean="0"/>
              <a:t>žena</a:t>
            </a:r>
            <a:r>
              <a:rPr lang="en-US" sz="2000" dirty="0" smtClean="0"/>
              <a:t>) – </a:t>
            </a:r>
            <a:r>
              <a:rPr lang="en-US" sz="2000" dirty="0" err="1" smtClean="0"/>
              <a:t>popis</a:t>
            </a:r>
            <a:r>
              <a:rPr lang="en-US" sz="2000" dirty="0" smtClean="0"/>
              <a:t> a </a:t>
            </a:r>
            <a:r>
              <a:rPr lang="en-US" sz="2000" dirty="0" err="1" smtClean="0"/>
              <a:t>performativita</a:t>
            </a:r>
            <a:r>
              <a:rPr lang="en-US" sz="2000" dirty="0" smtClean="0"/>
              <a:t> </a:t>
            </a:r>
            <a:r>
              <a:rPr lang="en-US" sz="2000" dirty="0" err="1" smtClean="0"/>
              <a:t>ženskosti</a:t>
            </a:r>
            <a:r>
              <a:rPr lang="en-US" sz="2000" dirty="0" smtClean="0"/>
              <a:t> </a:t>
            </a:r>
            <a:r>
              <a:rPr lang="en-US" sz="2000" dirty="0" err="1" smtClean="0"/>
              <a:t>generuje</a:t>
            </a:r>
            <a:r>
              <a:rPr lang="en-US" sz="2000" dirty="0" smtClean="0"/>
              <a:t> </a:t>
            </a:r>
            <a:r>
              <a:rPr lang="en-US" sz="2000" dirty="0" err="1" smtClean="0"/>
              <a:t>diskursivní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kategorii</a:t>
            </a:r>
            <a:r>
              <a:rPr lang="en-US" sz="2000" dirty="0" smtClean="0"/>
              <a:t> “</a:t>
            </a:r>
            <a:r>
              <a:rPr lang="en-US" sz="2000" dirty="0" err="1" smtClean="0"/>
              <a:t>žena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5427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01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i="1" dirty="0" err="1" smtClean="0"/>
              <a:t>Rámce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války</a:t>
            </a:r>
            <a:r>
              <a:rPr lang="en-US" sz="2000" b="1" i="1" dirty="0" smtClean="0"/>
              <a:t>. </a:t>
            </a:r>
            <a:r>
              <a:rPr lang="en-US" sz="2000" b="1" i="1" dirty="0" err="1" smtClean="0"/>
              <a:t>Za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které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životy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netruchlíme</a:t>
            </a:r>
            <a:r>
              <a:rPr lang="en-US" sz="2000" b="1" i="1" dirty="0" smtClean="0"/>
              <a:t>? </a:t>
            </a:r>
            <a:r>
              <a:rPr lang="en-US" sz="2000" dirty="0" smtClean="0"/>
              <a:t>(20</a:t>
            </a:r>
            <a:r>
              <a:rPr lang="en-US" sz="2000" dirty="0" smtClean="0"/>
              <a:t>13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64074"/>
            <a:ext cx="8329319" cy="5134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Queer – </a:t>
            </a:r>
            <a:r>
              <a:rPr lang="en-US" sz="2000" dirty="0" err="1" smtClean="0"/>
              <a:t>podivné</a:t>
            </a:r>
            <a:r>
              <a:rPr lang="en-US" sz="2000" dirty="0" smtClean="0"/>
              <a:t>, </a:t>
            </a:r>
            <a:r>
              <a:rPr lang="en-US" sz="2000" dirty="0" err="1" smtClean="0"/>
              <a:t>nenormální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Netruchlíme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životy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“</a:t>
            </a:r>
            <a:r>
              <a:rPr lang="en-US" sz="2000" dirty="0" err="1" smtClean="0"/>
              <a:t>nezajišt</a:t>
            </a:r>
            <a:r>
              <a:rPr lang="en-US" sz="2000" dirty="0" err="1" smtClean="0"/>
              <a:t>ěné</a:t>
            </a:r>
            <a:r>
              <a:rPr lang="en-US" sz="2000" dirty="0" smtClean="0"/>
              <a:t>”, </a:t>
            </a:r>
            <a:r>
              <a:rPr lang="en-US" sz="2000" dirty="0" err="1" smtClean="0"/>
              <a:t>tj</a:t>
            </a:r>
            <a:r>
              <a:rPr lang="en-US" sz="2000" dirty="0" smtClean="0"/>
              <a:t>.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nezaslouží</a:t>
            </a:r>
            <a:r>
              <a:rPr lang="en-US" sz="2000" dirty="0" smtClean="0"/>
              <a:t> </a:t>
            </a:r>
            <a:r>
              <a:rPr lang="en-US" sz="2000" dirty="0" err="1" smtClean="0"/>
              <a:t>soucit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Rámce</a:t>
            </a:r>
            <a:r>
              <a:rPr lang="en-US" sz="2000" dirty="0" smtClean="0"/>
              <a:t> </a:t>
            </a:r>
            <a:r>
              <a:rPr lang="en-US" sz="2000" dirty="0" err="1" smtClean="0"/>
              <a:t>viditelnosti</a:t>
            </a:r>
            <a:r>
              <a:rPr lang="en-US" sz="2000" dirty="0" smtClean="0"/>
              <a:t> = </a:t>
            </a:r>
            <a:r>
              <a:rPr lang="en-US" sz="2000" dirty="0" err="1" smtClean="0"/>
              <a:t>rámce</a:t>
            </a:r>
            <a:r>
              <a:rPr lang="en-US" sz="2000" dirty="0" smtClean="0"/>
              <a:t> </a:t>
            </a:r>
            <a:r>
              <a:rPr lang="en-US" sz="2000" dirty="0" err="1" smtClean="0"/>
              <a:t>soucitu</a:t>
            </a:r>
            <a:r>
              <a:rPr lang="en-US" sz="2000" dirty="0" smtClean="0"/>
              <a:t> = </a:t>
            </a:r>
            <a:r>
              <a:rPr lang="en-US" sz="2000" dirty="0" err="1" smtClean="0"/>
              <a:t>rámce</a:t>
            </a:r>
            <a:r>
              <a:rPr lang="en-US" sz="2000" dirty="0" smtClean="0"/>
              <a:t> </a:t>
            </a:r>
            <a:r>
              <a:rPr lang="en-US" sz="2000" dirty="0" err="1" smtClean="0"/>
              <a:t>uznání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fotografické</a:t>
            </a:r>
            <a:r>
              <a:rPr lang="en-US" sz="2000" dirty="0" smtClean="0"/>
              <a:t> </a:t>
            </a:r>
            <a:r>
              <a:rPr lang="en-US" sz="2000" dirty="0" err="1" smtClean="0"/>
              <a:t>reportáži</a:t>
            </a:r>
            <a:r>
              <a:rPr lang="en-US" sz="2000" dirty="0" smtClean="0"/>
              <a:t> z </a:t>
            </a:r>
            <a:r>
              <a:rPr lang="en-US" sz="2000" dirty="0" err="1" smtClean="0"/>
              <a:t>války</a:t>
            </a:r>
            <a:r>
              <a:rPr lang="en-US" sz="2000" dirty="0" smtClean="0"/>
              <a:t> </a:t>
            </a:r>
            <a:r>
              <a:rPr lang="en-US" sz="2000" dirty="0" err="1" smtClean="0"/>
              <a:t>vidíme</a:t>
            </a:r>
            <a:r>
              <a:rPr lang="en-US" sz="2000" dirty="0" smtClean="0"/>
              <a:t> </a:t>
            </a:r>
            <a:r>
              <a:rPr lang="en-US" sz="2000" dirty="0" err="1" smtClean="0"/>
              <a:t>vždy</a:t>
            </a:r>
            <a:r>
              <a:rPr lang="en-US" sz="2000" dirty="0" smtClean="0"/>
              <a:t> </a:t>
            </a:r>
            <a:r>
              <a:rPr lang="en-US" sz="2000" dirty="0" err="1" smtClean="0"/>
              <a:t>jen</a:t>
            </a:r>
            <a:r>
              <a:rPr lang="en-US" sz="2000" dirty="0" smtClean="0"/>
              <a:t> </a:t>
            </a:r>
            <a:r>
              <a:rPr lang="en-US" sz="2000" dirty="0" err="1" smtClean="0"/>
              <a:t>fragmenty</a:t>
            </a:r>
            <a:r>
              <a:rPr lang="en-US" sz="2000" dirty="0" smtClean="0"/>
              <a:t> </a:t>
            </a:r>
            <a:r>
              <a:rPr lang="en-US" sz="2000" dirty="0" err="1" smtClean="0"/>
              <a:t>událostí</a:t>
            </a:r>
            <a:r>
              <a:rPr lang="en-US" sz="2000" dirty="0" smtClean="0"/>
              <a:t> a to </a:t>
            </a:r>
            <a:r>
              <a:rPr lang="en-US" sz="2000" dirty="0" err="1" smtClean="0"/>
              <a:t>ješt</a:t>
            </a:r>
            <a:r>
              <a:rPr lang="en-US" sz="2000" dirty="0" err="1" smtClean="0"/>
              <a:t>ě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err="1"/>
              <a:t>j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ty</a:t>
            </a:r>
            <a:r>
              <a:rPr lang="en-US" sz="2000" dirty="0" smtClean="0"/>
              <a:t> </a:t>
            </a:r>
            <a:r>
              <a:rPr lang="en-US" sz="2000" dirty="0" err="1" smtClean="0"/>
              <a:t>fragmenty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en-US" sz="2000" dirty="0" err="1" smtClean="0"/>
              <a:t>legitimní</a:t>
            </a:r>
            <a:r>
              <a:rPr lang="en-US" sz="2000" dirty="0" smtClean="0"/>
              <a:t> </a:t>
            </a:r>
            <a:r>
              <a:rPr lang="en-US" sz="2000" dirty="0" err="1" smtClean="0"/>
              <a:t>součástí</a:t>
            </a:r>
            <a:r>
              <a:rPr lang="en-US" sz="2000" dirty="0" smtClean="0"/>
              <a:t> </a:t>
            </a:r>
            <a:r>
              <a:rPr lang="en-US" sz="2000" dirty="0" err="1" smtClean="0"/>
              <a:t>reprezentace</a:t>
            </a:r>
            <a:r>
              <a:rPr lang="en-US" sz="2000" dirty="0" smtClean="0"/>
              <a:t> </a:t>
            </a:r>
            <a:r>
              <a:rPr lang="en-US" sz="2000" dirty="0" err="1" smtClean="0"/>
              <a:t>válečného</a:t>
            </a:r>
            <a:r>
              <a:rPr lang="en-US" sz="2000" dirty="0" smtClean="0"/>
              <a:t> </a:t>
            </a:r>
            <a:r>
              <a:rPr lang="en-US" sz="2000" dirty="0" err="1" smtClean="0"/>
              <a:t>konfliktu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Válečná</a:t>
            </a:r>
            <a:r>
              <a:rPr lang="en-US" sz="2000" dirty="0" smtClean="0"/>
              <a:t> </a:t>
            </a:r>
            <a:r>
              <a:rPr lang="en-US" sz="2000" dirty="0" err="1" smtClean="0"/>
              <a:t>cenzura</a:t>
            </a:r>
            <a:r>
              <a:rPr lang="en-US" sz="2000" dirty="0" smtClean="0"/>
              <a:t> – x Susan Sontag - </a:t>
            </a:r>
            <a:r>
              <a:rPr lang="en-US" sz="2000" dirty="0" err="1" smtClean="0"/>
              <a:t>nikdy</a:t>
            </a:r>
            <a:r>
              <a:rPr lang="en-US" sz="2000" dirty="0" smtClean="0"/>
              <a:t> </a:t>
            </a:r>
            <a:r>
              <a:rPr lang="en-US" sz="2000" dirty="0" err="1" smtClean="0"/>
              <a:t>nevidíme</a:t>
            </a:r>
            <a:r>
              <a:rPr lang="en-US" sz="2000" dirty="0" smtClean="0"/>
              <a:t> </a:t>
            </a:r>
            <a:r>
              <a:rPr lang="en-US" sz="2000" dirty="0" err="1" smtClean="0"/>
              <a:t>snímky</a:t>
            </a:r>
            <a:r>
              <a:rPr lang="en-US" sz="2000" dirty="0" smtClean="0"/>
              <a:t> </a:t>
            </a:r>
            <a:r>
              <a:rPr lang="en-US" sz="2000" dirty="0" err="1" smtClean="0"/>
              <a:t>ukazující</a:t>
            </a:r>
            <a:r>
              <a:rPr lang="en-US" sz="2000" dirty="0" smtClean="0"/>
              <a:t> </a:t>
            </a:r>
            <a:r>
              <a:rPr lang="en-US" sz="2000" dirty="0" err="1" smtClean="0"/>
              <a:t>utrpení</a:t>
            </a:r>
            <a:r>
              <a:rPr lang="en-US" sz="2000" dirty="0" smtClean="0"/>
              <a:t> </a:t>
            </a:r>
            <a:r>
              <a:rPr lang="en-US" sz="2000" dirty="0" err="1" smtClean="0"/>
              <a:t>protější</a:t>
            </a:r>
            <a:r>
              <a:rPr lang="en-US" sz="2000" dirty="0" smtClean="0"/>
              <a:t> </a:t>
            </a:r>
            <a:r>
              <a:rPr lang="en-US" sz="2000" dirty="0" err="1" smtClean="0"/>
              <a:t>strany</a:t>
            </a:r>
            <a:r>
              <a:rPr lang="en-US" sz="2000" dirty="0" smtClean="0"/>
              <a:t>, </a:t>
            </a:r>
            <a:r>
              <a:rPr lang="en-US" sz="2000" dirty="0" err="1" smtClean="0"/>
              <a:t>protože</a:t>
            </a:r>
            <a:r>
              <a:rPr lang="en-US" sz="2000" dirty="0" smtClean="0"/>
              <a:t> </a:t>
            </a:r>
            <a:r>
              <a:rPr lang="en-US" sz="2000" dirty="0" err="1" smtClean="0"/>
              <a:t>soucit</a:t>
            </a:r>
            <a:r>
              <a:rPr lang="en-US" sz="2000" dirty="0" smtClean="0"/>
              <a:t> </a:t>
            </a:r>
            <a:r>
              <a:rPr lang="en-US" sz="2000" dirty="0"/>
              <a:t>s “</a:t>
            </a:r>
            <a:r>
              <a:rPr lang="en-US" sz="2000" dirty="0" err="1"/>
              <a:t>nepřítelem</a:t>
            </a:r>
            <a:r>
              <a:rPr lang="en-US" sz="2000" dirty="0" smtClean="0"/>
              <a:t>” </a:t>
            </a:r>
            <a:r>
              <a:rPr lang="en-US" sz="2000" dirty="0" smtClean="0"/>
              <a:t>by </a:t>
            </a:r>
            <a:r>
              <a:rPr lang="en-US" sz="2000" dirty="0" err="1" smtClean="0"/>
              <a:t>učinil</a:t>
            </a:r>
            <a:r>
              <a:rPr lang="en-US" sz="2000" dirty="0" smtClean="0"/>
              <a:t> </a:t>
            </a:r>
            <a:r>
              <a:rPr lang="en-US" sz="2000" dirty="0" err="1" smtClean="0"/>
              <a:t>nepřítele</a:t>
            </a:r>
            <a:r>
              <a:rPr lang="en-US" sz="2000" dirty="0" smtClean="0"/>
              <a:t> </a:t>
            </a:r>
            <a:r>
              <a:rPr lang="en-US" sz="2000" dirty="0" err="1" smtClean="0"/>
              <a:t>hodným</a:t>
            </a:r>
            <a:r>
              <a:rPr lang="en-US" sz="2000" dirty="0" smtClean="0"/>
              <a:t> </a:t>
            </a:r>
            <a:r>
              <a:rPr lang="en-US" sz="2000" dirty="0" err="1" smtClean="0"/>
              <a:t>truchlení</a:t>
            </a:r>
            <a:r>
              <a:rPr lang="en-US" sz="2000" dirty="0" smtClean="0"/>
              <a:t> a </a:t>
            </a:r>
            <a:r>
              <a:rPr lang="en-US" sz="2000" dirty="0" err="1" smtClean="0"/>
              <a:t>tím</a:t>
            </a:r>
            <a:r>
              <a:rPr lang="en-US" sz="2000" dirty="0" smtClean="0"/>
              <a:t> by </a:t>
            </a:r>
            <a:r>
              <a:rPr lang="en-US" sz="2000" dirty="0" err="1" smtClean="0"/>
              <a:t>znemožnil</a:t>
            </a:r>
            <a:r>
              <a:rPr lang="en-US" sz="2000" dirty="0" smtClean="0"/>
              <a:t> (</a:t>
            </a:r>
            <a:r>
              <a:rPr lang="en-US" sz="2000" dirty="0" err="1" smtClean="0"/>
              <a:t>delegitimizoval</a:t>
            </a:r>
            <a:r>
              <a:rPr lang="en-US" sz="2000" dirty="0"/>
              <a:t>)</a:t>
            </a:r>
            <a:r>
              <a:rPr lang="en-US" sz="2000" dirty="0" smtClean="0"/>
              <a:t> </a:t>
            </a:r>
            <a:r>
              <a:rPr lang="en-US" sz="2000" dirty="0" err="1" smtClean="0"/>
              <a:t>válku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99604" y="16931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33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594</Words>
  <Application>Microsoft Macintosh PowerPoint</Application>
  <PresentationFormat>On-screen Show (4:3)</PresentationFormat>
  <Paragraphs>94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Judith Butler </vt:lpstr>
      <vt:lpstr>Bibliografie – výběr </vt:lpstr>
      <vt:lpstr>Gender Trouble (1990)</vt:lpstr>
      <vt:lpstr>Gender Trouble (1990)</vt:lpstr>
      <vt:lpstr>Gender Trouble (1990)</vt:lpstr>
      <vt:lpstr>Gender Trouble (1990)</vt:lpstr>
      <vt:lpstr>Závažná těla (1993)</vt:lpstr>
      <vt:lpstr>Rámce války. Za které životy netruchlíme? (2013)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Judith Butler </dc:title>
  <dc:creator>Michaela Fiserova</dc:creator>
  <cp:lastModifiedBy>Michaela Fiserova</cp:lastModifiedBy>
  <cp:revision>24</cp:revision>
  <dcterms:created xsi:type="dcterms:W3CDTF">2018-10-27T17:55:40Z</dcterms:created>
  <dcterms:modified xsi:type="dcterms:W3CDTF">2018-10-28T23:00:42Z</dcterms:modified>
</cp:coreProperties>
</file>