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3" r:id="rId7"/>
    <p:sldId id="261" r:id="rId8"/>
    <p:sldId id="262" r:id="rId9"/>
    <p:sldId id="266" r:id="rId10"/>
    <p:sldId id="260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1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C861C-81C0-6E41-B175-22A4B91BF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1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42E6-4FA2-DC44-9110-30281C2E2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6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1737B-BF4D-8B4D-AE3A-15EBB2C07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1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455A-66CE-2F4D-AAAB-844A068CF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2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4F332-64CD-FA46-B451-424064789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A5A63-B018-304E-8795-D10727439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4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9B15-AB8E-244E-93CF-D3CCD3529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E4628-31BB-D24B-8F3F-28D9B0E8B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6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7E2FD-4739-AE47-8213-FA8617CEB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DFF2-DA99-BD43-A1FD-9C3912B8F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3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1799-7CA7-4843-811D-B34A6B40E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A77C78-93A6-7446-90FE-DF7AE61CE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plato.stanford.edu/entries/foucault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1084262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Michel Foucault </a:t>
            </a:r>
            <a:br>
              <a:rPr lang="en-US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Times" charset="0"/>
                <a:ea typeface="ＭＳ Ｐゴシック" charset="0"/>
                <a:cs typeface="ＭＳ Ｐゴシック" charset="0"/>
              </a:rPr>
              <a:t/>
            </a:r>
            <a:br>
              <a:rPr lang="en-US" sz="200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1926 - 1984</a:t>
            </a:r>
            <a:br>
              <a:rPr lang="en-US" sz="280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br>
              <a:rPr lang="en-US" sz="280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0"/>
                <a:cs typeface="ＭＳ Ｐゴシック" charset="0"/>
              </a:rPr>
              <a:t>http://www.michel-foucault.com</a:t>
            </a: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>
                <a:latin typeface="Times" charset="0"/>
                <a:ea typeface="ＭＳ Ｐゴシック" charset="0"/>
                <a:cs typeface="ＭＳ Ｐゴシック" charset="0"/>
              </a:rPr>
              <a:t/>
            </a:r>
            <a:br>
              <a:rPr lang="en-US" sz="200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0"/>
                <a:cs typeface="ＭＳ Ｐゴシック" charset="0"/>
                <a:hlinkClick r:id="rId2"/>
              </a:rPr>
              <a:t>http://plato.stanford.edu/entries/foucault</a:t>
            </a: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>
                <a:solidFill>
                  <a:schemeClr val="accent2"/>
                </a:solidFill>
                <a:latin typeface="Times" charset="0"/>
                <a:ea typeface="ＭＳ Ｐゴシック" charset="0"/>
                <a:cs typeface="ＭＳ Ｐゴシック" charset="0"/>
              </a:rPr>
            </a:br>
            <a:endParaRPr lang="en-US" sz="2400">
              <a:solidFill>
                <a:schemeClr val="accent2"/>
              </a:solidFill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916113"/>
            <a:ext cx="8382000" cy="4716462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    </a:t>
            </a:r>
            <a:endParaRPr lang="en-US" sz="2000">
              <a:latin typeface="Time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3315" name="Picture 10" descr="foucault_fau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284538"/>
            <a:ext cx="21590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Genealogie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772400" cy="45354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 i="1">
                <a:latin typeface="Times New Roman" charset="0"/>
                <a:ea typeface="ＭＳ Ｐゴシック" charset="0"/>
                <a:cs typeface="ＭＳ Ｐゴシック" charset="0"/>
              </a:rPr>
              <a:t>Řád diskursu 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(1971)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- inaugurační přednáška na College de France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Genealogie 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772400" cy="45354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 i="1">
                <a:latin typeface="Times New Roman" charset="0"/>
                <a:ea typeface="ＭＳ Ｐゴシック" charset="0"/>
                <a:cs typeface="ＭＳ Ｐゴシック" charset="0"/>
              </a:rPr>
              <a:t>Dohlížet a trestat 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(1975)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Genealogie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64500" cy="46085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 i="1">
                <a:latin typeface="Times New Roman" charset="0"/>
                <a:ea typeface="ＭＳ Ｐゴシック" charset="0"/>
                <a:cs typeface="ＭＳ Ｐゴシック" charset="0"/>
              </a:rPr>
              <a:t>Dějiny sexuality I. 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(1976)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 i="1">
                <a:latin typeface="Times New Roman" charset="0"/>
                <a:ea typeface="ＭＳ Ｐゴシック" charset="0"/>
                <a:cs typeface="ＭＳ Ｐゴシック" charset="0"/>
              </a:rPr>
              <a:t>Dějiny sexuality II. 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(1984)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 i="1">
                <a:latin typeface="Times New Roman" charset="0"/>
                <a:ea typeface="ＭＳ Ｐゴシック" charset="0"/>
                <a:cs typeface="ＭＳ Ｐゴシック" charset="0"/>
              </a:rPr>
              <a:t>Dějiny sexuality III. 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(1984)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838200"/>
          </a:xfrm>
        </p:spPr>
        <p:txBody>
          <a:bodyPr/>
          <a:lstStyle/>
          <a:p>
            <a:pPr eaLnBrk="1" hangingPunct="1"/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Biografie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628775"/>
            <a:ext cx="7704137" cy="46085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>
                <a:latin typeface="Times New Roman" charset="0"/>
                <a:ea typeface="ＭＳ Ｐゴシック" charset="0"/>
                <a:cs typeface="ＭＳ Ｐゴシック" charset="0"/>
              </a:rPr>
              <a:t>Michel Foucault se narodil 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</a:t>
            </a:r>
            <a:r>
              <a:rPr lang="en-US" sz="1800">
                <a:latin typeface="Times New Roman" charset="0"/>
                <a:ea typeface="ＭＳ Ｐゴシック" charset="0"/>
                <a:cs typeface="ＭＳ Ｐゴシック" charset="0"/>
              </a:rPr>
              <a:t> 1926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 v Poitiers v rodině chirurga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1946 byl přijat na prestižní pařížskou univerzitu Ecole Normale Supérieure (ENS), kde vystudoval filosofii a psychologii. Počas studia trpěl těžkými depresemi v souvislosti se svou homosexualitou, dvakrát sa pokúsil o sebevraždu (1948 a 1950). Studium ukončil v roce 1951, na druhý pokus.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 Pod vlivem svého učitele Althussera vstoupil do Komunistické strany, brzy z ní však vystoupil (1951-1953)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 Po ukončení studia působil (1953-1954) jako učitel psychologie na Univerzitě v Lille. Publikoval svou první knihu 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Psychologie a duševní nemoc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1954 odešel z Francie: působil jako kulturní rádce v Uppsale ve Švédsku (do 1958), </a:t>
            </a:r>
          </a:p>
          <a:p>
            <a:pPr algn="just" eaLnBrk="1" hangingPunct="1">
              <a:lnSpc>
                <a:spcPct val="80000"/>
              </a:lnSpc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poté ve Varšavě v Polsku (odkud jej o rok později polští představitelé komunistického režimu pro homosexuální způsob života vykázali). </a:t>
            </a:r>
          </a:p>
          <a:p>
            <a:pPr algn="just" eaLnBrk="1" hangingPunct="1">
              <a:lnSpc>
                <a:spcPct val="80000"/>
              </a:lnSpc>
            </a:pPr>
            <a:endParaRPr lang="en-US" sz="16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838200"/>
          </a:xfrm>
        </p:spPr>
        <p:txBody>
          <a:bodyPr/>
          <a:lstStyle/>
          <a:p>
            <a:pPr eaLnBrk="1" hangingPunct="1"/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Biografie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341438"/>
            <a:ext cx="7704137" cy="48244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1960 se vrátil do Francie, kde učil až do roku 1964 na Univerzitě v Clermond-Ferrand (kde poznal svého životního partnera Daniela Deferta).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1961 obhájil dizertační práci (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Dějiny šílenství).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1964 se stal (spolu s Rolandem Barthem) členem redakce časopisu 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Critique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. </a:t>
            </a:r>
            <a:endParaRPr lang="sk-SK" sz="1800" i="1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letech 1965-1968 učil na Univerzitě v Tunisu.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roce 1966 vydal 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Slova a věci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letech 1968-1970 učil na Univerzite Vincennes v Paríži. </a:t>
            </a:r>
            <a:endParaRPr lang="sk-SK" sz="1800" i="1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V letech 1970 až 1984 vedl katedru 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Dějiny systémů myšlení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 na College de France v Paříži – inaugurační přednáška </a:t>
            </a:r>
            <a:r>
              <a:rPr lang="sk-SK" sz="1800" i="1">
                <a:latin typeface="Times New Roman" charset="0"/>
                <a:ea typeface="ＭＳ Ｐゴシック" charset="0"/>
                <a:cs typeface="ＭＳ Ｐゴシック" charset="0"/>
              </a:rPr>
              <a:t>Řád diskursu 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(1971) – počátek Foucaultovy genealogie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Od poloviny 70. let se čím dál víc zdržoval v USA, kde přednášel na Univerzitě v Berkeley. </a:t>
            </a: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en-US" sz="1800">
                <a:latin typeface="Times New Roman" charset="0"/>
                <a:ea typeface="ＭＳ Ｐゴシック" charset="0"/>
                <a:cs typeface="ＭＳ Ｐゴシック" charset="0"/>
              </a:rPr>
              <a:t> Zemřel 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náhle v roce </a:t>
            </a:r>
            <a:r>
              <a:rPr lang="en-US" sz="1800">
                <a:latin typeface="Times New Roman" charset="0"/>
                <a:ea typeface="ＭＳ Ｐゴシック" charset="0"/>
                <a:cs typeface="ＭＳ Ｐゴシック" charset="0"/>
              </a:rPr>
              <a:t>1984</a:t>
            </a:r>
            <a:r>
              <a:rPr lang="sk-SK" sz="1800">
                <a:latin typeface="Times New Roman" charset="0"/>
                <a:ea typeface="ＭＳ Ｐゴシック" charset="0"/>
                <a:cs typeface="ＭＳ Ｐゴシック" charset="0"/>
              </a:rPr>
              <a:t> v Paříži na AIDS.</a:t>
            </a: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en-US" sz="16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Bibliografie – výběr</a:t>
            </a:r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77240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Psychologie a duševní nemoc (1954)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Dějiny šílenství v době osvícenství (1961)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Zrození kliniky (1963)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Raymond Roussel (1963)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Slova a věci. Archeologie humanitních věd (1966)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Myšlení vnějšku (1966)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Archeologie vědění (1969)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Řád diskursu (inaugurační přednáška na College de France, 1971)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Toto není dýmka (1973)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Dohlížet a trestat (1975)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Je třeba bránit společnost (přednášky z College de France) (1975-76) </a:t>
            </a: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Abnormální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Dějiny sexuality I., II., III. (1976, 1984, 1984)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Archeologie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993063" cy="48244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>
                <a:latin typeface="Times New Roman" charset="0"/>
                <a:ea typeface="ＭＳ Ｐゴシック" charset="0"/>
                <a:cs typeface="ＭＳ Ｐゴシック" charset="0"/>
              </a:rPr>
              <a:t>Psychologie a duševní </a:t>
            </a: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nemoc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(1954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- Konstrukce duševní nemoci v psychologii, relativnost léčebních metod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>
                <a:latin typeface="Times New Roman" charset="0"/>
                <a:ea typeface="ＭＳ Ｐゴシック" charset="0"/>
                <a:cs typeface="ＭＳ Ｐゴシック" charset="0"/>
              </a:rPr>
              <a:t>Dějiny šílenství v době osvícenství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(1961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První archeologické dílo, v němž Foucault předpokládá nesouměřitelnost pojetí šílenství v jednotlivých historických dobách v západní Evropě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Středověk: trest boží, nutnost pokory, slitování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Renesance: inspirace pro umění a magii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Osvícenství: velké uzavření, internace do bývalých leprosárií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Moderna: medikace a normalizace, disciplína a dohled  </a:t>
            </a: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Archeologie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993063" cy="48244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Zrození kliniky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(1963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Archeologie lékařského pohledu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Až moderní epistéma umožňuje proniknout pod povrch, pitva odhaluje vnitřek lidského těla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Cílem moderní kliniky je opravovat, medikovat, rehabilitovat či jinak normalizovat nemocné tělo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Vliv díla Georgesa Canguilhema </a:t>
            </a: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Normální a patologické: 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lékařská norma je současně ideální stav i průměrný stav tělesných hodnot, vše ostatní je patologické a má být normalizováno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Předmluva ke Kantově Antropologii 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(1964)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- Kant pojal svou antropologii jako normativní studium osvícenského (kritického) člověka, tedy historicky situovaného člověka, který se však současně klade jako člověk, jehož mysl má univerzální a vždy platné danosti </a:t>
            </a: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Archeologie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772400" cy="45354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Slova </a:t>
            </a:r>
            <a:r>
              <a:rPr lang="sk-SK" sz="2000" i="1" dirty="0">
                <a:latin typeface="Times New Roman" charset="0"/>
                <a:ea typeface="ＭＳ Ｐゴシック" charset="0"/>
                <a:cs typeface="ＭＳ Ｐゴシック" charset="0"/>
              </a:rPr>
              <a:t>a věci. Archeologie humanitních </a:t>
            </a: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věd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(1966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Epistéma – historické a priori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Epistémické zlomy – v dějinách není možný ani vývoj, ani pokrok vědění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Renesanční e. – podobnosti, alegorie/magie 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Klasická e. – totožnosti a rozdíly, tabulka/taxonomie  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Moderní e. – příčiny, příběh/historie 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člověk jako dílo humanitních věd (práce, jazyk, život)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onečná bytost (bez naděje na posmrtný život), která je ale nekonečně podmíněna tím, co ji přesahuje: Freudovo nevědomí, Darwinova evoluce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Archeologie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064500" cy="47513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Myšlení vnějšku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(1966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- utopie x heterotopie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- heterotopie – místo jiného, vyloučeného – nemocnice, blázince, hřibitovy, školy, kasárny – místa moderní normalizace jiného </a:t>
            </a: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Archeologie vědění </a:t>
            </a:r>
            <a:r>
              <a:rPr lang="sk-SK" sz="2000" dirty="0">
                <a:latin typeface="Times New Roman" charset="0"/>
                <a:ea typeface="ＭＳ Ｐゴシック" charset="0"/>
                <a:cs typeface="ＭＳ Ｐゴシック" charset="0"/>
              </a:rPr>
              <a:t>(1969</a:t>
            </a: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kniha principů a pojmů metody archeologie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archeologie není klasická historie, ani historie idejí či mentalit</a:t>
            </a: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Archiv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Výpověď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Diskurs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Diskursivní formace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Dispozitiv</a:t>
            </a:r>
            <a:endParaRPr lang="sk-SK" sz="20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Archeologie x Genealogie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46783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Archeologie</a:t>
            </a: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Epistéma je historické a priori, které podmiňuje veškeré historicky možné vypovídání (dokazování, přesvědčování, kritiku, ilustraci atd)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Totální diskontinuity ve vědění, které nelze zdůvodnit – historická relativita vědění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Genealogie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solidFill>
                <a:srgbClr val="FF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vědění je moc – dohled, disciplína, hygiena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Biomoc, biopolitika – regulace populací (natalita, mortalita - demografie)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k-SK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k-SK" sz="2000">
                <a:latin typeface="Times New Roman" charset="0"/>
                <a:ea typeface="ＭＳ Ｐゴシック" charset="0"/>
                <a:cs typeface="ＭＳ Ｐゴシック" charset="0"/>
              </a:rPr>
              <a:t>Interpretace z určité kritické pozice – etika parrhesie – odvaha na pravdu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867</Words>
  <Application>Microsoft Macintosh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ＭＳ Ｐゴシック</vt:lpstr>
      <vt:lpstr>Calibri</vt:lpstr>
      <vt:lpstr>Lucida Grande</vt:lpstr>
      <vt:lpstr>Times</vt:lpstr>
      <vt:lpstr>Times New Roman</vt:lpstr>
      <vt:lpstr>Blank Presentation</vt:lpstr>
      <vt:lpstr> Michel Foucault   1926 - 1984   http://www.michel-foucault.com  http://plato.stanford.edu/entries/foucault </vt:lpstr>
      <vt:lpstr>Biografie</vt:lpstr>
      <vt:lpstr>Biografie</vt:lpstr>
      <vt:lpstr>Bibliografie – výběr</vt:lpstr>
      <vt:lpstr>Archeologie </vt:lpstr>
      <vt:lpstr>Archeologie </vt:lpstr>
      <vt:lpstr>Archeologie </vt:lpstr>
      <vt:lpstr>Archeologie </vt:lpstr>
      <vt:lpstr>Archeologie x Genealogie </vt:lpstr>
      <vt:lpstr>Genealogie </vt:lpstr>
      <vt:lpstr>Genealogie </vt:lpstr>
      <vt:lpstr>Genealogie </vt:lpstr>
    </vt:vector>
  </TitlesOfParts>
  <Company>Michaela Fiserova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Rozdiely v zobrazení pohybu: pohybová štúdia behu koní</dc:title>
  <dc:creator>Michaela Fiserova</dc:creator>
  <cp:lastModifiedBy>Michaela Fiserova</cp:lastModifiedBy>
  <cp:revision>21</cp:revision>
  <dcterms:created xsi:type="dcterms:W3CDTF">2007-10-01T19:49:45Z</dcterms:created>
  <dcterms:modified xsi:type="dcterms:W3CDTF">2018-10-07T20:55:50Z</dcterms:modified>
</cp:coreProperties>
</file>