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4" r:id="rId2"/>
    <p:sldId id="265" r:id="rId3"/>
    <p:sldId id="256" r:id="rId4"/>
    <p:sldId id="258" r:id="rId5"/>
    <p:sldId id="259" r:id="rId6"/>
    <p:sldId id="257" r:id="rId7"/>
    <p:sldId id="260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57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23FEB-556C-4590-9E6C-253E2B6A3D94}" type="datetimeFigureOut">
              <a:rPr lang="cs-CZ" smtClean="0"/>
              <a:t>17.10.2018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7230D-DEB4-419B-9D3D-1092F83028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589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http://www.akademon.cz/source/hist.htm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7230D-DEB4-419B-9D3D-1092F8302894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5303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17468-0725-4AE6-9619-2FCFB3AA1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104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10C53E-0C20-4CB5-8676-75C10F1FE4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38790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24408-6C59-47BA-82C2-67E9C6BA57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2966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D1B90-F9BC-4788-B2AB-8F2C329F46B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304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CABD2-FBAE-4E05-B481-BB065E51FD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2217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98381-5505-4ABC-B726-13B85EF31F2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2683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095A-36AB-4D5F-BEF5-4C5847BC9A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0810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F5B68-3D9B-4414-ACAF-622BB6E2F9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19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FD9F68-3940-43A6-91AE-E27C23C85D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022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8D8BA-11F7-4FDB-9FB2-F3190E1975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4129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FE38D-4ADB-4BC9-BEB1-DA7E5E2AECB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7705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DA04BA4-7F3A-4711-8D74-55AE06C6288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ČAS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7720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4767263" y="20081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R</a:t>
            </a:r>
          </a:p>
        </p:txBody>
      </p:sp>
      <p:grpSp>
        <p:nvGrpSpPr>
          <p:cNvPr id="16" name="Skupina 15"/>
          <p:cNvGrpSpPr/>
          <p:nvPr/>
        </p:nvGrpSpPr>
        <p:grpSpPr>
          <a:xfrm>
            <a:off x="0" y="274639"/>
            <a:ext cx="8532440" cy="6106690"/>
            <a:chOff x="4859338" y="1844675"/>
            <a:chExt cx="3960812" cy="3914775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5148263" y="5157788"/>
              <a:ext cx="36718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5148263" y="1844675"/>
              <a:ext cx="0" cy="3313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5148263" y="3933825"/>
              <a:ext cx="3024187" cy="1223963"/>
            </a:xfrm>
            <a:custGeom>
              <a:avLst/>
              <a:gdLst>
                <a:gd name="T0" fmla="*/ 0 w 1905"/>
                <a:gd name="T1" fmla="*/ 1223963 h 771"/>
                <a:gd name="T2" fmla="*/ 1511300 w 1905"/>
                <a:gd name="T3" fmla="*/ 0 h 771"/>
                <a:gd name="T4" fmla="*/ 3024187 w 1905"/>
                <a:gd name="T5" fmla="*/ 1223963 h 77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05" h="771">
                  <a:moveTo>
                    <a:pt x="0" y="771"/>
                  </a:moveTo>
                  <a:cubicBezTo>
                    <a:pt x="317" y="385"/>
                    <a:pt x="635" y="0"/>
                    <a:pt x="952" y="0"/>
                  </a:cubicBezTo>
                  <a:cubicBezTo>
                    <a:pt x="1269" y="0"/>
                    <a:pt x="1587" y="385"/>
                    <a:pt x="1905" y="77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5148263" y="3549650"/>
              <a:ext cx="3600450" cy="1608138"/>
            </a:xfrm>
            <a:custGeom>
              <a:avLst/>
              <a:gdLst>
                <a:gd name="T0" fmla="*/ 0 w 2268"/>
                <a:gd name="T1" fmla="*/ 1608138 h 1013"/>
                <a:gd name="T2" fmla="*/ 647700 w 2268"/>
                <a:gd name="T3" fmla="*/ 815975 h 1013"/>
                <a:gd name="T4" fmla="*/ 1295400 w 2268"/>
                <a:gd name="T5" fmla="*/ 384175 h 1013"/>
                <a:gd name="T6" fmla="*/ 2160588 w 2268"/>
                <a:gd name="T7" fmla="*/ 166688 h 1013"/>
                <a:gd name="T8" fmla="*/ 3240088 w 2268"/>
                <a:gd name="T9" fmla="*/ 23813 h 1013"/>
                <a:gd name="T10" fmla="*/ 3600450 w 2268"/>
                <a:gd name="T11" fmla="*/ 23813 h 10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68" h="1013">
                  <a:moveTo>
                    <a:pt x="0" y="1013"/>
                  </a:moveTo>
                  <a:cubicBezTo>
                    <a:pt x="136" y="827"/>
                    <a:pt x="272" y="642"/>
                    <a:pt x="408" y="514"/>
                  </a:cubicBezTo>
                  <a:cubicBezTo>
                    <a:pt x="544" y="386"/>
                    <a:pt x="657" y="310"/>
                    <a:pt x="816" y="242"/>
                  </a:cubicBezTo>
                  <a:cubicBezTo>
                    <a:pt x="975" y="174"/>
                    <a:pt x="1157" y="143"/>
                    <a:pt x="1361" y="105"/>
                  </a:cubicBezTo>
                  <a:cubicBezTo>
                    <a:pt x="1565" y="67"/>
                    <a:pt x="1890" y="30"/>
                    <a:pt x="2041" y="15"/>
                  </a:cubicBezTo>
                  <a:cubicBezTo>
                    <a:pt x="2192" y="0"/>
                    <a:pt x="2230" y="7"/>
                    <a:pt x="2268" y="1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Freeform 14"/>
            <p:cNvSpPr>
              <a:spLocks/>
            </p:cNvSpPr>
            <p:nvPr/>
          </p:nvSpPr>
          <p:spPr bwMode="auto">
            <a:xfrm>
              <a:off x="5180014" y="2745579"/>
              <a:ext cx="3600450" cy="2412207"/>
            </a:xfrm>
            <a:custGeom>
              <a:avLst/>
              <a:gdLst>
                <a:gd name="T0" fmla="*/ 0 w 2268"/>
                <a:gd name="T1" fmla="*/ 2376488 h 1497"/>
                <a:gd name="T2" fmla="*/ 431800 w 2268"/>
                <a:gd name="T3" fmla="*/ 1800225 h 1497"/>
                <a:gd name="T4" fmla="*/ 1008063 w 2268"/>
                <a:gd name="T5" fmla="*/ 1295400 h 1497"/>
                <a:gd name="T6" fmla="*/ 1295400 w 2268"/>
                <a:gd name="T7" fmla="*/ 1152525 h 1497"/>
                <a:gd name="T8" fmla="*/ 3600450 w 2268"/>
                <a:gd name="T9" fmla="*/ 0 h 14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68" h="1497">
                  <a:moveTo>
                    <a:pt x="0" y="1497"/>
                  </a:moveTo>
                  <a:cubicBezTo>
                    <a:pt x="83" y="1372"/>
                    <a:pt x="166" y="1247"/>
                    <a:pt x="272" y="1134"/>
                  </a:cubicBezTo>
                  <a:cubicBezTo>
                    <a:pt x="378" y="1021"/>
                    <a:pt x="544" y="884"/>
                    <a:pt x="635" y="816"/>
                  </a:cubicBezTo>
                  <a:cubicBezTo>
                    <a:pt x="726" y="748"/>
                    <a:pt x="544" y="862"/>
                    <a:pt x="816" y="726"/>
                  </a:cubicBezTo>
                  <a:cubicBezTo>
                    <a:pt x="1088" y="590"/>
                    <a:pt x="2026" y="121"/>
                    <a:pt x="226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7935913" y="5392738"/>
              <a:ext cx="3238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/>
                <a:t>T</a:t>
              </a:r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4859338" y="5157788"/>
              <a:ext cx="64770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/>
                <a:t>T= 0</a:t>
              </a:r>
            </a:p>
          </p:txBody>
        </p:sp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039" y="3561378"/>
            <a:ext cx="2434236" cy="303976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941" y="3002537"/>
            <a:ext cx="2228176" cy="138868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2848" y="162512"/>
            <a:ext cx="5509463" cy="308529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0497" y="2450569"/>
            <a:ext cx="1914525" cy="2390775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91" y="445802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Kinks</a:t>
            </a:r>
            <a:r>
              <a:rPr lang="cs-CZ" dirty="0" smtClean="0"/>
              <a:t>: </a:t>
            </a:r>
            <a:r>
              <a:rPr lang="cs-CZ" dirty="0" err="1" smtClean="0"/>
              <a:t>Time</a:t>
            </a:r>
            <a:endParaRPr lang="cs-CZ" dirty="0"/>
          </a:p>
        </p:txBody>
      </p:sp>
      <p:pic>
        <p:nvPicPr>
          <p:cNvPr id="4" name="kinks_tim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42129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Čas – základní přiblížení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Rytmy a periodické děje</a:t>
            </a:r>
          </a:p>
          <a:p>
            <a:pPr eaLnBrk="1" hangingPunct="1">
              <a:buFontTx/>
              <a:buNone/>
            </a:pPr>
            <a:endParaRPr lang="cs-CZ" altLang="cs-CZ" sz="2800"/>
          </a:p>
          <a:p>
            <a:pPr eaLnBrk="1" hangingPunct="1">
              <a:buFontTx/>
              <a:buNone/>
            </a:pPr>
            <a:r>
              <a:rPr lang="cs-CZ" altLang="cs-CZ" sz="2800"/>
              <a:t>Klasická východiska</a:t>
            </a:r>
          </a:p>
          <a:p>
            <a:pPr eaLnBrk="1" hangingPunct="1"/>
            <a:r>
              <a:rPr lang="cs-CZ" altLang="cs-CZ" sz="2800"/>
              <a:t>Kauzalita</a:t>
            </a:r>
          </a:p>
          <a:p>
            <a:pPr eaLnBrk="1" hangingPunct="1"/>
            <a:r>
              <a:rPr lang="cs-CZ" altLang="cs-CZ" sz="2800"/>
              <a:t>Entropie</a:t>
            </a:r>
          </a:p>
          <a:p>
            <a:pPr eaLnBrk="1" hangingPunct="1">
              <a:buFontTx/>
              <a:buNone/>
            </a:pPr>
            <a:endParaRPr lang="cs-CZ" altLang="cs-CZ" sz="2800"/>
          </a:p>
          <a:p>
            <a:pPr eaLnBrk="1" hangingPunct="1"/>
            <a:endParaRPr lang="cs-CZ" altLang="cs-CZ" sz="280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800"/>
              <a:t>Klasické vlastnosti</a:t>
            </a:r>
          </a:p>
          <a:p>
            <a:pPr eaLnBrk="1" hangingPunct="1"/>
            <a:r>
              <a:rPr lang="cs-CZ" altLang="cs-CZ" sz="2800"/>
              <a:t>Jednorozměrný</a:t>
            </a:r>
          </a:p>
          <a:p>
            <a:pPr eaLnBrk="1" hangingPunct="1"/>
            <a:r>
              <a:rPr lang="cs-CZ" altLang="cs-CZ" sz="2800"/>
              <a:t>Jednosměrný</a:t>
            </a:r>
          </a:p>
          <a:p>
            <a:pPr eaLnBrk="1" hangingPunct="1"/>
            <a:endParaRPr lang="cs-CZ" altLang="cs-CZ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build="p"/>
      <p:bldP spid="205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Čas – klasická východiska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754438" cy="4525963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Relativistický čas</a:t>
            </a:r>
          </a:p>
          <a:p>
            <a:pPr lvl="1" eaLnBrk="1" hangingPunct="1"/>
            <a:r>
              <a:rPr lang="cs-CZ" altLang="cs-CZ"/>
              <a:t>Současnost</a:t>
            </a:r>
          </a:p>
          <a:p>
            <a:pPr lvl="1" eaLnBrk="1" hangingPunct="1"/>
            <a:r>
              <a:rPr lang="cs-CZ" altLang="cs-CZ"/>
              <a:t>Nekonečnost</a:t>
            </a:r>
          </a:p>
          <a:p>
            <a:pPr lvl="1" eaLnBrk="1" hangingPunct="1"/>
            <a:r>
              <a:rPr lang="cs-CZ" altLang="cs-CZ">
                <a:hlinkClick r:id="rId2" action="ppaction://hlinksldjump"/>
              </a:rPr>
              <a:t>Relativita</a:t>
            </a:r>
            <a:endParaRPr lang="cs-CZ" altLang="cs-CZ"/>
          </a:p>
          <a:p>
            <a:pPr lvl="1" eaLnBrk="1" hangingPunct="1">
              <a:buFontTx/>
              <a:buNone/>
            </a:pPr>
            <a:endParaRPr lang="cs-CZ" altLang="cs-CZ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4932363" y="1916113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4932363" y="2997200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5076825" y="1484313"/>
            <a:ext cx="32400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1	        		2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5003800" y="2924175"/>
            <a:ext cx="3240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3	        		4</a:t>
            </a:r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6443663" y="2349500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6659563" y="1916113"/>
            <a:ext cx="122555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6588125" y="2492375"/>
            <a:ext cx="129698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 flipH="1" flipV="1">
            <a:off x="5292725" y="1916113"/>
            <a:ext cx="115093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 flipH="1">
            <a:off x="5364163" y="2492375"/>
            <a:ext cx="10795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4932363" y="4070350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832475" y="5157788"/>
            <a:ext cx="3311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5076825" y="3638550"/>
            <a:ext cx="32400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1	        		2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5903913" y="5157788"/>
            <a:ext cx="32400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3	        		4</a:t>
            </a:r>
          </a:p>
        </p:txBody>
      </p:sp>
      <p:sp>
        <p:nvSpPr>
          <p:cNvPr id="7192" name="Oval 24"/>
          <p:cNvSpPr>
            <a:spLocks noChangeArrowheads="1"/>
          </p:cNvSpPr>
          <p:nvPr/>
        </p:nvSpPr>
        <p:spPr bwMode="auto">
          <a:xfrm>
            <a:off x="6443663" y="450373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 flipV="1">
            <a:off x="6659563" y="4070350"/>
            <a:ext cx="122555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>
            <a:off x="6588125" y="4646613"/>
            <a:ext cx="2160588" cy="582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 flipH="1" flipV="1">
            <a:off x="5292725" y="4070350"/>
            <a:ext cx="1150938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196" name="Line 28"/>
          <p:cNvSpPr>
            <a:spLocks noChangeShapeType="1"/>
          </p:cNvSpPr>
          <p:nvPr/>
        </p:nvSpPr>
        <p:spPr bwMode="auto">
          <a:xfrm flipH="1">
            <a:off x="6084888" y="4646613"/>
            <a:ext cx="358775" cy="511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5" grpId="0"/>
      <p:bldP spid="7176" grpId="0" animBg="1"/>
      <p:bldP spid="7190" grpId="0"/>
      <p:bldP spid="7191" grpId="0"/>
      <p:bldP spid="71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7"/>
          <p:cNvSpPr>
            <a:spLocks noChangeArrowheads="1"/>
          </p:cNvSpPr>
          <p:nvPr/>
        </p:nvSpPr>
        <p:spPr bwMode="auto">
          <a:xfrm>
            <a:off x="6084888" y="3500438"/>
            <a:ext cx="2232025" cy="20891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Relativita času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259263" cy="4349750"/>
          </a:xfrm>
        </p:spPr>
        <p:txBody>
          <a:bodyPr/>
          <a:lstStyle/>
          <a:p>
            <a:pPr eaLnBrk="1" hangingPunct="1"/>
            <a:r>
              <a:rPr lang="el-GR" altLang="cs-CZ">
                <a:cs typeface="Arial" panose="020B0604020202020204" pitchFamily="34" charset="0"/>
              </a:rPr>
              <a:t>μ</a:t>
            </a:r>
            <a:r>
              <a:rPr lang="cs-CZ" altLang="cs-CZ">
                <a:cs typeface="Arial" panose="020B0604020202020204" pitchFamily="34" charset="0"/>
              </a:rPr>
              <a:t>-</a:t>
            </a:r>
            <a:r>
              <a:rPr lang="cs-CZ" altLang="cs-CZ"/>
              <a:t>miony</a:t>
            </a:r>
          </a:p>
          <a:p>
            <a:pPr eaLnBrk="1" hangingPunct="1"/>
            <a:r>
              <a:rPr lang="cs-CZ" altLang="cs-CZ"/>
              <a:t>2,1.10</a:t>
            </a:r>
            <a:r>
              <a:rPr lang="cs-CZ" altLang="cs-CZ" baseline="30000"/>
              <a:t>-6 </a:t>
            </a:r>
            <a:r>
              <a:rPr lang="cs-CZ" altLang="cs-CZ"/>
              <a:t>s</a:t>
            </a:r>
            <a:r>
              <a:rPr lang="cs-CZ" altLang="cs-CZ" baseline="30000"/>
              <a:t> </a:t>
            </a:r>
            <a:r>
              <a:rPr lang="cs-CZ" altLang="cs-CZ">
                <a:sym typeface="Wingdings" panose="05000000000000000000" pitchFamily="2" charset="2"/>
              </a:rPr>
              <a:t> l = 6,6 m</a:t>
            </a:r>
          </a:p>
          <a:p>
            <a:pPr eaLnBrk="1" hangingPunct="1"/>
            <a:endParaRPr lang="cs-CZ" altLang="cs-CZ"/>
          </a:p>
        </p:txBody>
      </p:sp>
      <p:pic>
        <p:nvPicPr>
          <p:cNvPr id="4101" name="Picture 6" descr="rotze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89363"/>
            <a:ext cx="167322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8"/>
          <p:cNvSpPr>
            <a:spLocks noChangeShapeType="1"/>
          </p:cNvSpPr>
          <p:nvPr/>
        </p:nvSpPr>
        <p:spPr bwMode="auto">
          <a:xfrm flipH="1">
            <a:off x="7596188" y="1844675"/>
            <a:ext cx="647700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" name="Text Box 9"/>
          <p:cNvSpPr txBox="1">
            <a:spLocks noChangeArrowheads="1"/>
          </p:cNvSpPr>
          <p:nvPr/>
        </p:nvSpPr>
        <p:spPr bwMode="auto">
          <a:xfrm rot="-3739994">
            <a:off x="6842919" y="1950244"/>
            <a:ext cx="187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Kosmické záření</a:t>
            </a:r>
          </a:p>
        </p:txBody>
      </p:sp>
      <p:sp>
        <p:nvSpPr>
          <p:cNvPr id="4104" name="Line 12"/>
          <p:cNvSpPr>
            <a:spLocks noChangeShapeType="1"/>
          </p:cNvSpPr>
          <p:nvPr/>
        </p:nvSpPr>
        <p:spPr bwMode="auto">
          <a:xfrm flipV="1">
            <a:off x="7164388" y="3500438"/>
            <a:ext cx="0" cy="4333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5" name="Text Box 13"/>
          <p:cNvSpPr txBox="1">
            <a:spLocks noChangeArrowheads="1"/>
          </p:cNvSpPr>
          <p:nvPr/>
        </p:nvSpPr>
        <p:spPr bwMode="auto">
          <a:xfrm>
            <a:off x="5940425" y="3573463"/>
            <a:ext cx="1296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/>
              <a:t>50-60 km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4145" y="133061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Kosmologický čas</a:t>
            </a:r>
          </a:p>
        </p:txBody>
      </p:sp>
      <p:sp>
        <p:nvSpPr>
          <p:cNvPr id="5123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Počátek času</a:t>
            </a:r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>
            <a:off x="5148263" y="5157788"/>
            <a:ext cx="3671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 flipV="1">
            <a:off x="5148263" y="1844675"/>
            <a:ext cx="0" cy="3313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6" name="Freeform 10"/>
          <p:cNvSpPr>
            <a:spLocks/>
          </p:cNvSpPr>
          <p:nvPr/>
        </p:nvSpPr>
        <p:spPr bwMode="auto">
          <a:xfrm>
            <a:off x="5148263" y="3933825"/>
            <a:ext cx="3024187" cy="1223963"/>
          </a:xfrm>
          <a:custGeom>
            <a:avLst/>
            <a:gdLst>
              <a:gd name="T0" fmla="*/ 0 w 1905"/>
              <a:gd name="T1" fmla="*/ 1223963 h 771"/>
              <a:gd name="T2" fmla="*/ 1511300 w 1905"/>
              <a:gd name="T3" fmla="*/ 0 h 771"/>
              <a:gd name="T4" fmla="*/ 3024187 w 1905"/>
              <a:gd name="T5" fmla="*/ 1223963 h 77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05" h="771">
                <a:moveTo>
                  <a:pt x="0" y="771"/>
                </a:moveTo>
                <a:cubicBezTo>
                  <a:pt x="317" y="385"/>
                  <a:pt x="635" y="0"/>
                  <a:pt x="952" y="0"/>
                </a:cubicBezTo>
                <a:cubicBezTo>
                  <a:pt x="1269" y="0"/>
                  <a:pt x="1587" y="385"/>
                  <a:pt x="1905" y="7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7" name="Freeform 13"/>
          <p:cNvSpPr>
            <a:spLocks/>
          </p:cNvSpPr>
          <p:nvPr/>
        </p:nvSpPr>
        <p:spPr bwMode="auto">
          <a:xfrm>
            <a:off x="5148263" y="3549650"/>
            <a:ext cx="3600450" cy="1608138"/>
          </a:xfrm>
          <a:custGeom>
            <a:avLst/>
            <a:gdLst>
              <a:gd name="T0" fmla="*/ 0 w 2268"/>
              <a:gd name="T1" fmla="*/ 1608138 h 1013"/>
              <a:gd name="T2" fmla="*/ 647700 w 2268"/>
              <a:gd name="T3" fmla="*/ 815975 h 1013"/>
              <a:gd name="T4" fmla="*/ 1295400 w 2268"/>
              <a:gd name="T5" fmla="*/ 384175 h 1013"/>
              <a:gd name="T6" fmla="*/ 2160588 w 2268"/>
              <a:gd name="T7" fmla="*/ 166688 h 1013"/>
              <a:gd name="T8" fmla="*/ 3240088 w 2268"/>
              <a:gd name="T9" fmla="*/ 23813 h 1013"/>
              <a:gd name="T10" fmla="*/ 3600450 w 2268"/>
              <a:gd name="T11" fmla="*/ 23813 h 101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268" h="1013">
                <a:moveTo>
                  <a:pt x="0" y="1013"/>
                </a:moveTo>
                <a:cubicBezTo>
                  <a:pt x="136" y="827"/>
                  <a:pt x="272" y="642"/>
                  <a:pt x="408" y="514"/>
                </a:cubicBezTo>
                <a:cubicBezTo>
                  <a:pt x="544" y="386"/>
                  <a:pt x="657" y="310"/>
                  <a:pt x="816" y="242"/>
                </a:cubicBezTo>
                <a:cubicBezTo>
                  <a:pt x="975" y="174"/>
                  <a:pt x="1157" y="143"/>
                  <a:pt x="1361" y="105"/>
                </a:cubicBezTo>
                <a:cubicBezTo>
                  <a:pt x="1565" y="67"/>
                  <a:pt x="1890" y="30"/>
                  <a:pt x="2041" y="15"/>
                </a:cubicBezTo>
                <a:cubicBezTo>
                  <a:pt x="2192" y="0"/>
                  <a:pt x="2230" y="7"/>
                  <a:pt x="2268" y="15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8" name="Freeform 14"/>
          <p:cNvSpPr>
            <a:spLocks/>
          </p:cNvSpPr>
          <p:nvPr/>
        </p:nvSpPr>
        <p:spPr bwMode="auto">
          <a:xfrm>
            <a:off x="5148263" y="2781300"/>
            <a:ext cx="3600450" cy="2376488"/>
          </a:xfrm>
          <a:custGeom>
            <a:avLst/>
            <a:gdLst>
              <a:gd name="T0" fmla="*/ 0 w 2268"/>
              <a:gd name="T1" fmla="*/ 2376488 h 1497"/>
              <a:gd name="T2" fmla="*/ 431800 w 2268"/>
              <a:gd name="T3" fmla="*/ 1800225 h 1497"/>
              <a:gd name="T4" fmla="*/ 1008063 w 2268"/>
              <a:gd name="T5" fmla="*/ 1295400 h 1497"/>
              <a:gd name="T6" fmla="*/ 1295400 w 2268"/>
              <a:gd name="T7" fmla="*/ 1152525 h 1497"/>
              <a:gd name="T8" fmla="*/ 3600450 w 2268"/>
              <a:gd name="T9" fmla="*/ 0 h 14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68" h="1497">
                <a:moveTo>
                  <a:pt x="0" y="1497"/>
                </a:moveTo>
                <a:cubicBezTo>
                  <a:pt x="83" y="1372"/>
                  <a:pt x="166" y="1247"/>
                  <a:pt x="272" y="1134"/>
                </a:cubicBezTo>
                <a:cubicBezTo>
                  <a:pt x="378" y="1021"/>
                  <a:pt x="544" y="884"/>
                  <a:pt x="635" y="816"/>
                </a:cubicBezTo>
                <a:cubicBezTo>
                  <a:pt x="726" y="748"/>
                  <a:pt x="544" y="862"/>
                  <a:pt x="816" y="726"/>
                </a:cubicBezTo>
                <a:cubicBezTo>
                  <a:pt x="1088" y="590"/>
                  <a:pt x="2026" y="121"/>
                  <a:pt x="22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9" name="Text Box 15"/>
          <p:cNvSpPr txBox="1">
            <a:spLocks noChangeArrowheads="1"/>
          </p:cNvSpPr>
          <p:nvPr/>
        </p:nvSpPr>
        <p:spPr bwMode="auto">
          <a:xfrm>
            <a:off x="7935913" y="53927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T</a:t>
            </a:r>
          </a:p>
        </p:txBody>
      </p:sp>
      <p:sp>
        <p:nvSpPr>
          <p:cNvPr id="5130" name="Text Box 16"/>
          <p:cNvSpPr txBox="1">
            <a:spLocks noChangeArrowheads="1"/>
          </p:cNvSpPr>
          <p:nvPr/>
        </p:nvSpPr>
        <p:spPr bwMode="auto">
          <a:xfrm>
            <a:off x="4767263" y="2008188"/>
            <a:ext cx="349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R</a:t>
            </a:r>
          </a:p>
        </p:txBody>
      </p:sp>
      <p:sp>
        <p:nvSpPr>
          <p:cNvPr id="5131" name="Text Box 17"/>
          <p:cNvSpPr txBox="1">
            <a:spLocks noChangeArrowheads="1"/>
          </p:cNvSpPr>
          <p:nvPr/>
        </p:nvSpPr>
        <p:spPr bwMode="auto">
          <a:xfrm>
            <a:off x="7740650" y="4292600"/>
            <a:ext cx="5969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K&gt;0</a:t>
            </a:r>
          </a:p>
        </p:txBody>
      </p:sp>
      <p:sp>
        <p:nvSpPr>
          <p:cNvPr id="5132" name="Text Box 18"/>
          <p:cNvSpPr txBox="1">
            <a:spLocks noChangeArrowheads="1"/>
          </p:cNvSpPr>
          <p:nvPr/>
        </p:nvSpPr>
        <p:spPr bwMode="auto">
          <a:xfrm>
            <a:off x="8027988" y="3284538"/>
            <a:ext cx="596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K=0</a:t>
            </a:r>
          </a:p>
        </p:txBody>
      </p:sp>
      <p:sp>
        <p:nvSpPr>
          <p:cNvPr id="5133" name="Text Box 19"/>
          <p:cNvSpPr txBox="1">
            <a:spLocks noChangeArrowheads="1"/>
          </p:cNvSpPr>
          <p:nvPr/>
        </p:nvSpPr>
        <p:spPr bwMode="auto">
          <a:xfrm>
            <a:off x="7339013" y="2824163"/>
            <a:ext cx="596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K&lt;0</a:t>
            </a:r>
          </a:p>
        </p:txBody>
      </p:sp>
      <p:sp>
        <p:nvSpPr>
          <p:cNvPr id="5134" name="Text Box 20"/>
          <p:cNvSpPr txBox="1">
            <a:spLocks noChangeArrowheads="1"/>
          </p:cNvSpPr>
          <p:nvPr/>
        </p:nvSpPr>
        <p:spPr bwMode="auto">
          <a:xfrm>
            <a:off x="4859338" y="5157788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T= 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Počátek a nekonečnost času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87208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Co bylo před singularitou?</a:t>
            </a:r>
          </a:p>
          <a:p>
            <a:pPr marL="0" indent="0">
              <a:buNone/>
            </a:pPr>
            <a:r>
              <a:rPr lang="cs-CZ" dirty="0"/>
              <a:t>Interpretace singularity</a:t>
            </a:r>
          </a:p>
          <a:p>
            <a:r>
              <a:rPr lang="cs-CZ" dirty="0"/>
              <a:t>Doslovná M=F </a:t>
            </a:r>
            <a:r>
              <a:rPr lang="cs-CZ" dirty="0">
                <a:sym typeface="Wingdings" panose="05000000000000000000" pitchFamily="2" charset="2"/>
              </a:rPr>
              <a:t> nesmyslnost otázky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Konečný čas, ale nekonečně mnoho událostí</a:t>
            </a:r>
          </a:p>
          <a:p>
            <a:pPr lvl="1"/>
            <a:r>
              <a:rPr lang="cs-CZ" dirty="0"/>
              <a:t>Diskrétní čas – konečný počet událostí</a:t>
            </a:r>
          </a:p>
          <a:p>
            <a:r>
              <a:rPr lang="cs-CZ" dirty="0"/>
              <a:t>Nedošlo k singularitě (cyklický vesmír)</a:t>
            </a:r>
          </a:p>
          <a:p>
            <a:r>
              <a:rPr lang="cs-CZ" dirty="0"/>
              <a:t>Změna časoprostorových forem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162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Návrh: čas není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8363272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41" y="1678270"/>
            <a:ext cx="8244259" cy="44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81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1322" y="274638"/>
            <a:ext cx="10231394" cy="64969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598396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</Words>
  <Application>Microsoft Office PowerPoint</Application>
  <PresentationFormat>Předvádění na obrazovce (4:3)</PresentationFormat>
  <Paragraphs>48</Paragraphs>
  <Slides>10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Výchozí návrh</vt:lpstr>
      <vt:lpstr>ČAS</vt:lpstr>
      <vt:lpstr>The Kinks: Time</vt:lpstr>
      <vt:lpstr>Čas – základní přiblížení</vt:lpstr>
      <vt:lpstr>Čas – klasická východiska</vt:lpstr>
      <vt:lpstr>Relativita času</vt:lpstr>
      <vt:lpstr>Kosmologický čas</vt:lpstr>
      <vt:lpstr>Počátek a nekonečnost času</vt:lpstr>
      <vt:lpstr>Návrh: čas není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Čas – základní přiblížení</dc:title>
  <dc:creator>fil</dc:creator>
  <cp:lastModifiedBy>Josef Krob</cp:lastModifiedBy>
  <cp:revision>16</cp:revision>
  <dcterms:created xsi:type="dcterms:W3CDTF">2005-11-02T10:13:44Z</dcterms:created>
  <dcterms:modified xsi:type="dcterms:W3CDTF">2018-10-17T11:39:53Z</dcterms:modified>
</cp:coreProperties>
</file>